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2"/>
  </p:notesMasterIdLst>
  <p:handoutMasterIdLst>
    <p:handoutMasterId r:id="rId143"/>
  </p:handoutMasterIdLst>
  <p:sldIdLst>
    <p:sldId id="256" r:id="rId2"/>
    <p:sldId id="348" r:id="rId3"/>
    <p:sldId id="349" r:id="rId4"/>
    <p:sldId id="350" r:id="rId5"/>
    <p:sldId id="359" r:id="rId6"/>
    <p:sldId id="368" r:id="rId7"/>
    <p:sldId id="366" r:id="rId8"/>
    <p:sldId id="373" r:id="rId9"/>
    <p:sldId id="394" r:id="rId10"/>
    <p:sldId id="392" r:id="rId11"/>
    <p:sldId id="464" r:id="rId12"/>
    <p:sldId id="395" r:id="rId13"/>
    <p:sldId id="383" r:id="rId14"/>
    <p:sldId id="396" r:id="rId15"/>
    <p:sldId id="380" r:id="rId16"/>
    <p:sldId id="382" r:id="rId17"/>
    <p:sldId id="401" r:id="rId18"/>
    <p:sldId id="397" r:id="rId19"/>
    <p:sldId id="398" r:id="rId20"/>
    <p:sldId id="399" r:id="rId21"/>
    <p:sldId id="400" r:id="rId22"/>
    <p:sldId id="352" r:id="rId23"/>
    <p:sldId id="389" r:id="rId24"/>
    <p:sldId id="390" r:id="rId25"/>
    <p:sldId id="402" r:id="rId26"/>
    <p:sldId id="404" r:id="rId27"/>
    <p:sldId id="302" r:id="rId28"/>
    <p:sldId id="304" r:id="rId29"/>
    <p:sldId id="296" r:id="rId30"/>
    <p:sldId id="306" r:id="rId31"/>
    <p:sldId id="308" r:id="rId32"/>
    <p:sldId id="405" r:id="rId33"/>
    <p:sldId id="406" r:id="rId34"/>
    <p:sldId id="408" r:id="rId35"/>
    <p:sldId id="466" r:id="rId36"/>
    <p:sldId id="319" r:id="rId37"/>
    <p:sldId id="410" r:id="rId38"/>
    <p:sldId id="327" r:id="rId39"/>
    <p:sldId id="467" r:id="rId40"/>
    <p:sldId id="335" r:id="rId41"/>
    <p:sldId id="353" r:id="rId42"/>
    <p:sldId id="354" r:id="rId43"/>
    <p:sldId id="415" r:id="rId44"/>
    <p:sldId id="420" r:id="rId45"/>
    <p:sldId id="417" r:id="rId46"/>
    <p:sldId id="421" r:id="rId47"/>
    <p:sldId id="422" r:id="rId48"/>
    <p:sldId id="423" r:id="rId49"/>
    <p:sldId id="418" r:id="rId50"/>
    <p:sldId id="339" r:id="rId51"/>
    <p:sldId id="427" r:id="rId52"/>
    <p:sldId id="429" r:id="rId53"/>
    <p:sldId id="428" r:id="rId54"/>
    <p:sldId id="430" r:id="rId55"/>
    <p:sldId id="431" r:id="rId56"/>
    <p:sldId id="432" r:id="rId57"/>
    <p:sldId id="355" r:id="rId58"/>
    <p:sldId id="356" r:id="rId59"/>
    <p:sldId id="342" r:id="rId60"/>
    <p:sldId id="436" r:id="rId61"/>
    <p:sldId id="437" r:id="rId62"/>
    <p:sldId id="442" r:id="rId63"/>
    <p:sldId id="444" r:id="rId64"/>
    <p:sldId id="445" r:id="rId65"/>
    <p:sldId id="447" r:id="rId66"/>
    <p:sldId id="443" r:id="rId67"/>
    <p:sldId id="441" r:id="rId68"/>
    <p:sldId id="448" r:id="rId69"/>
    <p:sldId id="449" r:id="rId70"/>
    <p:sldId id="450" r:id="rId71"/>
    <p:sldId id="451" r:id="rId72"/>
    <p:sldId id="357" r:id="rId73"/>
    <p:sldId id="358" r:id="rId74"/>
    <p:sldId id="452" r:id="rId75"/>
    <p:sldId id="453" r:id="rId76"/>
    <p:sldId id="455" r:id="rId77"/>
    <p:sldId id="454" r:id="rId78"/>
    <p:sldId id="456" r:id="rId79"/>
    <p:sldId id="468" r:id="rId80"/>
    <p:sldId id="469" r:id="rId81"/>
    <p:sldId id="457" r:id="rId82"/>
    <p:sldId id="458" r:id="rId83"/>
    <p:sldId id="463" r:id="rId84"/>
    <p:sldId id="465" r:id="rId85"/>
    <p:sldId id="460" r:id="rId86"/>
    <p:sldId id="434" r:id="rId87"/>
    <p:sldId id="461" r:id="rId88"/>
    <p:sldId id="470" r:id="rId89"/>
    <p:sldId id="471" r:id="rId90"/>
    <p:sldId id="472" r:id="rId91"/>
    <p:sldId id="473" r:id="rId92"/>
    <p:sldId id="474" r:id="rId93"/>
    <p:sldId id="475" r:id="rId94"/>
    <p:sldId id="476" r:id="rId95"/>
    <p:sldId id="515" r:id="rId96"/>
    <p:sldId id="520" r:id="rId97"/>
    <p:sldId id="505" r:id="rId98"/>
    <p:sldId id="514" r:id="rId99"/>
    <p:sldId id="521" r:id="rId100"/>
    <p:sldId id="517" r:id="rId101"/>
    <p:sldId id="518" r:id="rId102"/>
    <p:sldId id="523" r:id="rId103"/>
    <p:sldId id="522" r:id="rId104"/>
    <p:sldId id="516" r:id="rId105"/>
    <p:sldId id="519" r:id="rId106"/>
    <p:sldId id="477" r:id="rId107"/>
    <p:sldId id="506" r:id="rId108"/>
    <p:sldId id="507" r:id="rId109"/>
    <p:sldId id="508" r:id="rId110"/>
    <p:sldId id="510" r:id="rId111"/>
    <p:sldId id="509" r:id="rId112"/>
    <p:sldId id="511" r:id="rId113"/>
    <p:sldId id="512" r:id="rId114"/>
    <p:sldId id="478" r:id="rId115"/>
    <p:sldId id="479" r:id="rId116"/>
    <p:sldId id="480" r:id="rId117"/>
    <p:sldId id="481"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47" autoAdjust="0"/>
    <p:restoredTop sz="91618"/>
  </p:normalViewPr>
  <p:slideViewPr>
    <p:cSldViewPr>
      <p:cViewPr>
        <p:scale>
          <a:sx n="100" d="100"/>
          <a:sy n="100" d="100"/>
        </p:scale>
        <p:origin x="904" y="9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notesMaster" Target="notesMasters/notesMaster1.xml"/><Relationship Id="rId143" Type="http://schemas.openxmlformats.org/officeDocument/2006/relationships/handoutMaster" Target="handoutMasters/handoutMaster1.xml"/><Relationship Id="rId144" Type="http://schemas.openxmlformats.org/officeDocument/2006/relationships/presProps" Target="presProps.xml"/><Relationship Id="rId145" Type="http://schemas.openxmlformats.org/officeDocument/2006/relationships/viewProps" Target="viewProps.xml"/><Relationship Id="rId146" Type="http://schemas.openxmlformats.org/officeDocument/2006/relationships/theme" Target="theme/theme1.xml"/><Relationship Id="rId14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4C76A42-BE7F-B548-96EE-3D85E638E321}" type="datetimeFigureOut">
              <a:rPr lang="en-US" smtClean="0"/>
              <a:t>12/13/16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67BEF2-6E92-D547-8113-C28FDE9C3A7F}" type="slidenum">
              <a:rPr lang="en-US" smtClean="0"/>
              <a:t>‹#›</a:t>
            </a:fld>
            <a:endParaRPr lang="en-US"/>
          </a:p>
        </p:txBody>
      </p:sp>
    </p:spTree>
    <p:extLst>
      <p:ext uri="{BB962C8B-B14F-4D97-AF65-F5344CB8AC3E}">
        <p14:creationId xmlns:p14="http://schemas.microsoft.com/office/powerpoint/2010/main" val="2273360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2EE97F-2327-4FE9-8874-2C0F3581839A}" type="datetimeFigureOut">
              <a:rPr lang="en-US" smtClean="0"/>
              <a:pPr/>
              <a:t>12/13/16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6B134D-0EB3-42CB-9322-AA369738187D}" type="slidenum">
              <a:rPr lang="en-US" smtClean="0"/>
              <a:pPr/>
              <a:t>‹#›</a:t>
            </a:fld>
            <a:endParaRPr lang="en-US"/>
          </a:p>
        </p:txBody>
      </p:sp>
    </p:spTree>
    <p:extLst>
      <p:ext uri="{BB962C8B-B14F-4D97-AF65-F5344CB8AC3E}">
        <p14:creationId xmlns:p14="http://schemas.microsoft.com/office/powerpoint/2010/main" val="4124176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6B134D-0EB3-42CB-9322-AA369738187D}" type="slidenum">
              <a:rPr lang="en-US" smtClean="0"/>
              <a:pPr/>
              <a:t>1</a:t>
            </a:fld>
            <a:endParaRPr lang="en-US"/>
          </a:p>
        </p:txBody>
      </p:sp>
    </p:spTree>
    <p:extLst>
      <p:ext uri="{BB962C8B-B14F-4D97-AF65-F5344CB8AC3E}">
        <p14:creationId xmlns:p14="http://schemas.microsoft.com/office/powerpoint/2010/main" val="97126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71</a:t>
            </a:fld>
            <a:endParaRPr lang="en-US"/>
          </a:p>
        </p:txBody>
      </p:sp>
    </p:spTree>
    <p:extLst>
      <p:ext uri="{BB962C8B-B14F-4D97-AF65-F5344CB8AC3E}">
        <p14:creationId xmlns:p14="http://schemas.microsoft.com/office/powerpoint/2010/main" val="3907106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B1EF122-9837-E44A-A37B-C09DE87EC695}" type="datetime1">
              <a:rPr lang="fr-FR" smtClean="0"/>
              <a:t>13/12/2016</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CD41AC4-40F7-4FE0-8905-74C6698904F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2DCA0B8-D936-F44A-A7E1-80DD44FCBF26}" type="datetime1">
              <a:rPr lang="fr-FR" smtClean="0"/>
              <a:t>13/12/2016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2"/>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2"/>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4A9E3AA-11DF-7F42-A0BF-0309826B4423}" type="datetime1">
              <a:rPr lang="fr-FR" smtClean="0"/>
              <a:t>13/12/2016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CA73FA3-67E3-4242-9EEC-430BA9BC2534}" type="datetime1">
              <a:rPr lang="fr-FR" smtClean="0"/>
              <a:t>13/12/2016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5"/>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12F54BD-419A-4541-B227-0F0A4BE7EA53}" type="datetime1">
              <a:rPr lang="fr-FR" smtClean="0"/>
              <a:t>13/12/2016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8213EAE-BBA8-104B-9F63-231671F94E1F}" type="datetime1">
              <a:rPr lang="fr-FR" smtClean="0"/>
              <a:t>13/12/2016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1"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1859758"/>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1" y="2514601"/>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2514601"/>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63A7E03-E005-1347-A9D1-7FC3907AB71A}" type="datetime1">
              <a:rPr lang="fr-FR" smtClean="0"/>
              <a:t>13/12/2016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FC7DEDB-AC40-684A-B99E-0B7324BC186E}" type="datetime1">
              <a:rPr lang="fr-FR" smtClean="0"/>
              <a:t>13/12/2016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5DA588-366E-774E-9F53-7875136AE9D7}" type="datetime1">
              <a:rPr lang="fr-FR" smtClean="0"/>
              <a:t>13/12/2016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1"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9DF1639-6F8A-9E4E-A8B1-85BCB5644EA2}" type="datetime1">
              <a:rPr lang="fr-FR" smtClean="0"/>
              <a:t>13/12/2016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5"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7"/>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162317A-E425-3946-84AD-50FD35022345}" type="datetime1">
              <a:rPr lang="fr-FR" smtClean="0"/>
              <a:t>13/12/2016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1"/>
            <a:ext cx="609600" cy="365125"/>
          </a:xfrm>
        </p:spPr>
        <p:txBody>
          <a:bodyPr/>
          <a:lstStyle/>
          <a:p>
            <a:fld id="{8CD41AC4-40F7-4FE0-8905-74C6698904F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6" y="5816601"/>
            <a:ext cx="916305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1" y="6219826"/>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6" y="-7144"/>
            <a:ext cx="916305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1"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1"/>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D898A97-7D65-D54D-BB28-3E32D1D98CA1}" type="datetime1">
              <a:rPr lang="fr-FR" smtClean="0"/>
              <a:t>13/12/2016</a:t>
            </a:fld>
            <a:endParaRPr lang="en-US"/>
          </a:p>
        </p:txBody>
      </p:sp>
      <p:sp>
        <p:nvSpPr>
          <p:cNvPr id="22" name="Footer Placeholder 21"/>
          <p:cNvSpPr>
            <a:spLocks noGrp="1"/>
          </p:cNvSpPr>
          <p:nvPr>
            <p:ph type="ftr" sz="quarter" idx="3"/>
          </p:nvPr>
        </p:nvSpPr>
        <p:spPr>
          <a:xfrm>
            <a:off x="2667000" y="6356351"/>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1"/>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CD41AC4-40F7-4FE0-8905-74C6698904F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jpeg"/><Relationship Id="rId3" Type="http://schemas.openxmlformats.org/officeDocument/2006/relationships/image" Target="../media/image78.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jpeg"/><Relationship Id="rId3" Type="http://schemas.openxmlformats.org/officeDocument/2006/relationships/image" Target="../media/image80.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 Id="rId3" Type="http://schemas.openxmlformats.org/officeDocument/2006/relationships/image" Target="../media/image9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 Id="rId3" Type="http://schemas.openxmlformats.org/officeDocument/2006/relationships/image" Target="../media/image9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31.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openxmlformats.org/officeDocument/2006/relationships/image" Target="../media/image2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 Id="rId3" Type="http://schemas.openxmlformats.org/officeDocument/2006/relationships/image" Target="../media/image2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4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5.jpeg"/><Relationship Id="rId5" Type="http://schemas.openxmlformats.org/officeDocument/2006/relationships/image" Target="../media/image36.jpe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tags" Target="../tags/tag5.xml"/><Relationship Id="rId2" Type="http://schemas.openxmlformats.org/officeDocument/2006/relationships/tags" Target="../tags/tag6.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tags" Target="../tags/tag10.xml"/><Relationship Id="rId2" Type="http://schemas.openxmlformats.org/officeDocument/2006/relationships/tags" Target="../tags/tag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 Id="rId3" Type="http://schemas.openxmlformats.org/officeDocument/2006/relationships/image" Target="../media/image4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63.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1" Type="http://schemas.openxmlformats.org/officeDocument/2006/relationships/slideLayout" Target="../slideLayouts/slideLayout2.xml"/><Relationship Id="rId2" Type="http://schemas.openxmlformats.org/officeDocument/2006/relationships/hyperlink" Target="http://www.ams.org/mathscinet/collaborationDistance.ht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racleofbacon.org/how.php" TargetMode="External"/><Relationship Id="rId3" Type="http://schemas.openxmlformats.org/officeDocument/2006/relationships/image" Target="../media/image54.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58.jpeg"/><Relationship Id="rId6" Type="http://schemas.openxmlformats.org/officeDocument/2006/relationships/image" Target="../media/image38.png"/><Relationship Id="rId7" Type="http://schemas.openxmlformats.org/officeDocument/2006/relationships/image" Target="../media/image59.png"/><Relationship Id="rId1" Type="http://schemas.openxmlformats.org/officeDocument/2006/relationships/tags" Target="../tags/tag12.xml"/><Relationship Id="rId2" Type="http://schemas.openxmlformats.org/officeDocument/2006/relationships/tags" Target="../tags/tag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jpeg"/><Relationship Id="rId1" Type="http://schemas.openxmlformats.org/officeDocument/2006/relationships/slideLayout" Target="../slideLayouts/slideLayout2.xml"/><Relationship Id="rId2" Type="http://schemas.openxmlformats.org/officeDocument/2006/relationships/image" Target="../media/image60.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media/image68.jpeg"/><Relationship Id="rId1" Type="http://schemas.openxmlformats.org/officeDocument/2006/relationships/slideLayout" Target="../slideLayouts/slideLayout2.xml"/><Relationship Id="rId2" Type="http://schemas.openxmlformats.org/officeDocument/2006/relationships/image" Target="../media/image66.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 Id="rId3" Type="http://schemas.openxmlformats.org/officeDocument/2006/relationships/image" Target="../media/image71.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Graphs</a:t>
            </a:r>
            <a:endParaRPr lang="en-US" dirty="0"/>
          </a:p>
        </p:txBody>
      </p:sp>
      <p:sp>
        <p:nvSpPr>
          <p:cNvPr id="3" name="Subtitle 2"/>
          <p:cNvSpPr>
            <a:spLocks noGrp="1"/>
          </p:cNvSpPr>
          <p:nvPr>
            <p:ph type="subTitle" idx="1"/>
          </p:nvPr>
        </p:nvSpPr>
        <p:spPr/>
        <p:txBody>
          <a:bodyPr/>
          <a:lstStyle/>
          <a:p>
            <a:r>
              <a:rPr lang="en-US" dirty="0" smtClean="0"/>
              <a:t>Chapter 10</a:t>
            </a:r>
          </a:p>
        </p:txBody>
      </p:sp>
      <p:sp>
        <p:nvSpPr>
          <p:cNvPr id="4" name="Slide Number Placeholder 3"/>
          <p:cNvSpPr>
            <a:spLocks noGrp="1"/>
          </p:cNvSpPr>
          <p:nvPr>
            <p:ph type="sldNum" sz="quarter" idx="12"/>
          </p:nvPr>
        </p:nvSpPr>
        <p:spPr/>
        <p:txBody>
          <a:bodyPr/>
          <a:lstStyle/>
          <a:p>
            <a:fld id="{8CD41AC4-40F7-4FE0-8905-74C6698904F3}"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 Models: </a:t>
            </a:r>
            <a:br>
              <a:rPr lang="en-US" dirty="0" smtClean="0"/>
            </a:br>
            <a:r>
              <a:rPr lang="en-US" dirty="0" smtClean="0"/>
              <a:t>Computer Networks (</a:t>
            </a:r>
            <a:r>
              <a:rPr lang="en-US" i="1" dirty="0" smtClean="0"/>
              <a:t>continued</a:t>
            </a:r>
            <a:r>
              <a:rPr lang="en-US" dirty="0" smtClean="0"/>
              <a:t>)</a:t>
            </a:r>
            <a:endParaRPr lang="en-US" dirty="0"/>
          </a:p>
        </p:txBody>
      </p:sp>
      <p:pic>
        <p:nvPicPr>
          <p:cNvPr id="5" name="Picture 4" descr="09002.jpg"/>
          <p:cNvPicPr>
            <a:picLocks noChangeAspect="1"/>
          </p:cNvPicPr>
          <p:nvPr/>
        </p:nvPicPr>
        <p:blipFill>
          <a:blip r:embed="rId2" cstate="print"/>
          <a:stretch>
            <a:fillRect/>
          </a:stretch>
        </p:blipFill>
        <p:spPr>
          <a:xfrm>
            <a:off x="5105400" y="1968237"/>
            <a:ext cx="3167635" cy="902970"/>
          </a:xfrm>
          <a:prstGeom prst="rect">
            <a:avLst/>
          </a:prstGeom>
        </p:spPr>
      </p:pic>
      <p:pic>
        <p:nvPicPr>
          <p:cNvPr id="6" name="Picture 5" descr="09003.jpg"/>
          <p:cNvPicPr>
            <a:picLocks noChangeAspect="1"/>
          </p:cNvPicPr>
          <p:nvPr/>
        </p:nvPicPr>
        <p:blipFill>
          <a:blip r:embed="rId3" cstate="print"/>
          <a:stretch>
            <a:fillRect/>
          </a:stretch>
        </p:blipFill>
        <p:spPr>
          <a:xfrm>
            <a:off x="5254485" y="3402913"/>
            <a:ext cx="3167635" cy="1174242"/>
          </a:xfrm>
          <a:prstGeom prst="rect">
            <a:avLst/>
          </a:prstGeom>
        </p:spPr>
      </p:pic>
      <p:sp>
        <p:nvSpPr>
          <p:cNvPr id="7" name="TextBox 6"/>
          <p:cNvSpPr txBox="1"/>
          <p:nvPr/>
        </p:nvSpPr>
        <p:spPr>
          <a:xfrm>
            <a:off x="734022" y="1968238"/>
            <a:ext cx="3799879" cy="1200329"/>
          </a:xfrm>
          <a:prstGeom prst="rect">
            <a:avLst/>
          </a:prstGeom>
          <a:noFill/>
        </p:spPr>
        <p:txBody>
          <a:bodyPr wrap="square" rtlCol="0">
            <a:spAutoFit/>
          </a:bodyPr>
          <a:lstStyle/>
          <a:p>
            <a:pPr marL="285750" indent="-285750">
              <a:buFont typeface="Arial" pitchFamily="34" charset="0"/>
              <a:buChar char="•"/>
            </a:pPr>
            <a:r>
              <a:rPr lang="en-US" dirty="0" smtClean="0"/>
              <a:t>To model  a computer network where we care about the number of links between data centers, we use a </a:t>
            </a:r>
            <a:r>
              <a:rPr lang="en-US" dirty="0" err="1" smtClean="0"/>
              <a:t>multigraph</a:t>
            </a:r>
            <a:r>
              <a:rPr lang="en-US" dirty="0" smtClean="0"/>
              <a:t>. </a:t>
            </a:r>
            <a:endParaRPr lang="en-US" dirty="0"/>
          </a:p>
        </p:txBody>
      </p:sp>
      <p:sp>
        <p:nvSpPr>
          <p:cNvPr id="8" name="TextBox 7"/>
          <p:cNvSpPr txBox="1"/>
          <p:nvPr/>
        </p:nvSpPr>
        <p:spPr>
          <a:xfrm>
            <a:off x="824210" y="3402914"/>
            <a:ext cx="3619500" cy="1200329"/>
          </a:xfrm>
          <a:prstGeom prst="rect">
            <a:avLst/>
          </a:prstGeom>
          <a:noFill/>
        </p:spPr>
        <p:txBody>
          <a:bodyPr wrap="square" rtlCol="0">
            <a:spAutoFit/>
          </a:bodyPr>
          <a:lstStyle/>
          <a:p>
            <a:pPr marL="285750" indent="-285750">
              <a:buFont typeface="Arial" pitchFamily="34" charset="0"/>
              <a:buChar char="•"/>
            </a:pPr>
            <a:r>
              <a:rPr lang="en-US" dirty="0" smtClean="0"/>
              <a:t>To model a computer </a:t>
            </a:r>
            <a:r>
              <a:rPr lang="en-US" dirty="0"/>
              <a:t>n</a:t>
            </a:r>
            <a:r>
              <a:rPr lang="en-US" dirty="0" smtClean="0"/>
              <a:t>etwork with diagnostic links at data centers, we use a </a:t>
            </a:r>
            <a:r>
              <a:rPr lang="en-US" dirty="0" err="1" smtClean="0"/>
              <a:t>pseudograph</a:t>
            </a:r>
            <a:r>
              <a:rPr lang="en-US" dirty="0" smtClean="0"/>
              <a:t>, as loops are needed. </a:t>
            </a:r>
            <a:endParaRPr lang="en-US" dirty="0"/>
          </a:p>
        </p:txBody>
      </p:sp>
      <p:pic>
        <p:nvPicPr>
          <p:cNvPr id="10" name="Content Placeholder 3" descr="09005.jpg"/>
          <p:cNvPicPr>
            <a:picLocks noGrp="1" noChangeAspect="1"/>
          </p:cNvPicPr>
          <p:nvPr>
            <p:ph idx="1"/>
          </p:nvPr>
        </p:nvPicPr>
        <p:blipFill>
          <a:blip r:embed="rId4" cstate="print"/>
          <a:stretch>
            <a:fillRect/>
          </a:stretch>
        </p:blipFill>
        <p:spPr>
          <a:xfrm>
            <a:off x="5267919" y="5209585"/>
            <a:ext cx="3167635" cy="928116"/>
          </a:xfrm>
        </p:spPr>
      </p:pic>
      <p:sp>
        <p:nvSpPr>
          <p:cNvPr id="11" name="TextBox 10"/>
          <p:cNvSpPr txBox="1"/>
          <p:nvPr/>
        </p:nvSpPr>
        <p:spPr>
          <a:xfrm>
            <a:off x="734021" y="4796481"/>
            <a:ext cx="4523779" cy="1754327"/>
          </a:xfrm>
          <a:prstGeom prst="rect">
            <a:avLst/>
          </a:prstGeom>
          <a:noFill/>
        </p:spPr>
        <p:txBody>
          <a:bodyPr wrap="square" rtlCol="0">
            <a:spAutoFit/>
          </a:bodyPr>
          <a:lstStyle/>
          <a:p>
            <a:pPr marL="285750" indent="-285750">
              <a:buFont typeface="Arial" pitchFamily="34" charset="0"/>
              <a:buChar char="•"/>
            </a:pPr>
            <a:r>
              <a:rPr lang="en-US" dirty="0" smtClean="0"/>
              <a:t>To model a </a:t>
            </a:r>
            <a:r>
              <a:rPr lang="en-US" dirty="0"/>
              <a:t>n</a:t>
            </a:r>
            <a:r>
              <a:rPr lang="en-US" dirty="0" smtClean="0"/>
              <a:t>etwork with multiple one-way links</a:t>
            </a:r>
            <a:r>
              <a:rPr lang="en-US" dirty="0"/>
              <a:t>, we use a directed </a:t>
            </a:r>
            <a:r>
              <a:rPr lang="en-US" dirty="0" err="1"/>
              <a:t>multigraph</a:t>
            </a:r>
            <a:r>
              <a:rPr lang="en-US" dirty="0"/>
              <a:t>.   Note that we could use a directed graph without multiple edges if we only care whether there is at least one link from a data center to another data center</a:t>
            </a:r>
            <a:r>
              <a:rPr lang="en-US" dirty="0" smtClean="0"/>
              <a:t>.</a:t>
            </a:r>
            <a:endParaRPr lang="en-US" dirty="0"/>
          </a:p>
        </p:txBody>
      </p:sp>
      <p:sp>
        <p:nvSpPr>
          <p:cNvPr id="3" name="Slide Number Placeholder 2"/>
          <p:cNvSpPr>
            <a:spLocks noGrp="1"/>
          </p:cNvSpPr>
          <p:nvPr>
            <p:ph type="sldNum" sz="quarter" idx="12"/>
          </p:nvPr>
        </p:nvSpPr>
        <p:spPr/>
        <p:txBody>
          <a:bodyPr/>
          <a:lstStyle/>
          <a:p>
            <a:fld id="{8CD41AC4-40F7-4FE0-8905-74C6698904F3}" type="slidenum">
              <a:rPr lang="en-US" smtClean="0"/>
              <a:pPr/>
              <a:t>10</a:t>
            </a:fld>
            <a:endParaRPr lang="en-US"/>
          </a:p>
        </p:txBody>
      </p:sp>
    </p:spTree>
    <p:extLst>
      <p:ext uri="{BB962C8B-B14F-4D97-AF65-F5344CB8AC3E}">
        <p14:creationId xmlns:p14="http://schemas.microsoft.com/office/powerpoint/2010/main" val="223442715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err="1"/>
              <a:t>Dijkstra’s</a:t>
            </a:r>
            <a:r>
              <a:rPr lang="en-US" dirty="0"/>
              <a:t> algorithm</a:t>
            </a:r>
          </a:p>
        </p:txBody>
      </p:sp>
      <p:grpSp>
        <p:nvGrpSpPr>
          <p:cNvPr id="62" name="Group 61"/>
          <p:cNvGrpSpPr/>
          <p:nvPr/>
        </p:nvGrpSpPr>
        <p:grpSpPr>
          <a:xfrm>
            <a:off x="990600" y="1905000"/>
            <a:ext cx="6441016" cy="3112533"/>
            <a:chOff x="990600" y="1905000"/>
            <a:chExt cx="6441016" cy="3112532"/>
          </a:xfrm>
        </p:grpSpPr>
        <p:sp>
          <p:nvSpPr>
            <p:cNvPr id="4" name="Oval 3"/>
            <p:cNvSpPr/>
            <p:nvPr/>
          </p:nvSpPr>
          <p:spPr>
            <a:xfrm>
              <a:off x="1143000" y="2286000"/>
              <a:ext cx="1905000" cy="2057400"/>
            </a:xfrm>
            <a:prstGeom prst="ellipse">
              <a:avLst/>
            </a:prstGeom>
            <a:gradFill flip="none" rotWithShape="1">
              <a:gsLst>
                <a:gs pos="0">
                  <a:schemeClr val="accent1">
                    <a:tint val="98000"/>
                    <a:shade val="25000"/>
                    <a:satMod val="250000"/>
                    <a:alpha val="20000"/>
                  </a:schemeClr>
                </a:gs>
                <a:gs pos="68000">
                  <a:schemeClr val="accent1">
                    <a:tint val="86000"/>
                    <a:satMod val="115000"/>
                    <a:alpha val="20000"/>
                  </a:schemeClr>
                </a:gs>
                <a:gs pos="100000">
                  <a:schemeClr val="accent1">
                    <a:tint val="50000"/>
                    <a:satMod val="150000"/>
                    <a:alpha val="2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90600" y="1905000"/>
              <a:ext cx="3200400" cy="2895600"/>
            </a:xfrm>
            <a:prstGeom prst="ellipse">
              <a:avLst/>
            </a:prstGeom>
            <a:gradFill flip="none" rotWithShape="1">
              <a:gsLst>
                <a:gs pos="0">
                  <a:schemeClr val="accent1">
                    <a:tint val="98000"/>
                    <a:shade val="25000"/>
                    <a:satMod val="250000"/>
                    <a:alpha val="26000"/>
                  </a:schemeClr>
                </a:gs>
                <a:gs pos="68000">
                  <a:schemeClr val="accent1">
                    <a:tint val="86000"/>
                    <a:satMod val="115000"/>
                    <a:alpha val="26000"/>
                  </a:schemeClr>
                </a:gs>
                <a:gs pos="100000">
                  <a:schemeClr val="accent1">
                    <a:tint val="50000"/>
                    <a:satMod val="150000"/>
                    <a:alpha val="26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124200" y="4648200"/>
              <a:ext cx="533400" cy="369332"/>
            </a:xfrm>
            <a:prstGeom prst="rect">
              <a:avLst/>
            </a:prstGeom>
            <a:noFill/>
          </p:spPr>
          <p:txBody>
            <a:bodyPr wrap="square" rtlCol="0">
              <a:spAutoFit/>
            </a:bodyPr>
            <a:lstStyle/>
            <a:p>
              <a:r>
                <a:rPr lang="en-US" i="1" dirty="0" smtClean="0">
                  <a:latin typeface="Times"/>
                  <a:cs typeface="Times"/>
                </a:rPr>
                <a:t>S</a:t>
              </a:r>
              <a:r>
                <a:rPr lang="en-US" i="1" baseline="-25000" dirty="0" smtClean="0">
                  <a:latin typeface="Times"/>
                  <a:cs typeface="Times"/>
                </a:rPr>
                <a:t>k</a:t>
              </a:r>
              <a:r>
                <a:rPr lang="en-US" baseline="-25000" dirty="0" smtClean="0">
                  <a:latin typeface="Times"/>
                  <a:cs typeface="Times"/>
                </a:rPr>
                <a:t>+1</a:t>
              </a:r>
              <a:endParaRPr lang="en-US" baseline="-25000" dirty="0">
                <a:latin typeface="Times"/>
                <a:cs typeface="Times"/>
              </a:endParaRPr>
            </a:p>
          </p:txBody>
        </p:sp>
        <p:sp>
          <p:nvSpPr>
            <p:cNvPr id="11" name="TextBox 10"/>
            <p:cNvSpPr txBox="1"/>
            <p:nvPr/>
          </p:nvSpPr>
          <p:spPr>
            <a:xfrm>
              <a:off x="2133600" y="4267200"/>
              <a:ext cx="533400" cy="369332"/>
            </a:xfrm>
            <a:prstGeom prst="rect">
              <a:avLst/>
            </a:prstGeom>
            <a:noFill/>
          </p:spPr>
          <p:txBody>
            <a:bodyPr wrap="square" rtlCol="0">
              <a:spAutoFit/>
            </a:bodyPr>
            <a:lstStyle/>
            <a:p>
              <a:r>
                <a:rPr lang="en-US" i="1" dirty="0" err="1" smtClean="0">
                  <a:latin typeface="Times"/>
                  <a:cs typeface="Times"/>
                </a:rPr>
                <a:t>S</a:t>
              </a:r>
              <a:r>
                <a:rPr lang="en-US" i="1" baseline="-25000" dirty="0" err="1" smtClean="0">
                  <a:latin typeface="Times"/>
                  <a:cs typeface="Times"/>
                </a:rPr>
                <a:t>k</a:t>
              </a:r>
              <a:endParaRPr lang="en-US" baseline="-25000" dirty="0">
                <a:latin typeface="Times"/>
                <a:cs typeface="Times"/>
              </a:endParaRPr>
            </a:p>
          </p:txBody>
        </p:sp>
        <p:cxnSp>
          <p:nvCxnSpPr>
            <p:cNvPr id="31" name="Curved Connector 30"/>
            <p:cNvCxnSpPr/>
            <p:nvPr/>
          </p:nvCxnSpPr>
          <p:spPr>
            <a:xfrm flipV="1">
              <a:off x="1600200" y="2286000"/>
              <a:ext cx="2438400" cy="10668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590800" y="2819400"/>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x</a:t>
              </a:r>
              <a:endParaRPr lang="en-US" i="1" dirty="0">
                <a:latin typeface="Times"/>
                <a:cs typeface="Times"/>
              </a:endParaRPr>
            </a:p>
          </p:txBody>
        </p:sp>
        <p:sp>
          <p:nvSpPr>
            <p:cNvPr id="6" name="TextBox 5"/>
            <p:cNvSpPr txBox="1"/>
            <p:nvPr/>
          </p:nvSpPr>
          <p:spPr>
            <a:xfrm>
              <a:off x="1524000" y="3124200"/>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a</a:t>
              </a:r>
              <a:endParaRPr lang="en-US" i="1" dirty="0">
                <a:latin typeface="Times"/>
                <a:cs typeface="Times"/>
              </a:endParaRPr>
            </a:p>
          </p:txBody>
        </p:sp>
        <p:sp>
          <p:nvSpPr>
            <p:cNvPr id="8" name="TextBox 7"/>
            <p:cNvSpPr txBox="1"/>
            <p:nvPr/>
          </p:nvSpPr>
          <p:spPr>
            <a:xfrm>
              <a:off x="3886200" y="2133600"/>
              <a:ext cx="457200" cy="369332"/>
            </a:xfrm>
            <a:prstGeom prst="rect">
              <a:avLst/>
            </a:prstGeom>
            <a:noFill/>
          </p:spPr>
          <p:txBody>
            <a:bodyPr wrap="square" rtlCol="0">
              <a:spAutoFit/>
            </a:bodyPr>
            <a:lstStyle/>
            <a:p>
              <a:r>
                <a:rPr lang="en-US" dirty="0" smtClean="0">
                  <a:latin typeface="Times"/>
                  <a:cs typeface="Times"/>
                </a:rPr>
                <a:t>• </a:t>
              </a:r>
              <a:r>
                <a:rPr lang="en-US" i="1" dirty="0">
                  <a:latin typeface="Times"/>
                  <a:cs typeface="Times"/>
                </a:rPr>
                <a:t>y</a:t>
              </a:r>
            </a:p>
          </p:txBody>
        </p:sp>
        <p:cxnSp>
          <p:nvCxnSpPr>
            <p:cNvPr id="42" name="Curved Connector 41"/>
            <p:cNvCxnSpPr/>
            <p:nvPr/>
          </p:nvCxnSpPr>
          <p:spPr>
            <a:xfrm>
              <a:off x="1676400" y="3352800"/>
              <a:ext cx="1600200" cy="22860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Curved Connector 43"/>
            <p:cNvCxnSpPr/>
            <p:nvPr/>
          </p:nvCxnSpPr>
          <p:spPr>
            <a:xfrm rot="5400000">
              <a:off x="3009901" y="2552701"/>
              <a:ext cx="1219200" cy="83819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133600" y="3505200"/>
              <a:ext cx="685800" cy="369332"/>
            </a:xfrm>
            <a:prstGeom prst="rect">
              <a:avLst/>
            </a:prstGeom>
            <a:noFill/>
          </p:spPr>
          <p:txBody>
            <a:bodyPr wrap="square" rtlCol="0">
              <a:spAutoFit/>
            </a:bodyPr>
            <a:lstStyle/>
            <a:p>
              <a:r>
                <a:rPr lang="en-US" i="1" dirty="0" err="1" smtClean="0">
                  <a:latin typeface="Times"/>
                  <a:cs typeface="Times"/>
                </a:rPr>
                <a:t>L</a:t>
              </a:r>
              <a:r>
                <a:rPr lang="en-US" i="1" baseline="-25000" dirty="0" err="1" smtClean="0">
                  <a:latin typeface="Times"/>
                  <a:cs typeface="Times"/>
                </a:rPr>
                <a:t>k</a:t>
              </a:r>
              <a:r>
                <a:rPr lang="en-US" dirty="0" smtClean="0">
                  <a:latin typeface="Times"/>
                  <a:cs typeface="Times"/>
                </a:rPr>
                <a:t>(</a:t>
              </a:r>
              <a:r>
                <a:rPr lang="en-US" i="1" dirty="0" smtClean="0">
                  <a:latin typeface="Times"/>
                  <a:cs typeface="Times"/>
                </a:rPr>
                <a:t>v</a:t>
              </a:r>
              <a:r>
                <a:rPr lang="en-US" dirty="0" smtClean="0">
                  <a:latin typeface="Times"/>
                  <a:cs typeface="Times"/>
                </a:rPr>
                <a:t>)</a:t>
              </a:r>
              <a:endParaRPr lang="en-US" dirty="0">
                <a:latin typeface="Times"/>
                <a:cs typeface="Times"/>
              </a:endParaRPr>
            </a:p>
          </p:txBody>
        </p:sp>
        <p:cxnSp>
          <p:nvCxnSpPr>
            <p:cNvPr id="47" name="Straight Connector 46"/>
            <p:cNvCxnSpPr>
              <a:stCxn id="7" idx="0"/>
            </p:cNvCxnSpPr>
            <p:nvPr/>
          </p:nvCxnSpPr>
          <p:spPr>
            <a:xfrm>
              <a:off x="2819400" y="2819400"/>
              <a:ext cx="1905000"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352800" y="2895600"/>
              <a:ext cx="1371600" cy="22860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724400" y="2514600"/>
              <a:ext cx="2707216" cy="646331"/>
            </a:xfrm>
            <a:prstGeom prst="rect">
              <a:avLst/>
            </a:prstGeom>
            <a:noFill/>
          </p:spPr>
          <p:txBody>
            <a:bodyPr wrap="none" rtlCol="0">
              <a:spAutoFit/>
            </a:bodyPr>
            <a:lstStyle/>
            <a:p>
              <a:r>
                <a:rPr lang="en-US" dirty="0"/>
                <a:t>s</a:t>
              </a:r>
              <a:r>
                <a:rPr lang="en-US" dirty="0" smtClean="0"/>
                <a:t>hortest path from </a:t>
              </a:r>
              <a:r>
                <a:rPr lang="en-US" i="1" dirty="0" smtClean="0"/>
                <a:t>a</a:t>
              </a:r>
              <a:r>
                <a:rPr lang="en-US" dirty="0" smtClean="0"/>
                <a:t> to </a:t>
              </a:r>
              <a:r>
                <a:rPr lang="en-US" i="1" dirty="0" smtClean="0"/>
                <a:t>v</a:t>
              </a:r>
            </a:p>
            <a:p>
              <a:r>
                <a:rPr lang="en-US" dirty="0" smtClean="0"/>
                <a:t>with length </a:t>
              </a:r>
              <a:r>
                <a:rPr lang="en-US" i="1" dirty="0" smtClean="0">
                  <a:latin typeface="Times"/>
                  <a:cs typeface="Times"/>
                </a:rPr>
                <a:t>L</a:t>
              </a:r>
              <a:r>
                <a:rPr lang="en-US" baseline="30000" dirty="0" smtClean="0">
                  <a:latin typeface="Times"/>
                  <a:cs typeface="Times"/>
                </a:rPr>
                <a:t>*</a:t>
              </a:r>
              <a:r>
                <a:rPr lang="en-US" dirty="0" smtClean="0">
                  <a:latin typeface="Times"/>
                  <a:cs typeface="Times"/>
                </a:rPr>
                <a:t>(</a:t>
              </a:r>
              <a:r>
                <a:rPr lang="en-US" i="1" dirty="0">
                  <a:latin typeface="Times"/>
                  <a:cs typeface="Times"/>
                </a:rPr>
                <a:t>v</a:t>
              </a:r>
              <a:r>
                <a:rPr lang="en-US" dirty="0" smtClean="0">
                  <a:latin typeface="Times"/>
                  <a:cs typeface="Times"/>
                </a:rPr>
                <a:t>)</a:t>
              </a:r>
              <a:r>
                <a:rPr lang="en-US" i="1" dirty="0" smtClean="0"/>
                <a:t> </a:t>
              </a:r>
              <a:endParaRPr lang="en-US" i="1" dirty="0"/>
            </a:p>
          </p:txBody>
        </p:sp>
        <p:sp>
          <p:nvSpPr>
            <p:cNvPr id="9" name="TextBox 8"/>
            <p:cNvSpPr txBox="1"/>
            <p:nvPr/>
          </p:nvSpPr>
          <p:spPr>
            <a:xfrm>
              <a:off x="3124200" y="3352800"/>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v</a:t>
              </a:r>
              <a:endParaRPr lang="en-US" i="1" dirty="0">
                <a:latin typeface="Times"/>
                <a:cs typeface="Times"/>
              </a:endParaRPr>
            </a:p>
          </p:txBody>
        </p:sp>
      </p:grpSp>
      <p:sp>
        <p:nvSpPr>
          <p:cNvPr id="57" name="TextBox 56"/>
          <p:cNvSpPr txBox="1"/>
          <p:nvPr/>
        </p:nvSpPr>
        <p:spPr>
          <a:xfrm>
            <a:off x="1447800" y="5562600"/>
            <a:ext cx="5715000" cy="400110"/>
          </a:xfrm>
          <a:prstGeom prst="rect">
            <a:avLst/>
          </a:prstGeom>
          <a:noFill/>
        </p:spPr>
        <p:txBody>
          <a:bodyPr wrap="square" rtlCol="0">
            <a:spAutoFit/>
          </a:bodyPr>
          <a:lstStyle/>
          <a:p>
            <a:pPr marL="285750" indent="-285750">
              <a:buFont typeface="Arial"/>
              <a:buChar char="•"/>
            </a:pPr>
            <a:r>
              <a:rPr lang="en-US" sz="2000" dirty="0" smtClean="0"/>
              <a:t>We have </a:t>
            </a:r>
            <a:r>
              <a:rPr lang="en-US" sz="2000" i="1" dirty="0" smtClean="0">
                <a:latin typeface="Times"/>
                <a:cs typeface="Times"/>
              </a:rPr>
              <a:t>L</a:t>
            </a:r>
            <a:r>
              <a:rPr lang="en-US" sz="2000" i="1" baseline="-25000" dirty="0" smtClean="0">
                <a:latin typeface="Times"/>
                <a:cs typeface="Times"/>
              </a:rPr>
              <a:t>k</a:t>
            </a:r>
            <a:r>
              <a:rPr lang="en-US" sz="2000" dirty="0" smtClean="0">
                <a:latin typeface="Times"/>
                <a:cs typeface="Times"/>
              </a:rPr>
              <a:t>(</a:t>
            </a:r>
            <a:r>
              <a:rPr lang="en-US" sz="2000" i="1" dirty="0">
                <a:latin typeface="Times"/>
                <a:cs typeface="Times"/>
              </a:rPr>
              <a:t>v</a:t>
            </a:r>
            <a:r>
              <a:rPr lang="en-US" sz="2000" dirty="0" smtClean="0">
                <a:latin typeface="Times"/>
                <a:cs typeface="Times"/>
              </a:rPr>
              <a:t>) &gt; </a:t>
            </a:r>
            <a:r>
              <a:rPr lang="en-US" sz="2000" i="1" dirty="0" smtClean="0">
                <a:latin typeface="Times"/>
                <a:cs typeface="Times"/>
              </a:rPr>
              <a:t>L</a:t>
            </a:r>
            <a:r>
              <a:rPr lang="en-US" sz="2000" baseline="30000" dirty="0">
                <a:latin typeface="Times"/>
                <a:cs typeface="Times"/>
              </a:rPr>
              <a:t>*</a:t>
            </a:r>
            <a:r>
              <a:rPr lang="en-US" sz="2000" dirty="0">
                <a:latin typeface="Times"/>
                <a:cs typeface="Times"/>
              </a:rPr>
              <a:t>(</a:t>
            </a:r>
            <a:r>
              <a:rPr lang="en-US" sz="2000" i="1" dirty="0">
                <a:latin typeface="Times"/>
                <a:cs typeface="Times"/>
              </a:rPr>
              <a:t>v</a:t>
            </a:r>
            <a:r>
              <a:rPr lang="en-US" sz="2000" dirty="0" smtClean="0">
                <a:latin typeface="Times"/>
                <a:cs typeface="Times"/>
              </a:rPr>
              <a:t>) ≥ </a:t>
            </a:r>
            <a:r>
              <a:rPr lang="en-US" sz="2000" i="1" dirty="0">
                <a:latin typeface="Times"/>
                <a:cs typeface="Times"/>
              </a:rPr>
              <a:t>L</a:t>
            </a:r>
            <a:r>
              <a:rPr lang="en-US" sz="2000" baseline="30000" dirty="0">
                <a:latin typeface="Times"/>
                <a:cs typeface="Times"/>
              </a:rPr>
              <a:t>*</a:t>
            </a:r>
            <a:r>
              <a:rPr lang="en-US" sz="2000" dirty="0" smtClean="0">
                <a:latin typeface="Times"/>
                <a:cs typeface="Times"/>
              </a:rPr>
              <a:t>(</a:t>
            </a:r>
            <a:r>
              <a:rPr lang="en-US" sz="2000" i="1" dirty="0" smtClean="0">
                <a:latin typeface="Times"/>
                <a:cs typeface="Times"/>
              </a:rPr>
              <a:t>y</a:t>
            </a:r>
            <a:r>
              <a:rPr lang="en-US" sz="2000" dirty="0" smtClean="0">
                <a:latin typeface="Times"/>
                <a:cs typeface="Times"/>
              </a:rPr>
              <a:t>) = </a:t>
            </a:r>
            <a:r>
              <a:rPr lang="en-US" sz="2000" i="1" dirty="0">
                <a:latin typeface="Times"/>
                <a:cs typeface="Times"/>
              </a:rPr>
              <a:t>L</a:t>
            </a:r>
            <a:r>
              <a:rPr lang="en-US" sz="2000" i="1" baseline="-25000" dirty="0">
                <a:latin typeface="Times"/>
                <a:cs typeface="Times"/>
              </a:rPr>
              <a:t>k</a:t>
            </a:r>
            <a:r>
              <a:rPr lang="en-US" sz="2000" dirty="0" smtClean="0">
                <a:latin typeface="Times"/>
                <a:cs typeface="Times"/>
              </a:rPr>
              <a:t>(</a:t>
            </a:r>
            <a:r>
              <a:rPr lang="en-US" sz="2000" i="1" dirty="0" smtClean="0">
                <a:latin typeface="Times"/>
                <a:cs typeface="Times"/>
              </a:rPr>
              <a:t>y</a:t>
            </a:r>
            <a:r>
              <a:rPr lang="en-US" sz="2000" dirty="0" smtClean="0">
                <a:latin typeface="Times"/>
                <a:cs typeface="Times"/>
              </a:rPr>
              <a:t>) ≥ </a:t>
            </a:r>
            <a:r>
              <a:rPr lang="en-US" sz="2000" i="1" dirty="0">
                <a:latin typeface="Times"/>
                <a:cs typeface="Times"/>
              </a:rPr>
              <a:t>L</a:t>
            </a:r>
            <a:r>
              <a:rPr lang="en-US" sz="2000" i="1" baseline="-25000" dirty="0">
                <a:latin typeface="Times"/>
                <a:cs typeface="Times"/>
              </a:rPr>
              <a:t>k</a:t>
            </a:r>
            <a:r>
              <a:rPr lang="en-US" sz="2000" dirty="0">
                <a:latin typeface="Times"/>
                <a:cs typeface="Times"/>
              </a:rPr>
              <a:t>(</a:t>
            </a:r>
            <a:r>
              <a:rPr lang="en-US" sz="2000" i="1" dirty="0">
                <a:latin typeface="Times"/>
                <a:cs typeface="Times"/>
              </a:rPr>
              <a:t>v</a:t>
            </a:r>
            <a:r>
              <a:rPr lang="en-US" sz="2000" dirty="0" smtClean="0">
                <a:latin typeface="Times"/>
                <a:cs typeface="Times"/>
              </a:rPr>
              <a:t>)</a:t>
            </a:r>
          </a:p>
        </p:txBody>
      </p:sp>
      <p:sp>
        <p:nvSpPr>
          <p:cNvPr id="58" name="TextBox 57"/>
          <p:cNvSpPr txBox="1"/>
          <p:nvPr/>
        </p:nvSpPr>
        <p:spPr>
          <a:xfrm>
            <a:off x="3276600" y="5410201"/>
            <a:ext cx="394008" cy="307777"/>
          </a:xfrm>
          <a:prstGeom prst="rect">
            <a:avLst/>
          </a:prstGeom>
          <a:noFill/>
        </p:spPr>
        <p:txBody>
          <a:bodyPr wrap="none" rtlCol="0">
            <a:spAutoFit/>
          </a:bodyPr>
          <a:lstStyle/>
          <a:p>
            <a:r>
              <a:rPr lang="en-US" sz="1400" dirty="0" smtClean="0">
                <a:latin typeface="Times"/>
                <a:cs typeface="Times"/>
              </a:rPr>
              <a:t>(1)</a:t>
            </a:r>
            <a:endParaRPr lang="en-US" sz="1400" dirty="0">
              <a:latin typeface="Times"/>
              <a:cs typeface="Times"/>
            </a:endParaRPr>
          </a:p>
        </p:txBody>
      </p:sp>
      <p:sp>
        <p:nvSpPr>
          <p:cNvPr id="59" name="TextBox 58"/>
          <p:cNvSpPr txBox="1"/>
          <p:nvPr/>
        </p:nvSpPr>
        <p:spPr>
          <a:xfrm>
            <a:off x="4038600" y="5410201"/>
            <a:ext cx="394008" cy="307777"/>
          </a:xfrm>
          <a:prstGeom prst="rect">
            <a:avLst/>
          </a:prstGeom>
          <a:noFill/>
        </p:spPr>
        <p:txBody>
          <a:bodyPr wrap="none" rtlCol="0">
            <a:spAutoFit/>
          </a:bodyPr>
          <a:lstStyle/>
          <a:p>
            <a:r>
              <a:rPr lang="en-US" sz="1400" dirty="0" smtClean="0">
                <a:latin typeface="Times"/>
                <a:cs typeface="Times"/>
              </a:rPr>
              <a:t>(2)</a:t>
            </a:r>
            <a:endParaRPr lang="en-US" sz="1400" dirty="0">
              <a:latin typeface="Times"/>
              <a:cs typeface="Times"/>
            </a:endParaRPr>
          </a:p>
        </p:txBody>
      </p:sp>
      <p:sp>
        <p:nvSpPr>
          <p:cNvPr id="60" name="TextBox 59"/>
          <p:cNvSpPr txBox="1"/>
          <p:nvPr/>
        </p:nvSpPr>
        <p:spPr>
          <a:xfrm>
            <a:off x="4800600" y="5410201"/>
            <a:ext cx="394008" cy="307777"/>
          </a:xfrm>
          <a:prstGeom prst="rect">
            <a:avLst/>
          </a:prstGeom>
          <a:noFill/>
        </p:spPr>
        <p:txBody>
          <a:bodyPr wrap="none" rtlCol="0">
            <a:spAutoFit/>
          </a:bodyPr>
          <a:lstStyle/>
          <a:p>
            <a:r>
              <a:rPr lang="en-US" sz="1400" dirty="0" smtClean="0">
                <a:latin typeface="Times"/>
                <a:cs typeface="Times"/>
              </a:rPr>
              <a:t>(3)</a:t>
            </a:r>
            <a:endParaRPr lang="en-US" sz="1400" dirty="0">
              <a:latin typeface="Times"/>
              <a:cs typeface="Times"/>
            </a:endParaRPr>
          </a:p>
        </p:txBody>
      </p:sp>
      <p:sp>
        <p:nvSpPr>
          <p:cNvPr id="61" name="TextBox 60"/>
          <p:cNvSpPr txBox="1"/>
          <p:nvPr/>
        </p:nvSpPr>
        <p:spPr>
          <a:xfrm>
            <a:off x="5562600" y="5410201"/>
            <a:ext cx="394008" cy="307777"/>
          </a:xfrm>
          <a:prstGeom prst="rect">
            <a:avLst/>
          </a:prstGeom>
          <a:noFill/>
        </p:spPr>
        <p:txBody>
          <a:bodyPr wrap="none" rtlCol="0">
            <a:spAutoFit/>
          </a:bodyPr>
          <a:lstStyle/>
          <a:p>
            <a:r>
              <a:rPr lang="en-US" sz="1400" dirty="0" smtClean="0">
                <a:latin typeface="Times"/>
                <a:cs typeface="Times"/>
              </a:rPr>
              <a:t>(4)</a:t>
            </a:r>
            <a:endParaRPr lang="en-US" sz="1400" dirty="0">
              <a:latin typeface="Times"/>
              <a:cs typeface="Times"/>
            </a:endParaRPr>
          </a:p>
        </p:txBody>
      </p:sp>
      <p:sp>
        <p:nvSpPr>
          <p:cNvPr id="3" name="Slide Number Placeholder 2"/>
          <p:cNvSpPr>
            <a:spLocks noGrp="1"/>
          </p:cNvSpPr>
          <p:nvPr>
            <p:ph type="sldNum" sz="quarter" idx="12"/>
          </p:nvPr>
        </p:nvSpPr>
        <p:spPr/>
        <p:txBody>
          <a:bodyPr/>
          <a:lstStyle/>
          <a:p>
            <a:fld id="{8CD41AC4-40F7-4FE0-8905-74C6698904F3}" type="slidenum">
              <a:rPr lang="en-US" smtClean="0"/>
              <a:pPr/>
              <a:t>100</a:t>
            </a:fld>
            <a:endParaRPr lang="en-US"/>
          </a:p>
        </p:txBody>
      </p:sp>
    </p:spTree>
    <p:extLst>
      <p:ext uri="{BB962C8B-B14F-4D97-AF65-F5344CB8AC3E}">
        <p14:creationId xmlns:p14="http://schemas.microsoft.com/office/powerpoint/2010/main" val="113907062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err="1"/>
              <a:t>Dijkstra’s</a:t>
            </a:r>
            <a:r>
              <a:rPr lang="en-US" dirty="0"/>
              <a:t> algorithm</a:t>
            </a: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(1) follows from the fact that </a:t>
            </a:r>
            <a:r>
              <a:rPr lang="en-US" sz="2800" i="1" dirty="0">
                <a:latin typeface="Times"/>
                <a:cs typeface="Times"/>
              </a:rPr>
              <a:t>L</a:t>
            </a:r>
            <a:r>
              <a:rPr lang="en-US" sz="2800" baseline="30000" dirty="0">
                <a:latin typeface="Times"/>
                <a:cs typeface="Times"/>
              </a:rPr>
              <a:t>*</a:t>
            </a:r>
            <a:r>
              <a:rPr lang="en-US" sz="2800" dirty="0">
                <a:latin typeface="Times"/>
                <a:cs typeface="Times"/>
              </a:rPr>
              <a:t>(</a:t>
            </a:r>
            <a:r>
              <a:rPr lang="en-US" sz="2800" i="1" dirty="0">
                <a:latin typeface="Times"/>
                <a:cs typeface="Times"/>
              </a:rPr>
              <a:t>v</a:t>
            </a:r>
            <a:r>
              <a:rPr lang="en-US" sz="2800" dirty="0">
                <a:latin typeface="Times"/>
                <a:cs typeface="Times"/>
              </a:rPr>
              <a:t>)</a:t>
            </a:r>
            <a:r>
              <a:rPr lang="en-US" dirty="0" smtClean="0"/>
              <a:t> is the length of the shortest path.</a:t>
            </a:r>
          </a:p>
          <a:p>
            <a:pPr marL="514350" indent="-514350">
              <a:buFont typeface="+mj-lt"/>
              <a:buAutoNum type="arabicPeriod"/>
            </a:pPr>
            <a:r>
              <a:rPr lang="en-US" dirty="0" smtClean="0"/>
              <a:t>(2) follows from the fact that any sub-path of a shortest path is itself a shortest sub-path whose length is lower than the shortest-path length.</a:t>
            </a:r>
          </a:p>
          <a:p>
            <a:pPr marL="514350" indent="-514350">
              <a:buFont typeface="+mj-lt"/>
              <a:buAutoNum type="arabicPeriod"/>
            </a:pPr>
            <a:r>
              <a:rPr lang="en-US" dirty="0" smtClean="0"/>
              <a:t>(3) follows from the induction hypothesis 2: all nodes preceding </a:t>
            </a:r>
            <a:r>
              <a:rPr lang="en-US" i="1" dirty="0" smtClean="0"/>
              <a:t>y</a:t>
            </a:r>
            <a:r>
              <a:rPr lang="en-US" dirty="0" smtClean="0"/>
              <a:t> are in </a:t>
            </a:r>
            <a:r>
              <a:rPr lang="en-US" sz="2800" i="1" dirty="0" err="1" smtClean="0">
                <a:latin typeface="Times"/>
                <a:cs typeface="Times"/>
              </a:rPr>
              <a:t>S</a:t>
            </a:r>
            <a:r>
              <a:rPr lang="en-US" sz="2800" i="1" baseline="-25000" dirty="0" err="1" smtClean="0">
                <a:latin typeface="Times"/>
                <a:cs typeface="Times"/>
              </a:rPr>
              <a:t>k</a:t>
            </a:r>
            <a:endParaRPr lang="en-US" dirty="0" smtClean="0"/>
          </a:p>
          <a:p>
            <a:pPr marL="514350" indent="-514350">
              <a:buFont typeface="+mj-lt"/>
              <a:buAutoNum type="arabicPeriod"/>
            </a:pPr>
            <a:r>
              <a:rPr lang="en-US" dirty="0" smtClean="0"/>
              <a:t>(4) </a:t>
            </a:r>
            <a:r>
              <a:rPr lang="en-US" dirty="0"/>
              <a:t>follows from the fact that </a:t>
            </a:r>
            <a:r>
              <a:rPr lang="en-US" i="1" dirty="0" smtClean="0">
                <a:latin typeface="Times"/>
                <a:cs typeface="Times"/>
              </a:rPr>
              <a:t>v</a:t>
            </a:r>
            <a:r>
              <a:rPr lang="en-US" dirty="0" smtClean="0"/>
              <a:t> is the node </a:t>
            </a:r>
            <a:r>
              <a:rPr lang="en-US" dirty="0"/>
              <a:t>not in </a:t>
            </a:r>
            <a:r>
              <a:rPr lang="en-US" i="1" dirty="0" err="1">
                <a:latin typeface="Times"/>
                <a:cs typeface="Times"/>
              </a:rPr>
              <a:t>S</a:t>
            </a:r>
            <a:r>
              <a:rPr lang="en-US" i="1" baseline="-25000" dirty="0" err="1">
                <a:latin typeface="Times"/>
                <a:cs typeface="Times"/>
              </a:rPr>
              <a:t>k</a:t>
            </a:r>
            <a:r>
              <a:rPr lang="en-US" dirty="0"/>
              <a:t> with lowest </a:t>
            </a:r>
            <a:r>
              <a:rPr lang="en-US" i="1" dirty="0" err="1">
                <a:latin typeface="Times"/>
                <a:cs typeface="Times"/>
              </a:rPr>
              <a:t>L</a:t>
            </a:r>
            <a:r>
              <a:rPr lang="en-US" i="1" baseline="-25000" dirty="0" err="1">
                <a:latin typeface="Times"/>
                <a:cs typeface="Times"/>
              </a:rPr>
              <a:t>k</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101</a:t>
            </a:fld>
            <a:endParaRPr lang="en-US"/>
          </a:p>
        </p:txBody>
      </p:sp>
    </p:spTree>
    <p:extLst>
      <p:ext uri="{BB962C8B-B14F-4D97-AF65-F5344CB8AC3E}">
        <p14:creationId xmlns:p14="http://schemas.microsoft.com/office/powerpoint/2010/main" val="140549281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Dijkstra’s </a:t>
            </a:r>
            <a:r>
              <a:rPr lang="en-US" dirty="0" smtClean="0"/>
              <a:t>algorithm</a:t>
            </a:r>
            <a:endParaRPr lang="en-US" dirty="0"/>
          </a:p>
        </p:txBody>
      </p:sp>
      <p:sp>
        <p:nvSpPr>
          <p:cNvPr id="3" name="Content Placeholder 2"/>
          <p:cNvSpPr>
            <a:spLocks noGrp="1"/>
          </p:cNvSpPr>
          <p:nvPr>
            <p:ph idx="1"/>
          </p:nvPr>
        </p:nvSpPr>
        <p:spPr>
          <a:xfrm>
            <a:off x="457200" y="1676400"/>
            <a:ext cx="8229600" cy="4876800"/>
          </a:xfrm>
        </p:spPr>
        <p:txBody>
          <a:bodyPr>
            <a:normAutofit fontScale="77500" lnSpcReduction="20000"/>
          </a:bodyPr>
          <a:lstStyle/>
          <a:p>
            <a:pPr fontAlgn="base"/>
            <a:r>
              <a:rPr lang="en-US" dirty="0" smtClean="0"/>
              <a:t>Here is an alternative proof of </a:t>
            </a:r>
            <a:r>
              <a:rPr lang="en-US" b="1" dirty="0" smtClean="0"/>
              <a:t>part 1 of the theorem</a:t>
            </a:r>
            <a:r>
              <a:rPr lang="en-US" dirty="0" smtClean="0"/>
              <a:t>.</a:t>
            </a:r>
          </a:p>
          <a:p>
            <a:pPr fontAlgn="base"/>
            <a:r>
              <a:rPr lang="en-US" dirty="0" smtClean="0"/>
              <a:t>Assume hypotheses 1 and 2 are true at the end of step </a:t>
            </a:r>
            <a:r>
              <a:rPr lang="en-US" i="1" dirty="0" smtClean="0"/>
              <a:t>k</a:t>
            </a:r>
            <a:r>
              <a:rPr lang="en-US" dirty="0" smtClean="0"/>
              <a:t>.</a:t>
            </a:r>
          </a:p>
          <a:p>
            <a:pPr fontAlgn="base"/>
            <a:r>
              <a:rPr lang="en-US" dirty="0" smtClean="0"/>
              <a:t>Let </a:t>
            </a:r>
            <a:r>
              <a:rPr lang="en-US" i="1" dirty="0" smtClean="0"/>
              <a:t>v</a:t>
            </a:r>
            <a:r>
              <a:rPr lang="en-US" dirty="0" smtClean="0"/>
              <a:t> be a vertex not in </a:t>
            </a:r>
            <a:r>
              <a:rPr lang="en-US" i="1" dirty="0" smtClean="0"/>
              <a:t>S</a:t>
            </a:r>
            <a:r>
              <a:rPr lang="en-US" i="1" baseline="-25000" dirty="0" smtClean="0"/>
              <a:t>k</a:t>
            </a:r>
            <a:r>
              <a:rPr lang="en-US" dirty="0" smtClean="0"/>
              <a:t>. Note that, by induction hypothesis, </a:t>
            </a:r>
            <a:r>
              <a:rPr lang="en-US" i="1" dirty="0" smtClean="0"/>
              <a:t>L</a:t>
            </a:r>
            <a:r>
              <a:rPr lang="en-US" i="1" baseline="-25000" dirty="0" smtClean="0"/>
              <a:t>k</a:t>
            </a:r>
            <a:r>
              <a:rPr lang="en-US" dirty="0" smtClean="0"/>
              <a:t>(</a:t>
            </a:r>
            <a:r>
              <a:rPr lang="en-US" i="1" dirty="0" smtClean="0"/>
              <a:t>v</a:t>
            </a:r>
            <a:r>
              <a:rPr lang="en-US" dirty="0" smtClean="0"/>
              <a:t>) is the length of a shortest path from </a:t>
            </a:r>
            <a:r>
              <a:rPr lang="en-US" i="1" dirty="0" smtClean="0"/>
              <a:t>a</a:t>
            </a:r>
            <a:r>
              <a:rPr lang="en-US" dirty="0" smtClean="0"/>
              <a:t> to </a:t>
            </a:r>
            <a:r>
              <a:rPr lang="en-US" i="1" dirty="0" smtClean="0"/>
              <a:t>v</a:t>
            </a:r>
            <a:r>
              <a:rPr lang="en-US" dirty="0" smtClean="0"/>
              <a:t> </a:t>
            </a:r>
            <a:r>
              <a:rPr lang="en-US" i="1" dirty="0" smtClean="0"/>
              <a:t>containing only nodes in S</a:t>
            </a:r>
            <a:r>
              <a:rPr lang="en-US" i="1" baseline="-25000" dirty="0" smtClean="0"/>
              <a:t>k</a:t>
            </a:r>
            <a:r>
              <a:rPr lang="en-US" dirty="0" smtClean="0"/>
              <a:t>.</a:t>
            </a:r>
          </a:p>
          <a:p>
            <a:pPr lvl="1" fontAlgn="base"/>
            <a:r>
              <a:rPr lang="en-US" dirty="0" smtClean="0"/>
              <a:t>Assume </a:t>
            </a:r>
            <a:r>
              <a:rPr lang="en-US" i="1" dirty="0" smtClean="0"/>
              <a:t>v</a:t>
            </a:r>
            <a:r>
              <a:rPr lang="en-US" dirty="0" smtClean="0"/>
              <a:t> is the node not in </a:t>
            </a:r>
            <a:r>
              <a:rPr lang="en-US" i="1" dirty="0" err="1" smtClean="0"/>
              <a:t>S</a:t>
            </a:r>
            <a:r>
              <a:rPr lang="en-US" i="1" baseline="-25000" dirty="0" err="1" smtClean="0"/>
              <a:t>k</a:t>
            </a:r>
            <a:r>
              <a:rPr lang="en-US" dirty="0" smtClean="0"/>
              <a:t> with </a:t>
            </a:r>
            <a:r>
              <a:rPr lang="en-US" i="1" dirty="0" smtClean="0"/>
              <a:t>the lowest L</a:t>
            </a:r>
            <a:r>
              <a:rPr lang="en-US" i="1" baseline="-25000" dirty="0" smtClean="0"/>
              <a:t>k</a:t>
            </a:r>
            <a:r>
              <a:rPr lang="en-US" dirty="0" smtClean="0"/>
              <a:t>.</a:t>
            </a:r>
          </a:p>
          <a:p>
            <a:pPr lvl="1" fontAlgn="base"/>
            <a:r>
              <a:rPr lang="en-US" dirty="0" smtClean="0"/>
              <a:t>This node will be added to </a:t>
            </a:r>
            <a:r>
              <a:rPr lang="en-US" i="1" dirty="0" err="1" smtClean="0"/>
              <a:t>S</a:t>
            </a:r>
            <a:r>
              <a:rPr lang="en-US" i="1" baseline="-25000" dirty="0" err="1" smtClean="0"/>
              <a:t>k</a:t>
            </a:r>
            <a:r>
              <a:rPr lang="en-US" dirty="0" smtClean="0"/>
              <a:t> to form </a:t>
            </a:r>
            <a:r>
              <a:rPr lang="en-US" i="1" dirty="0" smtClean="0"/>
              <a:t>S</a:t>
            </a:r>
            <a:r>
              <a:rPr lang="en-US" i="1" baseline="-25000" dirty="0" smtClean="0"/>
              <a:t>k+</a:t>
            </a:r>
            <a:r>
              <a:rPr lang="en-US" baseline="-25000" dirty="0" smtClean="0"/>
              <a:t>1</a:t>
            </a:r>
            <a:r>
              <a:rPr lang="en-US" dirty="0" smtClean="0"/>
              <a:t>.</a:t>
            </a:r>
          </a:p>
          <a:p>
            <a:pPr lvl="1" fontAlgn="base"/>
            <a:r>
              <a:rPr lang="en-US" dirty="0" smtClean="0"/>
              <a:t>We thus have to show that </a:t>
            </a:r>
            <a:r>
              <a:rPr lang="en-US" i="1" dirty="0" smtClean="0"/>
              <a:t>L</a:t>
            </a:r>
            <a:r>
              <a:rPr lang="en-US" i="1" baseline="-25000" dirty="0" smtClean="0"/>
              <a:t>k</a:t>
            </a:r>
            <a:r>
              <a:rPr lang="en-US" dirty="0" smtClean="0"/>
              <a:t>(</a:t>
            </a:r>
            <a:r>
              <a:rPr lang="en-US" i="1" dirty="0" smtClean="0"/>
              <a:t>v</a:t>
            </a:r>
            <a:r>
              <a:rPr lang="en-US" dirty="0" smtClean="0"/>
              <a:t>) must also be the overall shortest path from </a:t>
            </a:r>
            <a:r>
              <a:rPr lang="en-US" i="1" dirty="0" smtClean="0"/>
              <a:t>a</a:t>
            </a:r>
            <a:r>
              <a:rPr lang="en-US" dirty="0" smtClean="0"/>
              <a:t> to </a:t>
            </a:r>
            <a:r>
              <a:rPr lang="en-US" i="1" dirty="0" smtClean="0"/>
              <a:t>v</a:t>
            </a:r>
            <a:r>
              <a:rPr lang="en-US" dirty="0" smtClean="0"/>
              <a:t>:</a:t>
            </a:r>
          </a:p>
          <a:p>
            <a:pPr lvl="1" fontAlgn="base"/>
            <a:endParaRPr lang="en-US" dirty="0" smtClean="0"/>
          </a:p>
          <a:p>
            <a:pPr lvl="2" fontAlgn="base"/>
            <a:r>
              <a:rPr lang="en-US" dirty="0" smtClean="0"/>
              <a:t>By contradiction, assume there is an overall </a:t>
            </a:r>
            <a:r>
              <a:rPr lang="en-US" b="1" dirty="0" smtClean="0"/>
              <a:t>shorter</a:t>
            </a:r>
            <a:r>
              <a:rPr lang="en-US" dirty="0" smtClean="0"/>
              <a:t> </a:t>
            </a:r>
            <a:r>
              <a:rPr lang="en-US" b="1" dirty="0" smtClean="0"/>
              <a:t>path</a:t>
            </a:r>
            <a:r>
              <a:rPr lang="en-US" dirty="0" smtClean="0"/>
              <a:t> from </a:t>
            </a:r>
            <a:r>
              <a:rPr lang="en-US" i="1" dirty="0" smtClean="0"/>
              <a:t>a</a:t>
            </a:r>
            <a:r>
              <a:rPr lang="en-US" dirty="0" smtClean="0"/>
              <a:t> to </a:t>
            </a:r>
            <a:r>
              <a:rPr lang="en-US" i="1" dirty="0" smtClean="0"/>
              <a:t>v</a:t>
            </a:r>
            <a:r>
              <a:rPr lang="en-US" dirty="0" smtClean="0"/>
              <a:t> </a:t>
            </a:r>
            <a:r>
              <a:rPr lang="en-US" dirty="0"/>
              <a:t>of length </a:t>
            </a:r>
            <a:r>
              <a:rPr lang="en-US" sz="2000" i="1" dirty="0">
                <a:latin typeface="Times"/>
                <a:cs typeface="Times"/>
              </a:rPr>
              <a:t>L</a:t>
            </a:r>
            <a:r>
              <a:rPr lang="en-US" sz="2000" baseline="30000" dirty="0">
                <a:latin typeface="Times"/>
                <a:cs typeface="Times"/>
              </a:rPr>
              <a:t>*</a:t>
            </a:r>
            <a:r>
              <a:rPr lang="en-US" sz="2000" dirty="0">
                <a:latin typeface="Times"/>
                <a:cs typeface="Times"/>
              </a:rPr>
              <a:t>(</a:t>
            </a:r>
            <a:r>
              <a:rPr lang="en-US" sz="2000" i="1" dirty="0">
                <a:latin typeface="Times"/>
                <a:cs typeface="Times"/>
              </a:rPr>
              <a:t>v</a:t>
            </a:r>
            <a:r>
              <a:rPr lang="en-US" sz="2000" dirty="0" smtClean="0">
                <a:latin typeface="Times"/>
                <a:cs typeface="Times"/>
              </a:rPr>
              <a:t>). This shorter path must pass through at least one node not in </a:t>
            </a:r>
            <a:r>
              <a:rPr lang="en-US" i="1" dirty="0" smtClean="0"/>
              <a:t>S</a:t>
            </a:r>
            <a:r>
              <a:rPr lang="en-US" i="1" baseline="-25000" dirty="0" smtClean="0"/>
              <a:t>k</a:t>
            </a:r>
            <a:r>
              <a:rPr lang="en-US" sz="2000" dirty="0" smtClean="0">
                <a:latin typeface="Times"/>
                <a:cs typeface="Times"/>
              </a:rPr>
              <a:t>.</a:t>
            </a:r>
          </a:p>
          <a:p>
            <a:pPr lvl="2" fontAlgn="base"/>
            <a:r>
              <a:rPr lang="en-US" sz="2000" dirty="0" smtClean="0">
                <a:latin typeface="Times"/>
                <a:cs typeface="Times"/>
              </a:rPr>
              <a:t>Assume it is </a:t>
            </a:r>
            <a:r>
              <a:rPr lang="en-US" dirty="0" smtClean="0"/>
              <a:t>going through </a:t>
            </a:r>
            <a:r>
              <a:rPr lang="en-US" i="1" dirty="0" smtClean="0"/>
              <a:t>y</a:t>
            </a:r>
            <a:r>
              <a:rPr lang="en-US" dirty="0" smtClean="0"/>
              <a:t> (which is not in </a:t>
            </a:r>
            <a:r>
              <a:rPr lang="en-US" i="1" dirty="0" err="1" smtClean="0"/>
              <a:t>S</a:t>
            </a:r>
            <a:r>
              <a:rPr lang="en-US" i="1" baseline="-25000" dirty="0" err="1" smtClean="0"/>
              <a:t>k</a:t>
            </a:r>
            <a:r>
              <a:rPr lang="en-US" dirty="0" smtClean="0"/>
              <a:t>), which is the first node not in </a:t>
            </a:r>
            <a:r>
              <a:rPr lang="en-US" i="1" dirty="0" err="1"/>
              <a:t>S</a:t>
            </a:r>
            <a:r>
              <a:rPr lang="en-US" i="1" baseline="-25000" dirty="0" err="1"/>
              <a:t>k</a:t>
            </a:r>
            <a:r>
              <a:rPr lang="en-US" dirty="0" smtClean="0"/>
              <a:t> on this shorter path.</a:t>
            </a:r>
          </a:p>
          <a:p>
            <a:pPr lvl="2" fontAlgn="base"/>
            <a:r>
              <a:rPr lang="en-US" dirty="0" smtClean="0"/>
              <a:t>Since </a:t>
            </a:r>
            <a:r>
              <a:rPr lang="en-US" i="1" dirty="0" smtClean="0"/>
              <a:t>y</a:t>
            </a:r>
            <a:r>
              <a:rPr lang="en-US" dirty="0" smtClean="0"/>
              <a:t> is on the shorter path from </a:t>
            </a:r>
            <a:r>
              <a:rPr lang="en-US" i="1" dirty="0" smtClean="0"/>
              <a:t>a</a:t>
            </a:r>
            <a:r>
              <a:rPr lang="en-US" dirty="0" smtClean="0"/>
              <a:t> to </a:t>
            </a:r>
            <a:r>
              <a:rPr lang="en-US" i="1" dirty="0" smtClean="0"/>
              <a:t>v</a:t>
            </a:r>
            <a:r>
              <a:rPr lang="en-US" dirty="0" smtClean="0"/>
              <a:t> (a sub-path), we have </a:t>
            </a:r>
            <a:r>
              <a:rPr lang="en-US" i="1" dirty="0" smtClean="0"/>
              <a:t>L</a:t>
            </a:r>
            <a:r>
              <a:rPr lang="en-US" i="1" baseline="-25000" dirty="0" smtClean="0"/>
              <a:t>k</a:t>
            </a:r>
            <a:r>
              <a:rPr lang="en-US" dirty="0" smtClean="0"/>
              <a:t>(</a:t>
            </a:r>
            <a:r>
              <a:rPr lang="en-US" i="1" dirty="0" smtClean="0"/>
              <a:t>y</a:t>
            </a:r>
            <a:r>
              <a:rPr lang="en-US" dirty="0" smtClean="0"/>
              <a:t>) ≤ </a:t>
            </a:r>
            <a:r>
              <a:rPr lang="en-US" sz="2000" i="1" dirty="0" smtClean="0">
                <a:latin typeface="Times"/>
                <a:cs typeface="Times"/>
              </a:rPr>
              <a:t>L</a:t>
            </a:r>
            <a:r>
              <a:rPr lang="en-US" sz="2000" baseline="30000" dirty="0">
                <a:latin typeface="Times"/>
                <a:cs typeface="Times"/>
              </a:rPr>
              <a:t>*</a:t>
            </a:r>
            <a:r>
              <a:rPr lang="en-US" sz="2000" dirty="0">
                <a:latin typeface="Times"/>
                <a:cs typeface="Times"/>
              </a:rPr>
              <a:t>(</a:t>
            </a:r>
            <a:r>
              <a:rPr lang="en-US" sz="2000" i="1" dirty="0">
                <a:latin typeface="Times"/>
                <a:cs typeface="Times"/>
              </a:rPr>
              <a:t>v</a:t>
            </a:r>
            <a:r>
              <a:rPr lang="en-US" sz="2000" dirty="0">
                <a:latin typeface="Times"/>
                <a:cs typeface="Times"/>
              </a:rPr>
              <a:t>)</a:t>
            </a:r>
            <a:r>
              <a:rPr lang="en-US" dirty="0" smtClean="0"/>
              <a:t> &lt; </a:t>
            </a:r>
            <a:r>
              <a:rPr lang="en-US" i="1" dirty="0" smtClean="0"/>
              <a:t>L</a:t>
            </a:r>
            <a:r>
              <a:rPr lang="en-US" i="1" baseline="-25000" dirty="0" smtClean="0"/>
              <a:t>k</a:t>
            </a:r>
            <a:r>
              <a:rPr lang="en-US" dirty="0" smtClean="0"/>
              <a:t>(</a:t>
            </a:r>
            <a:r>
              <a:rPr lang="en-US" i="1" dirty="0" smtClean="0"/>
              <a:t>v</a:t>
            </a:r>
            <a:r>
              <a:rPr lang="en-US" dirty="0" smtClean="0"/>
              <a:t>), which breaks our assumption that </a:t>
            </a:r>
            <a:r>
              <a:rPr lang="en-US" i="1" dirty="0" smtClean="0"/>
              <a:t>v</a:t>
            </a:r>
            <a:r>
              <a:rPr lang="en-US" dirty="0" smtClean="0"/>
              <a:t> is the node not in </a:t>
            </a:r>
            <a:r>
              <a:rPr lang="en-US" i="1" dirty="0" err="1" smtClean="0"/>
              <a:t>S</a:t>
            </a:r>
            <a:r>
              <a:rPr lang="en-US" i="1" baseline="-25000" dirty="0" err="1" smtClean="0"/>
              <a:t>k</a:t>
            </a:r>
            <a:r>
              <a:rPr lang="en-US" dirty="0" smtClean="0"/>
              <a:t> with the </a:t>
            </a:r>
            <a:r>
              <a:rPr lang="en-US" i="1" dirty="0" smtClean="0"/>
              <a:t>lowest</a:t>
            </a:r>
            <a:r>
              <a:rPr lang="en-US" dirty="0" smtClean="0"/>
              <a:t> </a:t>
            </a:r>
            <a:r>
              <a:rPr lang="en-US" i="1" dirty="0" smtClean="0"/>
              <a:t>L</a:t>
            </a:r>
            <a:r>
              <a:rPr lang="en-US" i="1" baseline="-25000" dirty="0" smtClean="0"/>
              <a:t>k</a:t>
            </a:r>
            <a:r>
              <a:rPr lang="en-US" dirty="0" smtClean="0"/>
              <a:t>.</a:t>
            </a:r>
          </a:p>
          <a:p>
            <a:pPr lvl="2" fontAlgn="base"/>
            <a:r>
              <a:rPr lang="en-US" dirty="0" err="1" smtClean="0"/>
              <a:t>Therfore</a:t>
            </a:r>
            <a:r>
              <a:rPr lang="en-US" dirty="0" smtClean="0"/>
              <a:t>, there is no such node </a:t>
            </a:r>
            <a:r>
              <a:rPr lang="en-US" i="1" dirty="0" smtClean="0"/>
              <a:t>y</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102</a:t>
            </a:fld>
            <a:endParaRPr lang="en-US"/>
          </a:p>
        </p:txBody>
      </p:sp>
    </p:spTree>
    <p:extLst>
      <p:ext uri="{BB962C8B-B14F-4D97-AF65-F5344CB8AC3E}">
        <p14:creationId xmlns:p14="http://schemas.microsoft.com/office/powerpoint/2010/main" val="4779897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err="1"/>
              <a:t>Dijkstra’s</a:t>
            </a:r>
            <a:r>
              <a:rPr lang="en-US" dirty="0"/>
              <a:t> algorithm</a:t>
            </a:r>
          </a:p>
        </p:txBody>
      </p:sp>
      <p:grpSp>
        <p:nvGrpSpPr>
          <p:cNvPr id="3" name="Group 61"/>
          <p:cNvGrpSpPr/>
          <p:nvPr/>
        </p:nvGrpSpPr>
        <p:grpSpPr>
          <a:xfrm>
            <a:off x="990600" y="1905000"/>
            <a:ext cx="6441016" cy="3112533"/>
            <a:chOff x="990600" y="1905000"/>
            <a:chExt cx="6441016" cy="3112532"/>
          </a:xfrm>
        </p:grpSpPr>
        <p:sp>
          <p:nvSpPr>
            <p:cNvPr id="4" name="Oval 3"/>
            <p:cNvSpPr/>
            <p:nvPr/>
          </p:nvSpPr>
          <p:spPr>
            <a:xfrm>
              <a:off x="1143000" y="2286000"/>
              <a:ext cx="1905000" cy="2057400"/>
            </a:xfrm>
            <a:prstGeom prst="ellipse">
              <a:avLst/>
            </a:prstGeom>
            <a:gradFill flip="none" rotWithShape="1">
              <a:gsLst>
                <a:gs pos="0">
                  <a:schemeClr val="accent1">
                    <a:tint val="98000"/>
                    <a:shade val="25000"/>
                    <a:satMod val="250000"/>
                    <a:alpha val="20000"/>
                  </a:schemeClr>
                </a:gs>
                <a:gs pos="68000">
                  <a:schemeClr val="accent1">
                    <a:tint val="86000"/>
                    <a:satMod val="115000"/>
                    <a:alpha val="20000"/>
                  </a:schemeClr>
                </a:gs>
                <a:gs pos="100000">
                  <a:schemeClr val="accent1">
                    <a:tint val="50000"/>
                    <a:satMod val="150000"/>
                    <a:alpha val="2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90600" y="1905000"/>
              <a:ext cx="3200400" cy="2895600"/>
            </a:xfrm>
            <a:prstGeom prst="ellipse">
              <a:avLst/>
            </a:prstGeom>
            <a:gradFill flip="none" rotWithShape="1">
              <a:gsLst>
                <a:gs pos="0">
                  <a:schemeClr val="accent1">
                    <a:tint val="98000"/>
                    <a:shade val="25000"/>
                    <a:satMod val="250000"/>
                    <a:alpha val="26000"/>
                  </a:schemeClr>
                </a:gs>
                <a:gs pos="68000">
                  <a:schemeClr val="accent1">
                    <a:tint val="86000"/>
                    <a:satMod val="115000"/>
                    <a:alpha val="26000"/>
                  </a:schemeClr>
                </a:gs>
                <a:gs pos="100000">
                  <a:schemeClr val="accent1">
                    <a:tint val="50000"/>
                    <a:satMod val="150000"/>
                    <a:alpha val="26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124200" y="4648200"/>
              <a:ext cx="533400" cy="369332"/>
            </a:xfrm>
            <a:prstGeom prst="rect">
              <a:avLst/>
            </a:prstGeom>
            <a:noFill/>
          </p:spPr>
          <p:txBody>
            <a:bodyPr wrap="square" rtlCol="0">
              <a:spAutoFit/>
            </a:bodyPr>
            <a:lstStyle/>
            <a:p>
              <a:r>
                <a:rPr lang="en-US" i="1" dirty="0" smtClean="0">
                  <a:latin typeface="Times"/>
                  <a:cs typeface="Times"/>
                </a:rPr>
                <a:t>S</a:t>
              </a:r>
              <a:r>
                <a:rPr lang="en-US" i="1" baseline="-25000" dirty="0" smtClean="0">
                  <a:latin typeface="Times"/>
                  <a:cs typeface="Times"/>
                </a:rPr>
                <a:t>k</a:t>
              </a:r>
              <a:r>
                <a:rPr lang="en-US" baseline="-25000" dirty="0" smtClean="0">
                  <a:latin typeface="Times"/>
                  <a:cs typeface="Times"/>
                </a:rPr>
                <a:t>+1</a:t>
              </a:r>
              <a:endParaRPr lang="en-US" baseline="-25000" dirty="0">
                <a:latin typeface="Times"/>
                <a:cs typeface="Times"/>
              </a:endParaRPr>
            </a:p>
          </p:txBody>
        </p:sp>
        <p:sp>
          <p:nvSpPr>
            <p:cNvPr id="11" name="TextBox 10"/>
            <p:cNvSpPr txBox="1"/>
            <p:nvPr/>
          </p:nvSpPr>
          <p:spPr>
            <a:xfrm>
              <a:off x="2133600" y="4267200"/>
              <a:ext cx="533400" cy="369332"/>
            </a:xfrm>
            <a:prstGeom prst="rect">
              <a:avLst/>
            </a:prstGeom>
            <a:noFill/>
          </p:spPr>
          <p:txBody>
            <a:bodyPr wrap="square" rtlCol="0">
              <a:spAutoFit/>
            </a:bodyPr>
            <a:lstStyle/>
            <a:p>
              <a:r>
                <a:rPr lang="en-US" i="1" dirty="0" err="1" smtClean="0">
                  <a:latin typeface="Times"/>
                  <a:cs typeface="Times"/>
                </a:rPr>
                <a:t>S</a:t>
              </a:r>
              <a:r>
                <a:rPr lang="en-US" i="1" baseline="-25000" dirty="0" err="1" smtClean="0">
                  <a:latin typeface="Times"/>
                  <a:cs typeface="Times"/>
                </a:rPr>
                <a:t>k</a:t>
              </a:r>
              <a:endParaRPr lang="en-US" baseline="-25000" dirty="0">
                <a:latin typeface="Times"/>
                <a:cs typeface="Times"/>
              </a:endParaRPr>
            </a:p>
          </p:txBody>
        </p:sp>
        <p:cxnSp>
          <p:nvCxnSpPr>
            <p:cNvPr id="31" name="Curved Connector 30"/>
            <p:cNvCxnSpPr/>
            <p:nvPr/>
          </p:nvCxnSpPr>
          <p:spPr>
            <a:xfrm flipV="1">
              <a:off x="1600200" y="2286000"/>
              <a:ext cx="2438400" cy="10668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590800" y="2819400"/>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x</a:t>
              </a:r>
              <a:endParaRPr lang="en-US" i="1" dirty="0">
                <a:latin typeface="Times"/>
                <a:cs typeface="Times"/>
              </a:endParaRPr>
            </a:p>
          </p:txBody>
        </p:sp>
        <p:sp>
          <p:nvSpPr>
            <p:cNvPr id="6" name="TextBox 5"/>
            <p:cNvSpPr txBox="1"/>
            <p:nvPr/>
          </p:nvSpPr>
          <p:spPr>
            <a:xfrm>
              <a:off x="1524000" y="3124200"/>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a</a:t>
              </a:r>
              <a:endParaRPr lang="en-US" i="1" dirty="0">
                <a:latin typeface="Times"/>
                <a:cs typeface="Times"/>
              </a:endParaRPr>
            </a:p>
          </p:txBody>
        </p:sp>
        <p:sp>
          <p:nvSpPr>
            <p:cNvPr id="8" name="TextBox 7"/>
            <p:cNvSpPr txBox="1"/>
            <p:nvPr/>
          </p:nvSpPr>
          <p:spPr>
            <a:xfrm>
              <a:off x="3886200" y="2133600"/>
              <a:ext cx="457200" cy="369332"/>
            </a:xfrm>
            <a:prstGeom prst="rect">
              <a:avLst/>
            </a:prstGeom>
            <a:noFill/>
          </p:spPr>
          <p:txBody>
            <a:bodyPr wrap="square" rtlCol="0">
              <a:spAutoFit/>
            </a:bodyPr>
            <a:lstStyle/>
            <a:p>
              <a:r>
                <a:rPr lang="en-US" dirty="0" smtClean="0">
                  <a:latin typeface="Times"/>
                  <a:cs typeface="Times"/>
                </a:rPr>
                <a:t>• </a:t>
              </a:r>
              <a:r>
                <a:rPr lang="en-US" i="1" dirty="0">
                  <a:latin typeface="Times"/>
                  <a:cs typeface="Times"/>
                </a:rPr>
                <a:t>y</a:t>
              </a:r>
            </a:p>
          </p:txBody>
        </p:sp>
        <p:cxnSp>
          <p:nvCxnSpPr>
            <p:cNvPr id="42" name="Curved Connector 41"/>
            <p:cNvCxnSpPr/>
            <p:nvPr/>
          </p:nvCxnSpPr>
          <p:spPr>
            <a:xfrm>
              <a:off x="1676400" y="3352800"/>
              <a:ext cx="1143000" cy="152401"/>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Curved Connector 43"/>
            <p:cNvCxnSpPr/>
            <p:nvPr/>
          </p:nvCxnSpPr>
          <p:spPr>
            <a:xfrm rot="5400000">
              <a:off x="3009901" y="2552701"/>
              <a:ext cx="1219200" cy="83819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133600" y="3505200"/>
              <a:ext cx="685800" cy="369332"/>
            </a:xfrm>
            <a:prstGeom prst="rect">
              <a:avLst/>
            </a:prstGeom>
            <a:noFill/>
          </p:spPr>
          <p:txBody>
            <a:bodyPr wrap="square" rtlCol="0">
              <a:spAutoFit/>
            </a:bodyPr>
            <a:lstStyle/>
            <a:p>
              <a:r>
                <a:rPr lang="en-US" i="1" dirty="0" err="1" smtClean="0">
                  <a:latin typeface="Times"/>
                  <a:cs typeface="Times"/>
                </a:rPr>
                <a:t>L</a:t>
              </a:r>
              <a:r>
                <a:rPr lang="en-US" i="1" baseline="-25000" dirty="0" err="1" smtClean="0">
                  <a:latin typeface="Times"/>
                  <a:cs typeface="Times"/>
                </a:rPr>
                <a:t>k</a:t>
              </a:r>
              <a:r>
                <a:rPr lang="en-US" dirty="0" smtClean="0">
                  <a:latin typeface="Times"/>
                  <a:cs typeface="Times"/>
                </a:rPr>
                <a:t>(</a:t>
              </a:r>
              <a:r>
                <a:rPr lang="en-US" i="1" dirty="0" smtClean="0">
                  <a:latin typeface="Times"/>
                  <a:cs typeface="Times"/>
                </a:rPr>
                <a:t>v</a:t>
              </a:r>
              <a:r>
                <a:rPr lang="en-US" dirty="0" smtClean="0">
                  <a:latin typeface="Times"/>
                  <a:cs typeface="Times"/>
                </a:rPr>
                <a:t>)</a:t>
              </a:r>
              <a:endParaRPr lang="en-US" dirty="0">
                <a:latin typeface="Times"/>
                <a:cs typeface="Times"/>
              </a:endParaRPr>
            </a:p>
          </p:txBody>
        </p:sp>
        <p:cxnSp>
          <p:nvCxnSpPr>
            <p:cNvPr id="47" name="Straight Connector 46"/>
            <p:cNvCxnSpPr>
              <a:stCxn id="7" idx="0"/>
            </p:cNvCxnSpPr>
            <p:nvPr/>
          </p:nvCxnSpPr>
          <p:spPr>
            <a:xfrm>
              <a:off x="2819400" y="2819400"/>
              <a:ext cx="1905000"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352800" y="2895600"/>
              <a:ext cx="1371600" cy="22860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724400" y="2514600"/>
              <a:ext cx="2707216" cy="646331"/>
            </a:xfrm>
            <a:prstGeom prst="rect">
              <a:avLst/>
            </a:prstGeom>
            <a:noFill/>
          </p:spPr>
          <p:txBody>
            <a:bodyPr wrap="none" rtlCol="0">
              <a:spAutoFit/>
            </a:bodyPr>
            <a:lstStyle/>
            <a:p>
              <a:r>
                <a:rPr lang="en-US" dirty="0"/>
                <a:t>s</a:t>
              </a:r>
              <a:r>
                <a:rPr lang="en-US" dirty="0" smtClean="0"/>
                <a:t>hortest path from </a:t>
              </a:r>
              <a:r>
                <a:rPr lang="en-US" i="1" dirty="0" smtClean="0"/>
                <a:t>a</a:t>
              </a:r>
              <a:r>
                <a:rPr lang="en-US" dirty="0" smtClean="0"/>
                <a:t> to </a:t>
              </a:r>
              <a:r>
                <a:rPr lang="en-US" i="1" dirty="0" smtClean="0"/>
                <a:t>v</a:t>
              </a:r>
            </a:p>
            <a:p>
              <a:r>
                <a:rPr lang="en-US" dirty="0" smtClean="0"/>
                <a:t>with length </a:t>
              </a:r>
              <a:r>
                <a:rPr lang="en-US" i="1" dirty="0" smtClean="0">
                  <a:latin typeface="Times"/>
                  <a:cs typeface="Times"/>
                </a:rPr>
                <a:t>L</a:t>
              </a:r>
              <a:r>
                <a:rPr lang="en-US" baseline="30000" dirty="0" smtClean="0">
                  <a:latin typeface="Times"/>
                  <a:cs typeface="Times"/>
                </a:rPr>
                <a:t>*</a:t>
              </a:r>
              <a:r>
                <a:rPr lang="en-US" dirty="0" smtClean="0">
                  <a:latin typeface="Times"/>
                  <a:cs typeface="Times"/>
                </a:rPr>
                <a:t>(</a:t>
              </a:r>
              <a:r>
                <a:rPr lang="en-US" i="1" dirty="0">
                  <a:latin typeface="Times"/>
                  <a:cs typeface="Times"/>
                </a:rPr>
                <a:t>v</a:t>
              </a:r>
              <a:r>
                <a:rPr lang="en-US" dirty="0" smtClean="0">
                  <a:latin typeface="Times"/>
                  <a:cs typeface="Times"/>
                </a:rPr>
                <a:t>)</a:t>
              </a:r>
              <a:r>
                <a:rPr lang="en-US" i="1" dirty="0" smtClean="0"/>
                <a:t> </a:t>
              </a:r>
              <a:endParaRPr lang="en-US" i="1" dirty="0"/>
            </a:p>
          </p:txBody>
        </p:sp>
        <p:sp>
          <p:nvSpPr>
            <p:cNvPr id="9" name="TextBox 8"/>
            <p:cNvSpPr txBox="1"/>
            <p:nvPr/>
          </p:nvSpPr>
          <p:spPr>
            <a:xfrm>
              <a:off x="3124200" y="3352800"/>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v</a:t>
              </a:r>
              <a:endParaRPr lang="en-US" i="1" dirty="0">
                <a:latin typeface="Times"/>
                <a:cs typeface="Times"/>
              </a:endParaRPr>
            </a:p>
          </p:txBody>
        </p:sp>
      </p:grpSp>
      <p:sp>
        <p:nvSpPr>
          <p:cNvPr id="25" name="TextBox 24"/>
          <p:cNvSpPr txBox="1"/>
          <p:nvPr/>
        </p:nvSpPr>
        <p:spPr>
          <a:xfrm>
            <a:off x="2667000" y="3352800"/>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u</a:t>
            </a:r>
            <a:endParaRPr lang="en-US" i="1" dirty="0">
              <a:latin typeface="Times"/>
              <a:cs typeface="Times"/>
            </a:endParaRPr>
          </a:p>
        </p:txBody>
      </p:sp>
      <p:cxnSp>
        <p:nvCxnSpPr>
          <p:cNvPr id="26" name="Curved Connector 25"/>
          <p:cNvCxnSpPr/>
          <p:nvPr/>
        </p:nvCxnSpPr>
        <p:spPr>
          <a:xfrm>
            <a:off x="2777067" y="3513266"/>
            <a:ext cx="499533" cy="242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Slide Number Placeholder 11"/>
          <p:cNvSpPr>
            <a:spLocks noGrp="1"/>
          </p:cNvSpPr>
          <p:nvPr>
            <p:ph type="sldNum" sz="quarter" idx="12"/>
          </p:nvPr>
        </p:nvSpPr>
        <p:spPr/>
        <p:txBody>
          <a:bodyPr/>
          <a:lstStyle/>
          <a:p>
            <a:fld id="{8CD41AC4-40F7-4FE0-8905-74C6698904F3}" type="slidenum">
              <a:rPr lang="en-US" smtClean="0"/>
              <a:pPr/>
              <a:t>103</a:t>
            </a:fld>
            <a:endParaRPr lang="en-US"/>
          </a:p>
        </p:txBody>
      </p:sp>
    </p:spTree>
    <p:extLst>
      <p:ext uri="{BB962C8B-B14F-4D97-AF65-F5344CB8AC3E}">
        <p14:creationId xmlns:p14="http://schemas.microsoft.com/office/powerpoint/2010/main" val="113907062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sp>
        <p:nvSpPr>
          <p:cNvPr id="3" name="Content Placeholder 2"/>
          <p:cNvSpPr>
            <a:spLocks noGrp="1"/>
          </p:cNvSpPr>
          <p:nvPr>
            <p:ph idx="1"/>
          </p:nvPr>
        </p:nvSpPr>
        <p:spPr>
          <a:xfrm>
            <a:off x="457200" y="1935480"/>
            <a:ext cx="8229600" cy="4770120"/>
          </a:xfrm>
        </p:spPr>
        <p:txBody>
          <a:bodyPr>
            <a:normAutofit fontScale="85000" lnSpcReduction="10000"/>
          </a:bodyPr>
          <a:lstStyle/>
          <a:p>
            <a:pPr marL="0" indent="0">
              <a:buNone/>
            </a:pPr>
            <a:r>
              <a:rPr lang="en-US" b="1" dirty="0" smtClean="0"/>
              <a:t>Part 2 </a:t>
            </a:r>
            <a:r>
              <a:rPr lang="en-US" b="1" dirty="0"/>
              <a:t>of the theorem</a:t>
            </a:r>
          </a:p>
          <a:p>
            <a:r>
              <a:rPr lang="en-US" dirty="0" smtClean="0"/>
              <a:t>Assume the hypothesis 1 and 2 are true </a:t>
            </a:r>
            <a:r>
              <a:rPr lang="en-US" dirty="0"/>
              <a:t>at step </a:t>
            </a:r>
            <a:r>
              <a:rPr lang="en-US" i="1" dirty="0" smtClean="0">
                <a:latin typeface="Times"/>
                <a:cs typeface="Times"/>
              </a:rPr>
              <a:t>k</a:t>
            </a:r>
            <a:r>
              <a:rPr lang="en-US" dirty="0" smtClean="0"/>
              <a:t>. Moreover, we just showed that hypothesis 1 is true at step </a:t>
            </a:r>
            <a:r>
              <a:rPr lang="en-US" i="1" dirty="0">
                <a:latin typeface="Times"/>
                <a:cs typeface="Times"/>
              </a:rPr>
              <a:t>k</a:t>
            </a:r>
            <a:r>
              <a:rPr lang="en-US" dirty="0">
                <a:latin typeface="Times"/>
                <a:cs typeface="Times"/>
              </a:rPr>
              <a:t>+1</a:t>
            </a:r>
            <a:r>
              <a:rPr lang="en-US" dirty="0"/>
              <a:t>.</a:t>
            </a:r>
            <a:endParaRPr lang="en-US" dirty="0" smtClean="0"/>
          </a:p>
          <a:p>
            <a:r>
              <a:rPr lang="en-US" dirty="0" smtClean="0"/>
              <a:t>Let </a:t>
            </a:r>
            <a:r>
              <a:rPr lang="en-US" i="1" dirty="0" smtClean="0">
                <a:latin typeface="Times"/>
                <a:cs typeface="Times"/>
              </a:rPr>
              <a:t>u</a:t>
            </a:r>
            <a:r>
              <a:rPr lang="en-US" i="1" dirty="0" smtClean="0"/>
              <a:t> </a:t>
            </a:r>
            <a:r>
              <a:rPr lang="en-US" dirty="0"/>
              <a:t>be </a:t>
            </a:r>
            <a:r>
              <a:rPr lang="en-US" dirty="0" smtClean="0"/>
              <a:t>a vertex not in </a:t>
            </a:r>
            <a:r>
              <a:rPr lang="en-US" i="1" dirty="0" smtClean="0">
                <a:latin typeface="Times"/>
                <a:cs typeface="Times"/>
              </a:rPr>
              <a:t>S</a:t>
            </a:r>
            <a:r>
              <a:rPr lang="en-US" i="1" baseline="-25000" dirty="0" smtClean="0">
                <a:latin typeface="Times"/>
                <a:cs typeface="Times"/>
              </a:rPr>
              <a:t>k</a:t>
            </a:r>
            <a:r>
              <a:rPr lang="en-US" baseline="-25000" dirty="0" smtClean="0">
                <a:latin typeface="Times"/>
                <a:cs typeface="Times"/>
              </a:rPr>
              <a:t>+1</a:t>
            </a:r>
            <a:r>
              <a:rPr lang="en-US" dirty="0" smtClean="0"/>
              <a:t>. </a:t>
            </a:r>
            <a:r>
              <a:rPr lang="en-US" dirty="0"/>
              <a:t>To update the label of </a:t>
            </a:r>
            <a:r>
              <a:rPr lang="en-US" i="1" dirty="0" smtClean="0">
                <a:latin typeface="Times"/>
                <a:cs typeface="Times"/>
              </a:rPr>
              <a:t>u</a:t>
            </a:r>
            <a:r>
              <a:rPr lang="en-US" dirty="0" smtClean="0"/>
              <a:t>, </a:t>
            </a:r>
            <a:r>
              <a:rPr lang="en-US" dirty="0"/>
              <a:t>note </a:t>
            </a:r>
            <a:r>
              <a:rPr lang="en-US" dirty="0" smtClean="0"/>
              <a:t>that, by induction hypothesis, </a:t>
            </a:r>
            <a:r>
              <a:rPr lang="en-US" i="1" dirty="0" err="1" smtClean="0">
                <a:latin typeface="Times"/>
                <a:cs typeface="Times"/>
              </a:rPr>
              <a:t>L</a:t>
            </a:r>
            <a:r>
              <a:rPr lang="en-US" i="1" baseline="-25000" dirty="0" err="1" smtClean="0">
                <a:latin typeface="Times"/>
                <a:cs typeface="Times"/>
              </a:rPr>
              <a:t>k</a:t>
            </a:r>
            <a:r>
              <a:rPr lang="en-US" dirty="0" err="1" smtClean="0">
                <a:latin typeface="Times"/>
                <a:cs typeface="Times"/>
              </a:rPr>
              <a:t>(</a:t>
            </a:r>
            <a:r>
              <a:rPr lang="en-US" i="1" dirty="0" err="1" smtClean="0">
                <a:latin typeface="Times"/>
                <a:cs typeface="Times"/>
              </a:rPr>
              <a:t>u</a:t>
            </a:r>
            <a:r>
              <a:rPr lang="en-US" dirty="0" smtClean="0">
                <a:latin typeface="Times"/>
                <a:cs typeface="Times"/>
              </a:rPr>
              <a:t>)</a:t>
            </a:r>
            <a:r>
              <a:rPr lang="en-US" dirty="0" smtClean="0"/>
              <a:t> </a:t>
            </a:r>
            <a:r>
              <a:rPr lang="en-US" dirty="0"/>
              <a:t>is the length of a shortest path from </a:t>
            </a:r>
            <a:r>
              <a:rPr lang="en-US" i="1" dirty="0">
                <a:latin typeface="Times"/>
                <a:cs typeface="Times"/>
              </a:rPr>
              <a:t>a</a:t>
            </a:r>
            <a:r>
              <a:rPr lang="en-US" dirty="0"/>
              <a:t> to </a:t>
            </a:r>
            <a:r>
              <a:rPr lang="en-US" i="1" dirty="0" smtClean="0">
                <a:latin typeface="Times"/>
                <a:cs typeface="Times"/>
              </a:rPr>
              <a:t>u</a:t>
            </a:r>
            <a:r>
              <a:rPr lang="en-US" i="1" dirty="0" smtClean="0"/>
              <a:t> </a:t>
            </a:r>
            <a:r>
              <a:rPr lang="en-US" i="1" dirty="0"/>
              <a:t>containing only vertices in </a:t>
            </a:r>
            <a:r>
              <a:rPr lang="en-US" i="1" dirty="0" smtClean="0">
                <a:latin typeface="Times"/>
                <a:cs typeface="Times"/>
              </a:rPr>
              <a:t>S</a:t>
            </a:r>
            <a:r>
              <a:rPr lang="en-US" i="1" baseline="-25000" dirty="0" smtClean="0">
                <a:latin typeface="Times"/>
                <a:cs typeface="Times"/>
              </a:rPr>
              <a:t>k</a:t>
            </a:r>
            <a:r>
              <a:rPr lang="en-US" dirty="0" smtClean="0"/>
              <a:t>.</a:t>
            </a:r>
          </a:p>
          <a:p>
            <a:pPr lvl="1"/>
            <a:r>
              <a:rPr lang="en-US" dirty="0" smtClean="0"/>
              <a:t>We now have to compute </a:t>
            </a:r>
            <a:r>
              <a:rPr lang="en-US" i="1" dirty="0" smtClean="0">
                <a:latin typeface="Times"/>
                <a:cs typeface="Times"/>
              </a:rPr>
              <a:t>L</a:t>
            </a:r>
            <a:r>
              <a:rPr lang="en-US" i="1" baseline="-25000" dirty="0" smtClean="0">
                <a:latin typeface="Times"/>
                <a:cs typeface="Times"/>
              </a:rPr>
              <a:t>k</a:t>
            </a:r>
            <a:r>
              <a:rPr lang="en-US" baseline="-25000" dirty="0" smtClean="0">
                <a:latin typeface="Times"/>
                <a:cs typeface="Times"/>
              </a:rPr>
              <a:t>+1</a:t>
            </a:r>
            <a:r>
              <a:rPr lang="en-US" dirty="0" smtClean="0">
                <a:latin typeface="Times"/>
                <a:cs typeface="Times"/>
              </a:rPr>
              <a:t>(</a:t>
            </a:r>
            <a:r>
              <a:rPr lang="en-US" i="1" dirty="0">
                <a:latin typeface="Times"/>
                <a:cs typeface="Times"/>
              </a:rPr>
              <a:t>u</a:t>
            </a:r>
            <a:r>
              <a:rPr lang="en-US" dirty="0" smtClean="0">
                <a:latin typeface="Times"/>
                <a:cs typeface="Times"/>
              </a:rPr>
              <a:t>)</a:t>
            </a:r>
            <a:r>
              <a:rPr lang="en-US" dirty="0" smtClean="0"/>
              <a:t> for all </a:t>
            </a:r>
            <a:r>
              <a:rPr lang="en-US" i="1" dirty="0">
                <a:latin typeface="Times"/>
                <a:cs typeface="Times"/>
              </a:rPr>
              <a:t>u</a:t>
            </a:r>
            <a:r>
              <a:rPr lang="en-US" dirty="0" smtClean="0"/>
              <a:t> not in </a:t>
            </a:r>
            <a:r>
              <a:rPr lang="en-US" i="1" dirty="0">
                <a:latin typeface="Times"/>
                <a:cs typeface="Times"/>
              </a:rPr>
              <a:t>S</a:t>
            </a:r>
            <a:r>
              <a:rPr lang="en-US" i="1" baseline="-25000" dirty="0">
                <a:latin typeface="Times"/>
                <a:cs typeface="Times"/>
              </a:rPr>
              <a:t>k</a:t>
            </a:r>
            <a:r>
              <a:rPr lang="en-US" baseline="-25000" dirty="0">
                <a:latin typeface="Times"/>
                <a:cs typeface="Times"/>
              </a:rPr>
              <a:t>+1</a:t>
            </a:r>
            <a:r>
              <a:rPr lang="en-US" dirty="0" smtClean="0"/>
              <a:t>.</a:t>
            </a:r>
            <a:endParaRPr lang="en-US" dirty="0"/>
          </a:p>
          <a:p>
            <a:r>
              <a:rPr lang="en-US" dirty="0"/>
              <a:t>A shortest path from </a:t>
            </a:r>
            <a:r>
              <a:rPr lang="en-US" i="1" dirty="0">
                <a:latin typeface="Times"/>
                <a:cs typeface="Times"/>
              </a:rPr>
              <a:t>a</a:t>
            </a:r>
            <a:r>
              <a:rPr lang="en-US" dirty="0"/>
              <a:t> to </a:t>
            </a:r>
            <a:r>
              <a:rPr lang="en-US" i="1" dirty="0" smtClean="0">
                <a:latin typeface="Times"/>
                <a:cs typeface="Times"/>
              </a:rPr>
              <a:t>u</a:t>
            </a:r>
            <a:r>
              <a:rPr lang="en-US" i="1" dirty="0" smtClean="0"/>
              <a:t> </a:t>
            </a:r>
            <a:r>
              <a:rPr lang="en-US" dirty="0"/>
              <a:t>containing only elements of </a:t>
            </a:r>
            <a:r>
              <a:rPr lang="en-US" i="1" dirty="0" smtClean="0">
                <a:latin typeface="Times"/>
                <a:cs typeface="Times"/>
              </a:rPr>
              <a:t>S</a:t>
            </a:r>
            <a:r>
              <a:rPr lang="en-US" i="1" baseline="-25000" dirty="0" smtClean="0">
                <a:latin typeface="Times"/>
                <a:cs typeface="Times"/>
              </a:rPr>
              <a:t>k</a:t>
            </a:r>
            <a:r>
              <a:rPr lang="en-US" baseline="-25000" dirty="0" smtClean="0">
                <a:latin typeface="Times"/>
                <a:cs typeface="Times"/>
              </a:rPr>
              <a:t>+1</a:t>
            </a:r>
            <a:r>
              <a:rPr lang="en-US" dirty="0" smtClean="0"/>
              <a:t> either comes from</a:t>
            </a:r>
          </a:p>
          <a:p>
            <a:pPr lvl="1"/>
            <a:r>
              <a:rPr lang="en-US" dirty="0" smtClean="0"/>
              <a:t>a node of </a:t>
            </a:r>
            <a:r>
              <a:rPr lang="en-US" i="1" dirty="0" err="1" smtClean="0">
                <a:latin typeface="Times"/>
                <a:cs typeface="Times"/>
              </a:rPr>
              <a:t>S</a:t>
            </a:r>
            <a:r>
              <a:rPr lang="en-US" i="1" baseline="-25000" dirty="0" err="1" smtClean="0">
                <a:latin typeface="Times"/>
                <a:cs typeface="Times"/>
              </a:rPr>
              <a:t>k</a:t>
            </a:r>
            <a:r>
              <a:rPr lang="en-US" dirty="0" smtClean="0"/>
              <a:t> </a:t>
            </a:r>
            <a:r>
              <a:rPr lang="en-US" dirty="0"/>
              <a:t>(that is, the distinguished vertices not including </a:t>
            </a:r>
            <a:r>
              <a:rPr lang="en-US" i="1" dirty="0" smtClean="0">
                <a:latin typeface="Times"/>
                <a:cs typeface="Times"/>
              </a:rPr>
              <a:t>v</a:t>
            </a:r>
            <a:r>
              <a:rPr lang="en-US" dirty="0" smtClean="0"/>
              <a:t>)</a:t>
            </a:r>
            <a:r>
              <a:rPr lang="en-US" dirty="0"/>
              <a:t>, </a:t>
            </a:r>
            <a:endParaRPr lang="en-US" dirty="0" smtClean="0"/>
          </a:p>
          <a:p>
            <a:pPr lvl="1"/>
            <a:r>
              <a:rPr lang="en-US" dirty="0" smtClean="0"/>
              <a:t>or </a:t>
            </a:r>
            <a:r>
              <a:rPr lang="en-US" smtClean="0"/>
              <a:t>the new node </a:t>
            </a:r>
            <a:r>
              <a:rPr lang="en-US" i="1" dirty="0" smtClean="0">
                <a:latin typeface="Times"/>
                <a:cs typeface="Times"/>
              </a:rPr>
              <a:t>v</a:t>
            </a:r>
            <a:r>
              <a:rPr lang="en-US" dirty="0" smtClean="0"/>
              <a:t>, added at step </a:t>
            </a:r>
            <a:r>
              <a:rPr lang="en-US" i="1" dirty="0">
                <a:latin typeface="Times"/>
                <a:cs typeface="Times"/>
              </a:rPr>
              <a:t>k</a:t>
            </a:r>
            <a:r>
              <a:rPr lang="en-US" dirty="0">
                <a:latin typeface="Times"/>
                <a:cs typeface="Times"/>
              </a:rPr>
              <a:t>+1</a:t>
            </a:r>
            <a:r>
              <a:rPr lang="en-US" dirty="0" smtClean="0"/>
              <a:t>.</a:t>
            </a:r>
          </a:p>
          <a:p>
            <a:r>
              <a:rPr lang="en-US" dirty="0" smtClean="0"/>
              <a:t>In this case, since the sub-path of a shortest path must itself be a shortest path,</a:t>
            </a:r>
            <a:endParaRPr lang="en-US" dirty="0"/>
          </a:p>
          <a:p>
            <a:pPr marL="0" indent="0">
              <a:buNone/>
            </a:pPr>
            <a:r>
              <a:rPr lang="pl-PL" i="1" dirty="0" smtClean="0">
                <a:latin typeface="Times"/>
                <a:cs typeface="Times"/>
              </a:rPr>
              <a:t>		L</a:t>
            </a:r>
            <a:r>
              <a:rPr lang="pl-PL" i="1" baseline="-25000" dirty="0" smtClean="0">
                <a:latin typeface="Times"/>
                <a:cs typeface="Times"/>
              </a:rPr>
              <a:t>k</a:t>
            </a:r>
            <a:r>
              <a:rPr lang="pl-PL" baseline="-25000" dirty="0" smtClean="0">
                <a:latin typeface="Times"/>
                <a:cs typeface="Times"/>
              </a:rPr>
              <a:t>+1</a:t>
            </a:r>
            <a:r>
              <a:rPr lang="pl-PL" dirty="0" smtClean="0">
                <a:latin typeface="Times"/>
                <a:cs typeface="Times"/>
              </a:rPr>
              <a:t>(</a:t>
            </a:r>
            <a:r>
              <a:rPr lang="pl-PL" i="1" dirty="0" smtClean="0">
                <a:latin typeface="Times"/>
                <a:cs typeface="Times"/>
              </a:rPr>
              <a:t>u</a:t>
            </a:r>
            <a:r>
              <a:rPr lang="pl-PL" dirty="0" smtClean="0">
                <a:latin typeface="Times"/>
                <a:cs typeface="Times"/>
              </a:rPr>
              <a:t>)</a:t>
            </a:r>
            <a:r>
              <a:rPr lang="pl-PL" i="1" dirty="0" smtClean="0">
                <a:latin typeface="Times"/>
                <a:cs typeface="Times"/>
              </a:rPr>
              <a:t> </a:t>
            </a:r>
            <a:r>
              <a:rPr lang="pl-PL" dirty="0">
                <a:latin typeface="Times"/>
                <a:cs typeface="Times"/>
              </a:rPr>
              <a:t>=</a:t>
            </a:r>
            <a:r>
              <a:rPr lang="pl-PL" i="1" dirty="0">
                <a:latin typeface="Times"/>
                <a:cs typeface="Times"/>
              </a:rPr>
              <a:t> </a:t>
            </a:r>
            <a:r>
              <a:rPr lang="pl-PL" dirty="0">
                <a:latin typeface="Times"/>
                <a:cs typeface="Times"/>
              </a:rPr>
              <a:t>min{</a:t>
            </a:r>
            <a:r>
              <a:rPr lang="pl-PL" i="1" dirty="0" smtClean="0">
                <a:latin typeface="Times"/>
                <a:cs typeface="Times"/>
              </a:rPr>
              <a:t>L</a:t>
            </a:r>
            <a:r>
              <a:rPr lang="pl-PL" i="1" baseline="-25000" dirty="0" smtClean="0">
                <a:latin typeface="Times"/>
                <a:cs typeface="Times"/>
              </a:rPr>
              <a:t>k</a:t>
            </a:r>
            <a:r>
              <a:rPr lang="pl-PL" dirty="0" smtClean="0">
                <a:latin typeface="Times"/>
                <a:cs typeface="Times"/>
              </a:rPr>
              <a:t>(</a:t>
            </a:r>
            <a:r>
              <a:rPr lang="pl-PL" i="1" dirty="0" smtClean="0">
                <a:latin typeface="Times"/>
                <a:cs typeface="Times"/>
              </a:rPr>
              <a:t>u</a:t>
            </a:r>
            <a:r>
              <a:rPr lang="pl-PL" dirty="0" smtClean="0">
                <a:latin typeface="Times"/>
                <a:cs typeface="Times"/>
              </a:rPr>
              <a:t>)</a:t>
            </a:r>
            <a:r>
              <a:rPr lang="pl-PL" i="1" dirty="0">
                <a:latin typeface="Times"/>
                <a:cs typeface="Times"/>
              </a:rPr>
              <a:t>, </a:t>
            </a:r>
            <a:r>
              <a:rPr lang="pl-PL" i="1" dirty="0" smtClean="0">
                <a:latin typeface="Times"/>
                <a:cs typeface="Times"/>
              </a:rPr>
              <a:t>L</a:t>
            </a:r>
            <a:r>
              <a:rPr lang="pl-PL" i="1" baseline="-25000" dirty="0" smtClean="0">
                <a:latin typeface="Times"/>
                <a:cs typeface="Times"/>
              </a:rPr>
              <a:t>k</a:t>
            </a:r>
            <a:r>
              <a:rPr lang="pl-PL" dirty="0" smtClean="0">
                <a:latin typeface="Times"/>
                <a:cs typeface="Times"/>
              </a:rPr>
              <a:t>(</a:t>
            </a:r>
            <a:r>
              <a:rPr lang="pl-PL" i="1" dirty="0" smtClean="0">
                <a:latin typeface="Times"/>
                <a:cs typeface="Times"/>
              </a:rPr>
              <a:t>v</a:t>
            </a:r>
            <a:r>
              <a:rPr lang="pl-PL" dirty="0" smtClean="0">
                <a:latin typeface="Times"/>
                <a:cs typeface="Times"/>
              </a:rPr>
              <a:t>)</a:t>
            </a:r>
            <a:r>
              <a:rPr lang="pl-PL" i="1" dirty="0" smtClean="0">
                <a:latin typeface="Times"/>
                <a:cs typeface="Times"/>
              </a:rPr>
              <a:t> </a:t>
            </a:r>
            <a:r>
              <a:rPr lang="pl-PL" i="1" dirty="0">
                <a:latin typeface="Times"/>
                <a:cs typeface="Times"/>
              </a:rPr>
              <a:t>+ w</a:t>
            </a:r>
            <a:r>
              <a:rPr lang="pl-PL" dirty="0" smtClean="0">
                <a:latin typeface="Times"/>
                <a:cs typeface="Times"/>
              </a:rPr>
              <a:t>(</a:t>
            </a:r>
            <a:r>
              <a:rPr lang="pl-PL" i="1" dirty="0" smtClean="0">
                <a:latin typeface="Times"/>
                <a:cs typeface="Times"/>
              </a:rPr>
              <a:t>v, u</a:t>
            </a:r>
            <a:r>
              <a:rPr lang="pl-PL" dirty="0" smtClean="0">
                <a:latin typeface="Times"/>
                <a:cs typeface="Times"/>
              </a:rPr>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104</a:t>
            </a:fld>
            <a:endParaRPr lang="en-US"/>
          </a:p>
        </p:txBody>
      </p:sp>
    </p:spTree>
    <p:extLst>
      <p:ext uri="{BB962C8B-B14F-4D97-AF65-F5344CB8AC3E}">
        <p14:creationId xmlns:p14="http://schemas.microsoft.com/office/powerpoint/2010/main" val="30552280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algorithm</a:t>
            </a:r>
          </a:p>
        </p:txBody>
      </p:sp>
      <p:sp>
        <p:nvSpPr>
          <p:cNvPr id="4" name="Oval 3"/>
          <p:cNvSpPr/>
          <p:nvPr/>
        </p:nvSpPr>
        <p:spPr>
          <a:xfrm>
            <a:off x="1143000" y="2286000"/>
            <a:ext cx="1905000" cy="2057400"/>
          </a:xfrm>
          <a:prstGeom prst="ellipse">
            <a:avLst/>
          </a:prstGeom>
          <a:gradFill flip="none" rotWithShape="1">
            <a:gsLst>
              <a:gs pos="0">
                <a:schemeClr val="accent1">
                  <a:tint val="98000"/>
                  <a:shade val="25000"/>
                  <a:satMod val="250000"/>
                  <a:alpha val="20000"/>
                </a:schemeClr>
              </a:gs>
              <a:gs pos="68000">
                <a:schemeClr val="accent1">
                  <a:tint val="86000"/>
                  <a:satMod val="115000"/>
                  <a:alpha val="20000"/>
                </a:schemeClr>
              </a:gs>
              <a:gs pos="100000">
                <a:schemeClr val="accent1">
                  <a:tint val="50000"/>
                  <a:satMod val="150000"/>
                  <a:alpha val="2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90600" y="1905000"/>
            <a:ext cx="3200400" cy="2895600"/>
          </a:xfrm>
          <a:prstGeom prst="ellipse">
            <a:avLst/>
          </a:prstGeom>
          <a:gradFill flip="none" rotWithShape="1">
            <a:gsLst>
              <a:gs pos="0">
                <a:schemeClr val="accent1">
                  <a:tint val="98000"/>
                  <a:shade val="25000"/>
                  <a:satMod val="250000"/>
                  <a:alpha val="26000"/>
                </a:schemeClr>
              </a:gs>
              <a:gs pos="68000">
                <a:schemeClr val="accent1">
                  <a:tint val="86000"/>
                  <a:satMod val="115000"/>
                  <a:alpha val="26000"/>
                </a:schemeClr>
              </a:gs>
              <a:gs pos="100000">
                <a:schemeClr val="accent1">
                  <a:tint val="50000"/>
                  <a:satMod val="150000"/>
                  <a:alpha val="26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124200" y="4648200"/>
            <a:ext cx="533400" cy="369332"/>
          </a:xfrm>
          <a:prstGeom prst="rect">
            <a:avLst/>
          </a:prstGeom>
          <a:noFill/>
        </p:spPr>
        <p:txBody>
          <a:bodyPr wrap="square" rtlCol="0">
            <a:spAutoFit/>
          </a:bodyPr>
          <a:lstStyle/>
          <a:p>
            <a:r>
              <a:rPr lang="en-US" i="1" dirty="0" smtClean="0">
                <a:latin typeface="Times"/>
                <a:cs typeface="Times"/>
              </a:rPr>
              <a:t>S</a:t>
            </a:r>
            <a:r>
              <a:rPr lang="en-US" i="1" baseline="-25000" dirty="0" smtClean="0">
                <a:latin typeface="Times"/>
                <a:cs typeface="Times"/>
              </a:rPr>
              <a:t>k</a:t>
            </a:r>
            <a:r>
              <a:rPr lang="en-US" baseline="-25000" dirty="0" smtClean="0">
                <a:latin typeface="Times"/>
                <a:cs typeface="Times"/>
              </a:rPr>
              <a:t>+1</a:t>
            </a:r>
            <a:endParaRPr lang="en-US" baseline="-25000" dirty="0">
              <a:latin typeface="Times"/>
              <a:cs typeface="Times"/>
            </a:endParaRPr>
          </a:p>
        </p:txBody>
      </p:sp>
      <p:sp>
        <p:nvSpPr>
          <p:cNvPr id="7" name="TextBox 6"/>
          <p:cNvSpPr txBox="1"/>
          <p:nvPr/>
        </p:nvSpPr>
        <p:spPr>
          <a:xfrm>
            <a:off x="2133600" y="4267200"/>
            <a:ext cx="533400" cy="369332"/>
          </a:xfrm>
          <a:prstGeom prst="rect">
            <a:avLst/>
          </a:prstGeom>
          <a:noFill/>
        </p:spPr>
        <p:txBody>
          <a:bodyPr wrap="square" rtlCol="0">
            <a:spAutoFit/>
          </a:bodyPr>
          <a:lstStyle/>
          <a:p>
            <a:r>
              <a:rPr lang="en-US" i="1" dirty="0" err="1" smtClean="0">
                <a:latin typeface="Times"/>
                <a:cs typeface="Times"/>
              </a:rPr>
              <a:t>S</a:t>
            </a:r>
            <a:r>
              <a:rPr lang="en-US" i="1" baseline="-25000" dirty="0" err="1" smtClean="0">
                <a:latin typeface="Times"/>
                <a:cs typeface="Times"/>
              </a:rPr>
              <a:t>k</a:t>
            </a:r>
            <a:endParaRPr lang="en-US" baseline="-25000" dirty="0">
              <a:latin typeface="Times"/>
              <a:cs typeface="Times"/>
            </a:endParaRPr>
          </a:p>
        </p:txBody>
      </p:sp>
      <p:cxnSp>
        <p:nvCxnSpPr>
          <p:cNvPr id="8" name="Curved Connector 7"/>
          <p:cNvCxnSpPr/>
          <p:nvPr/>
        </p:nvCxnSpPr>
        <p:spPr>
          <a:xfrm flipV="1">
            <a:off x="1600200" y="2286000"/>
            <a:ext cx="2438400" cy="10668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590800" y="2819401"/>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x</a:t>
            </a:r>
            <a:endParaRPr lang="en-US" i="1" dirty="0">
              <a:latin typeface="Times"/>
              <a:cs typeface="Times"/>
            </a:endParaRPr>
          </a:p>
        </p:txBody>
      </p:sp>
      <p:sp>
        <p:nvSpPr>
          <p:cNvPr id="10" name="TextBox 9"/>
          <p:cNvSpPr txBox="1"/>
          <p:nvPr/>
        </p:nvSpPr>
        <p:spPr>
          <a:xfrm>
            <a:off x="1524000" y="3124201"/>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a</a:t>
            </a:r>
            <a:endParaRPr lang="en-US" i="1" dirty="0">
              <a:latin typeface="Times"/>
              <a:cs typeface="Times"/>
            </a:endParaRPr>
          </a:p>
        </p:txBody>
      </p:sp>
      <p:sp>
        <p:nvSpPr>
          <p:cNvPr id="11" name="TextBox 10"/>
          <p:cNvSpPr txBox="1"/>
          <p:nvPr/>
        </p:nvSpPr>
        <p:spPr>
          <a:xfrm>
            <a:off x="3886200" y="2133601"/>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u</a:t>
            </a:r>
            <a:endParaRPr lang="en-US" i="1" dirty="0">
              <a:latin typeface="Times"/>
              <a:cs typeface="Times"/>
            </a:endParaRPr>
          </a:p>
        </p:txBody>
      </p:sp>
      <p:sp>
        <p:nvSpPr>
          <p:cNvPr id="14" name="TextBox 13"/>
          <p:cNvSpPr txBox="1"/>
          <p:nvPr/>
        </p:nvSpPr>
        <p:spPr>
          <a:xfrm>
            <a:off x="4343400" y="2133601"/>
            <a:ext cx="914400" cy="369332"/>
          </a:xfrm>
          <a:prstGeom prst="rect">
            <a:avLst/>
          </a:prstGeom>
          <a:noFill/>
        </p:spPr>
        <p:txBody>
          <a:bodyPr wrap="square" rtlCol="0">
            <a:spAutoFit/>
          </a:bodyPr>
          <a:lstStyle/>
          <a:p>
            <a:r>
              <a:rPr lang="en-US" i="1" dirty="0" smtClean="0">
                <a:latin typeface="Times"/>
                <a:cs typeface="Times"/>
              </a:rPr>
              <a:t>L</a:t>
            </a:r>
            <a:r>
              <a:rPr lang="en-US" i="1" baseline="-25000" dirty="0" smtClean="0">
                <a:latin typeface="Times"/>
                <a:cs typeface="Times"/>
              </a:rPr>
              <a:t>k</a:t>
            </a:r>
            <a:r>
              <a:rPr lang="en-US" baseline="-25000" dirty="0" smtClean="0">
                <a:latin typeface="Times"/>
                <a:cs typeface="Times"/>
              </a:rPr>
              <a:t>+1</a:t>
            </a:r>
            <a:r>
              <a:rPr lang="en-US" dirty="0" smtClean="0">
                <a:latin typeface="Times"/>
                <a:cs typeface="Times"/>
              </a:rPr>
              <a:t>(</a:t>
            </a:r>
            <a:r>
              <a:rPr lang="en-US" i="1" dirty="0">
                <a:latin typeface="Times"/>
                <a:cs typeface="Times"/>
              </a:rPr>
              <a:t>u</a:t>
            </a:r>
            <a:r>
              <a:rPr lang="en-US" dirty="0" smtClean="0">
                <a:latin typeface="Times"/>
                <a:cs typeface="Times"/>
              </a:rPr>
              <a:t>)</a:t>
            </a:r>
            <a:endParaRPr lang="en-US" dirty="0">
              <a:latin typeface="Times"/>
              <a:cs typeface="Times"/>
            </a:endParaRPr>
          </a:p>
        </p:txBody>
      </p:sp>
      <p:cxnSp>
        <p:nvCxnSpPr>
          <p:cNvPr id="15" name="Straight Connector 14"/>
          <p:cNvCxnSpPr>
            <a:stCxn id="9" idx="0"/>
          </p:cNvCxnSpPr>
          <p:nvPr/>
        </p:nvCxnSpPr>
        <p:spPr>
          <a:xfrm flipV="1">
            <a:off x="2819400" y="2819400"/>
            <a:ext cx="1905000" cy="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352800" y="2895600"/>
            <a:ext cx="1371600" cy="22860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648200" y="2630270"/>
            <a:ext cx="4539336" cy="646331"/>
          </a:xfrm>
          <a:prstGeom prst="rect">
            <a:avLst/>
          </a:prstGeom>
          <a:noFill/>
        </p:spPr>
        <p:txBody>
          <a:bodyPr wrap="none" rtlCol="0">
            <a:spAutoFit/>
          </a:bodyPr>
          <a:lstStyle/>
          <a:p>
            <a:r>
              <a:rPr lang="en-US" dirty="0"/>
              <a:t>s</a:t>
            </a:r>
            <a:r>
              <a:rPr lang="en-US" dirty="0" smtClean="0"/>
              <a:t>hortest paths only containing nodes in </a:t>
            </a:r>
            <a:r>
              <a:rPr lang="en-US" i="1" dirty="0">
                <a:latin typeface="Times"/>
                <a:cs typeface="Times"/>
              </a:rPr>
              <a:t>S</a:t>
            </a:r>
            <a:r>
              <a:rPr lang="en-US" i="1" baseline="-25000" dirty="0">
                <a:latin typeface="Times"/>
                <a:cs typeface="Times"/>
              </a:rPr>
              <a:t>k</a:t>
            </a:r>
            <a:r>
              <a:rPr lang="en-US" baseline="-25000" dirty="0">
                <a:latin typeface="Times"/>
                <a:cs typeface="Times"/>
              </a:rPr>
              <a:t>+1</a:t>
            </a:r>
          </a:p>
          <a:p>
            <a:endParaRPr lang="en-US" i="1" dirty="0"/>
          </a:p>
        </p:txBody>
      </p:sp>
      <p:sp>
        <p:nvSpPr>
          <p:cNvPr id="18" name="TextBox 17"/>
          <p:cNvSpPr txBox="1"/>
          <p:nvPr/>
        </p:nvSpPr>
        <p:spPr>
          <a:xfrm>
            <a:off x="3124200" y="3352801"/>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v</a:t>
            </a:r>
            <a:endParaRPr lang="en-US" i="1" dirty="0">
              <a:latin typeface="Times"/>
              <a:cs typeface="Times"/>
            </a:endParaRPr>
          </a:p>
        </p:txBody>
      </p:sp>
      <p:cxnSp>
        <p:nvCxnSpPr>
          <p:cNvPr id="21" name="Curved Connector 20"/>
          <p:cNvCxnSpPr/>
          <p:nvPr/>
        </p:nvCxnSpPr>
        <p:spPr>
          <a:xfrm>
            <a:off x="1676400" y="3352800"/>
            <a:ext cx="1600200" cy="22860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p:nvPr/>
        </p:nvCxnSpPr>
        <p:spPr>
          <a:xfrm rot="5400000">
            <a:off x="3009901" y="2552702"/>
            <a:ext cx="1219200" cy="838199"/>
          </a:xfrm>
          <a:prstGeom prst="curvedConnector3">
            <a:avLst>
              <a:gd name="adj1" fmla="val 50000"/>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057400" y="5562601"/>
            <a:ext cx="4343400" cy="707886"/>
          </a:xfrm>
          <a:prstGeom prst="rect">
            <a:avLst/>
          </a:prstGeom>
          <a:noFill/>
        </p:spPr>
        <p:txBody>
          <a:bodyPr wrap="square" rtlCol="0">
            <a:spAutoFit/>
          </a:bodyPr>
          <a:lstStyle/>
          <a:p>
            <a:r>
              <a:rPr lang="en-US" sz="2000" dirty="0" smtClean="0"/>
              <a:t>The last node on the shortest path to </a:t>
            </a:r>
            <a:r>
              <a:rPr lang="en-US" sz="2000" i="1" dirty="0" err="1" smtClean="0"/>
              <a:t>u</a:t>
            </a:r>
            <a:r>
              <a:rPr lang="en-US" sz="2000" dirty="0" smtClean="0"/>
              <a:t> is either a node in </a:t>
            </a:r>
            <a:r>
              <a:rPr lang="en-US" sz="2000" i="1" dirty="0" err="1" smtClean="0">
                <a:latin typeface="Times"/>
                <a:cs typeface="Times"/>
              </a:rPr>
              <a:t>S</a:t>
            </a:r>
            <a:r>
              <a:rPr lang="en-US" sz="2000" i="1" baseline="-25000" dirty="0" err="1" smtClean="0">
                <a:latin typeface="Times"/>
                <a:cs typeface="Times"/>
              </a:rPr>
              <a:t>k</a:t>
            </a:r>
            <a:r>
              <a:rPr lang="en-US" sz="2000" dirty="0" smtClean="0"/>
              <a:t> or the node </a:t>
            </a:r>
            <a:r>
              <a:rPr lang="en-US" sz="2000" i="1" dirty="0" smtClean="0">
                <a:latin typeface="Times"/>
                <a:cs typeface="Times"/>
              </a:rPr>
              <a:t>v</a:t>
            </a:r>
            <a:r>
              <a:rPr lang="en-US" sz="2000" dirty="0" smtClean="0"/>
              <a:t>.</a:t>
            </a:r>
            <a:endParaRPr lang="en-US" sz="2000" dirty="0"/>
          </a:p>
        </p:txBody>
      </p:sp>
      <p:sp>
        <p:nvSpPr>
          <p:cNvPr id="3" name="Slide Number Placeholder 2"/>
          <p:cNvSpPr>
            <a:spLocks noGrp="1"/>
          </p:cNvSpPr>
          <p:nvPr>
            <p:ph type="sldNum" sz="quarter" idx="12"/>
          </p:nvPr>
        </p:nvSpPr>
        <p:spPr/>
        <p:txBody>
          <a:bodyPr/>
          <a:lstStyle/>
          <a:p>
            <a:fld id="{8CD41AC4-40F7-4FE0-8905-74C6698904F3}" type="slidenum">
              <a:rPr lang="en-US" smtClean="0"/>
              <a:pPr/>
              <a:t>105</a:t>
            </a:fld>
            <a:endParaRPr lang="en-US"/>
          </a:p>
        </p:txBody>
      </p:sp>
    </p:spTree>
    <p:extLst>
      <p:ext uri="{BB962C8B-B14F-4D97-AF65-F5344CB8AC3E}">
        <p14:creationId xmlns:p14="http://schemas.microsoft.com/office/powerpoint/2010/main" val="269278485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algorithm</a:t>
            </a:r>
          </a:p>
        </p:txBody>
      </p:sp>
      <p:pic>
        <p:nvPicPr>
          <p:cNvPr id="4" name="Picture 2" descr="ch10figures_Part76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1"/>
            <a:ext cx="7010400" cy="5149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8CD41AC4-40F7-4FE0-8905-74C6698904F3}" type="slidenum">
              <a:rPr lang="en-US" smtClean="0"/>
              <a:pPr/>
              <a:t>106</a:t>
            </a:fld>
            <a:endParaRPr lang="en-US"/>
          </a:p>
        </p:txBody>
      </p:sp>
    </p:spTree>
    <p:extLst>
      <p:ext uri="{BB962C8B-B14F-4D97-AF65-F5344CB8AC3E}">
        <p14:creationId xmlns:p14="http://schemas.microsoft.com/office/powerpoint/2010/main" val="27578715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Planar graphs</a:t>
            </a:r>
            <a:endParaRPr lang="en-US" dirty="0"/>
          </a:p>
        </p:txBody>
      </p:sp>
      <p:sp>
        <p:nvSpPr>
          <p:cNvPr id="3" name="Content Placeholder 2"/>
          <p:cNvSpPr>
            <a:spLocks noGrp="1"/>
          </p:cNvSpPr>
          <p:nvPr>
            <p:ph idx="1"/>
          </p:nvPr>
        </p:nvSpPr>
        <p:spPr/>
        <p:txBody>
          <a:bodyPr>
            <a:normAutofit/>
          </a:bodyPr>
          <a:lstStyle/>
          <a:p>
            <a:r>
              <a:rPr lang="en-US" dirty="0"/>
              <a:t>A graph is called </a:t>
            </a:r>
            <a:r>
              <a:rPr lang="en-US" i="1" dirty="0"/>
              <a:t>planar </a:t>
            </a:r>
            <a:r>
              <a:rPr lang="en-US" dirty="0"/>
              <a:t>if it can be drawn in the plane without any edges </a:t>
            </a:r>
            <a:r>
              <a:rPr lang="en-US" dirty="0" smtClean="0"/>
              <a:t>crossing.</a:t>
            </a:r>
          </a:p>
          <a:p>
            <a:pPr lvl="1"/>
            <a:r>
              <a:rPr lang="en-US" dirty="0" smtClean="0"/>
              <a:t>where </a:t>
            </a:r>
            <a:r>
              <a:rPr lang="en-US" dirty="0"/>
              <a:t>a crossing of edges is the intersection of the lines or arcs representing them at a point other than their common </a:t>
            </a:r>
            <a:r>
              <a:rPr lang="en-US" dirty="0" smtClean="0"/>
              <a:t>endpoint.</a:t>
            </a:r>
            <a:endParaRPr lang="en-US" dirty="0"/>
          </a:p>
          <a:p>
            <a:r>
              <a:rPr lang="en-US" dirty="0" smtClean="0"/>
              <a:t>Such </a:t>
            </a:r>
            <a:r>
              <a:rPr lang="en-US" dirty="0"/>
              <a:t>a drawing is called a </a:t>
            </a:r>
            <a:r>
              <a:rPr lang="en-US" i="1" dirty="0"/>
              <a:t>planar representation </a:t>
            </a:r>
            <a:r>
              <a:rPr lang="en-US" dirty="0"/>
              <a:t>of the graph</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107</a:t>
            </a:fld>
            <a:endParaRPr lang="en-US"/>
          </a:p>
        </p:txBody>
      </p:sp>
    </p:spTree>
    <p:extLst>
      <p:ext uri="{BB962C8B-B14F-4D97-AF65-F5344CB8AC3E}">
        <p14:creationId xmlns:p14="http://schemas.microsoft.com/office/powerpoint/2010/main" val="51016004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Planar graphs</a:t>
            </a:r>
            <a:endParaRPr lang="en-US" dirty="0"/>
          </a:p>
        </p:txBody>
      </p:sp>
      <p:sp>
        <p:nvSpPr>
          <p:cNvPr id="3" name="Content Placeholder 2"/>
          <p:cNvSpPr>
            <a:spLocks noGrp="1"/>
          </p:cNvSpPr>
          <p:nvPr>
            <p:ph idx="1"/>
          </p:nvPr>
        </p:nvSpPr>
        <p:spPr/>
        <p:txBody>
          <a:bodyPr>
            <a:normAutofit/>
          </a:bodyPr>
          <a:lstStyle/>
          <a:p>
            <a:r>
              <a:rPr lang="en-US" dirty="0" smtClean="0"/>
              <a:t>Euler’s formula</a:t>
            </a:r>
          </a:p>
          <a:p>
            <a:pPr lvl="1"/>
            <a:r>
              <a:rPr lang="en-US" dirty="0" smtClean="0"/>
              <a:t>Let </a:t>
            </a:r>
            <a:r>
              <a:rPr lang="en-US" i="1" dirty="0"/>
              <a:t>G</a:t>
            </a:r>
            <a:r>
              <a:rPr lang="en-US" dirty="0"/>
              <a:t> be a connected planar simple graph with </a:t>
            </a:r>
            <a:r>
              <a:rPr lang="en-US" i="1" dirty="0"/>
              <a:t>e</a:t>
            </a:r>
            <a:r>
              <a:rPr lang="en-US" dirty="0"/>
              <a:t> edges and </a:t>
            </a:r>
            <a:r>
              <a:rPr lang="en-US" i="1" dirty="0"/>
              <a:t>v </a:t>
            </a:r>
            <a:r>
              <a:rPr lang="en-US" dirty="0" smtClean="0"/>
              <a:t>vertices.</a:t>
            </a:r>
          </a:p>
          <a:p>
            <a:pPr lvl="1"/>
            <a:r>
              <a:rPr lang="en-US" dirty="0" smtClean="0"/>
              <a:t>Let </a:t>
            </a:r>
            <a:r>
              <a:rPr lang="en-US" i="1" dirty="0"/>
              <a:t>r</a:t>
            </a:r>
            <a:r>
              <a:rPr lang="en-US" dirty="0"/>
              <a:t> be the number of regions in a planar representation of </a:t>
            </a:r>
            <a:r>
              <a:rPr lang="en-US" i="1" dirty="0"/>
              <a:t>G</a:t>
            </a:r>
            <a:r>
              <a:rPr lang="en-US" dirty="0"/>
              <a:t>. </a:t>
            </a:r>
            <a:endParaRPr lang="en-US" dirty="0" smtClean="0"/>
          </a:p>
          <a:p>
            <a:r>
              <a:rPr lang="en-US" dirty="0" smtClean="0"/>
              <a:t>Then </a:t>
            </a:r>
            <a:r>
              <a:rPr lang="en-US" i="1" dirty="0"/>
              <a:t>r</a:t>
            </a:r>
            <a:r>
              <a:rPr lang="en-US" dirty="0"/>
              <a:t> = </a:t>
            </a:r>
            <a:r>
              <a:rPr lang="en-US" i="1" dirty="0"/>
              <a:t>e</a:t>
            </a:r>
            <a:r>
              <a:rPr lang="en-US" dirty="0"/>
              <a:t> − </a:t>
            </a:r>
            <a:r>
              <a:rPr lang="en-US" i="1" dirty="0"/>
              <a:t>v </a:t>
            </a:r>
            <a:r>
              <a:rPr lang="en-US" dirty="0"/>
              <a:t>+ 2</a:t>
            </a:r>
            <a:r>
              <a:rPr lang="en-US" dirty="0" smtClean="0"/>
              <a:t>.</a:t>
            </a:r>
          </a:p>
          <a:p>
            <a:pPr lvl="1"/>
            <a:r>
              <a:rPr lang="en-US" dirty="0" smtClean="0"/>
              <a:t>The proof is in the book.</a:t>
            </a:r>
            <a:endParaRPr lang="en-US" dirty="0"/>
          </a:p>
        </p:txBody>
      </p:sp>
      <p:pic>
        <p:nvPicPr>
          <p:cNvPr id="4" name="Picture 2" descr="ch10figures_Part85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953000"/>
            <a:ext cx="6264559"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8CD41AC4-40F7-4FE0-8905-74C6698904F3}" type="slidenum">
              <a:rPr lang="en-US" smtClean="0"/>
              <a:pPr/>
              <a:t>108</a:t>
            </a:fld>
            <a:endParaRPr lang="en-US"/>
          </a:p>
        </p:txBody>
      </p:sp>
    </p:spTree>
    <p:extLst>
      <p:ext uri="{BB962C8B-B14F-4D97-AF65-F5344CB8AC3E}">
        <p14:creationId xmlns:p14="http://schemas.microsoft.com/office/powerpoint/2010/main" val="42499276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Graph coloring</a:t>
            </a:r>
            <a:endParaRPr lang="en-US" dirty="0"/>
          </a:p>
        </p:txBody>
      </p:sp>
      <p:sp>
        <p:nvSpPr>
          <p:cNvPr id="3" name="Content Placeholder 2"/>
          <p:cNvSpPr>
            <a:spLocks noGrp="1"/>
          </p:cNvSpPr>
          <p:nvPr>
            <p:ph idx="1"/>
          </p:nvPr>
        </p:nvSpPr>
        <p:spPr/>
        <p:txBody>
          <a:bodyPr>
            <a:normAutofit/>
          </a:bodyPr>
          <a:lstStyle/>
          <a:p>
            <a:r>
              <a:rPr lang="en-US" dirty="0"/>
              <a:t>A </a:t>
            </a:r>
            <a:r>
              <a:rPr lang="en-US" i="1" dirty="0"/>
              <a:t>coloring </a:t>
            </a:r>
            <a:r>
              <a:rPr lang="en-US" dirty="0"/>
              <a:t>of a simple graph is the assignment of a color to each vertex of </a:t>
            </a:r>
            <a:r>
              <a:rPr lang="en-US" dirty="0" smtClean="0"/>
              <a:t>the graph</a:t>
            </a:r>
          </a:p>
          <a:p>
            <a:pPr lvl="1"/>
            <a:r>
              <a:rPr lang="en-US" dirty="0"/>
              <a:t>so that no two adjacent vertices are assigned the same color. </a:t>
            </a:r>
            <a:endParaRPr lang="en-US" dirty="0" smtClean="0"/>
          </a:p>
          <a:p>
            <a:r>
              <a:rPr lang="en-US" dirty="0"/>
              <a:t>The </a:t>
            </a:r>
            <a:r>
              <a:rPr lang="en-US" i="1" dirty="0"/>
              <a:t>chromatic number </a:t>
            </a:r>
            <a:r>
              <a:rPr lang="en-US" dirty="0"/>
              <a:t>of a graph is the least number of colors needed for a coloring of this </a:t>
            </a:r>
            <a:r>
              <a:rPr lang="en-US" dirty="0" smtClean="0"/>
              <a:t>graph.</a:t>
            </a:r>
          </a:p>
          <a:p>
            <a:pPr lvl="1"/>
            <a:r>
              <a:rPr lang="en-US" dirty="0" smtClean="0"/>
              <a:t>The </a:t>
            </a:r>
            <a:r>
              <a:rPr lang="en-US" dirty="0"/>
              <a:t>chromatic number of a graph </a:t>
            </a:r>
            <a:r>
              <a:rPr lang="en-US" i="1" dirty="0"/>
              <a:t>G</a:t>
            </a:r>
            <a:r>
              <a:rPr lang="en-US" dirty="0"/>
              <a:t> is denoted by </a:t>
            </a:r>
            <a:r>
              <a:rPr lang="en-US" dirty="0" err="1"/>
              <a:t>χ</a:t>
            </a:r>
            <a:r>
              <a:rPr lang="en-US" dirty="0"/>
              <a:t>(G</a:t>
            </a:r>
            <a:r>
              <a:rPr lang="en-US" dirty="0" smtClean="0"/>
              <a:t>) (here </a:t>
            </a:r>
            <a:r>
              <a:rPr lang="en-US" dirty="0" err="1"/>
              <a:t>χ</a:t>
            </a:r>
            <a:r>
              <a:rPr lang="en-US" dirty="0"/>
              <a:t> is the Greek letter </a:t>
            </a:r>
            <a:r>
              <a:rPr lang="en-US" i="1" dirty="0"/>
              <a:t>chi</a:t>
            </a:r>
            <a:r>
              <a:rPr lang="en-US" dirty="0"/>
              <a:t>.</a:t>
            </a:r>
            <a:r>
              <a:rPr lang="en-US" dirty="0" smtClean="0"/>
              <a:t>). </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109</a:t>
            </a:fld>
            <a:endParaRPr lang="en-US"/>
          </a:p>
        </p:txBody>
      </p:sp>
    </p:spTree>
    <p:extLst>
      <p:ext uri="{BB962C8B-B14F-4D97-AF65-F5344CB8AC3E}">
        <p14:creationId xmlns:p14="http://schemas.microsoft.com/office/powerpoint/2010/main" val="14001901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Graph Terminology: Summary</a:t>
            </a:r>
          </a:p>
        </p:txBody>
      </p:sp>
      <p:sp>
        <p:nvSpPr>
          <p:cNvPr id="3" name="Content Placeholder 2"/>
          <p:cNvSpPr>
            <a:spLocks noGrp="1"/>
          </p:cNvSpPr>
          <p:nvPr>
            <p:ph idx="1"/>
          </p:nvPr>
        </p:nvSpPr>
        <p:spPr/>
        <p:txBody>
          <a:bodyPr>
            <a:normAutofit fontScale="92500" lnSpcReduction="10000"/>
          </a:bodyPr>
          <a:lstStyle/>
          <a:p>
            <a:r>
              <a:rPr lang="en-US" dirty="0"/>
              <a:t>To understand the structure of a graph and to build a graph model, we ask these questions:</a:t>
            </a:r>
          </a:p>
          <a:p>
            <a:pPr lvl="1">
              <a:buFont typeface="Arial" pitchFamily="34" charset="0"/>
              <a:buChar char="•"/>
            </a:pPr>
            <a:r>
              <a:rPr lang="en-US" dirty="0"/>
              <a:t> Are the edges of the graph undirected or directed </a:t>
            </a:r>
            <a:r>
              <a:rPr lang="en-US" dirty="0" smtClean="0"/>
              <a:t> (</a:t>
            </a:r>
            <a:r>
              <a:rPr lang="en-US" dirty="0"/>
              <a:t>or both)?</a:t>
            </a:r>
          </a:p>
          <a:p>
            <a:pPr lvl="1">
              <a:buFont typeface="Arial" pitchFamily="34" charset="0"/>
              <a:buChar char="•"/>
            </a:pPr>
            <a:r>
              <a:rPr lang="en-US" dirty="0"/>
              <a:t> If the </a:t>
            </a:r>
            <a:r>
              <a:rPr lang="en-US" dirty="0" smtClean="0"/>
              <a:t>edges are </a:t>
            </a:r>
            <a:r>
              <a:rPr lang="en-US" dirty="0"/>
              <a:t>undirected, are multiple edges present that connect the same pair of vertices? If the </a:t>
            </a:r>
            <a:r>
              <a:rPr lang="en-US" dirty="0" smtClean="0"/>
              <a:t>edges are </a:t>
            </a:r>
            <a:r>
              <a:rPr lang="en-US" dirty="0"/>
              <a:t>directed, are multiple directed edges present?</a:t>
            </a:r>
          </a:p>
          <a:p>
            <a:pPr lvl="1">
              <a:buFont typeface="Arial" pitchFamily="34" charset="0"/>
              <a:buChar char="•"/>
            </a:pPr>
            <a:r>
              <a:rPr lang="en-US" dirty="0"/>
              <a:t> Are loops present</a:t>
            </a:r>
            <a:r>
              <a:rPr lang="en-US" dirty="0" smtClean="0"/>
              <a:t>?</a:t>
            </a:r>
          </a:p>
          <a:p>
            <a:pPr lvl="1">
              <a:buFont typeface="Arial" pitchFamily="34" charset="0"/>
              <a:buChar char="•"/>
            </a:pPr>
            <a:endParaRPr lang="en-US" dirty="0"/>
          </a:p>
          <a:p>
            <a:pPr marL="393192" lvl="1" indent="0">
              <a:buNone/>
            </a:pPr>
            <a:r>
              <a:rPr lang="en-US" dirty="0" smtClean="0"/>
              <a:t> </a:t>
            </a:r>
          </a:p>
          <a:p>
            <a:pPr lvl="1">
              <a:buFont typeface="Arial" pitchFamily="34" charset="0"/>
              <a:buChar char="•"/>
            </a:pPr>
            <a:endParaRPr lang="en-US" dirty="0"/>
          </a:p>
          <a:p>
            <a:pPr lvl="1">
              <a:buFont typeface="Arial" pitchFamily="34" charset="0"/>
              <a:buChar char="•"/>
            </a:pPr>
            <a:endParaRPr lang="en-US" dirty="0" smtClean="0"/>
          </a:p>
          <a:p>
            <a:pPr marL="393192" lvl="1" indent="0">
              <a:buNone/>
            </a:pPr>
            <a:r>
              <a:rPr lang="en-US" dirty="0"/>
              <a:t> </a:t>
            </a:r>
            <a:r>
              <a:rPr lang="en-US" dirty="0" smtClean="0"/>
              <a:t> </a:t>
            </a:r>
            <a:endParaRPr lang="en-US" dirty="0"/>
          </a:p>
          <a:p>
            <a:endParaRPr lang="en-US" dirty="0"/>
          </a:p>
        </p:txBody>
      </p:sp>
      <p:pic>
        <p:nvPicPr>
          <p:cNvPr id="4" name="Content Placeholder 4" descr="table47.jpg"/>
          <p:cNvPicPr>
            <a:picLocks noChangeAspect="1"/>
          </p:cNvPicPr>
          <p:nvPr/>
        </p:nvPicPr>
        <p:blipFill>
          <a:blip r:embed="rId2" cstate="print"/>
          <a:stretch>
            <a:fillRect/>
          </a:stretch>
        </p:blipFill>
        <p:spPr>
          <a:xfrm>
            <a:off x="2209800" y="4648200"/>
            <a:ext cx="5196840" cy="1586484"/>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11</a:t>
            </a:fld>
            <a:endParaRPr lang="en-US"/>
          </a:p>
        </p:txBody>
      </p:sp>
    </p:spTree>
    <p:extLst>
      <p:ext uri="{BB962C8B-B14F-4D97-AF65-F5344CB8AC3E}">
        <p14:creationId xmlns:p14="http://schemas.microsoft.com/office/powerpoint/2010/main" val="249198814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coloring</a:t>
            </a:r>
          </a:p>
        </p:txBody>
      </p:sp>
      <p:sp>
        <p:nvSpPr>
          <p:cNvPr id="3" name="Content Placeholder 2"/>
          <p:cNvSpPr>
            <a:spLocks noGrp="1"/>
          </p:cNvSpPr>
          <p:nvPr>
            <p:ph idx="1"/>
          </p:nvPr>
        </p:nvSpPr>
        <p:spPr/>
        <p:txBody>
          <a:bodyPr/>
          <a:lstStyle/>
          <a:p>
            <a:r>
              <a:rPr lang="en-US" dirty="0" smtClean="0"/>
              <a:t>A simple example of translating a map into a graph.</a:t>
            </a:r>
          </a:p>
          <a:p>
            <a:pPr lvl="1"/>
            <a:r>
              <a:rPr lang="en-US" dirty="0" smtClean="0"/>
              <a:t>Two regions are linked if they have a border.</a:t>
            </a:r>
            <a:endParaRPr lang="en-US" dirty="0"/>
          </a:p>
        </p:txBody>
      </p:sp>
      <p:pic>
        <p:nvPicPr>
          <p:cNvPr id="4" name="Picture 2" descr="ch10figures_Part93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3121026"/>
            <a:ext cx="3390900" cy="129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2" descr="ch10figures_Part94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648200"/>
            <a:ext cx="4456891"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8CD41AC4-40F7-4FE0-8905-74C6698904F3}" type="slidenum">
              <a:rPr lang="en-US" smtClean="0"/>
              <a:pPr/>
              <a:t>110</a:t>
            </a:fld>
            <a:endParaRPr lang="en-US"/>
          </a:p>
        </p:txBody>
      </p:sp>
    </p:spTree>
    <p:extLst>
      <p:ext uri="{BB962C8B-B14F-4D97-AF65-F5344CB8AC3E}">
        <p14:creationId xmlns:p14="http://schemas.microsoft.com/office/powerpoint/2010/main" val="180912962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Graph coloring</a:t>
            </a:r>
            <a:endParaRPr lang="en-US" dirty="0"/>
          </a:p>
        </p:txBody>
      </p:sp>
      <p:sp>
        <p:nvSpPr>
          <p:cNvPr id="3" name="Content Placeholder 2"/>
          <p:cNvSpPr>
            <a:spLocks noGrp="1"/>
          </p:cNvSpPr>
          <p:nvPr>
            <p:ph idx="1"/>
          </p:nvPr>
        </p:nvSpPr>
        <p:spPr/>
        <p:txBody>
          <a:bodyPr>
            <a:normAutofit/>
          </a:bodyPr>
          <a:lstStyle/>
          <a:p>
            <a:r>
              <a:rPr lang="en-US" b="1" dirty="0" smtClean="0"/>
              <a:t>The four color problem</a:t>
            </a:r>
            <a:r>
              <a:rPr lang="en-US" dirty="0"/>
              <a:t>.</a:t>
            </a:r>
            <a:endParaRPr lang="en-US" dirty="0" smtClean="0"/>
          </a:p>
          <a:p>
            <a:pPr lvl="1"/>
            <a:r>
              <a:rPr lang="en-US" dirty="0" smtClean="0"/>
              <a:t>The </a:t>
            </a:r>
            <a:r>
              <a:rPr lang="en-US" dirty="0"/>
              <a:t>chromatic number of a planar graph is no greater than four</a:t>
            </a:r>
            <a:r>
              <a:rPr lang="en-US" dirty="0" smtClean="0"/>
              <a:t>.</a:t>
            </a:r>
          </a:p>
          <a:p>
            <a:pPr lvl="2"/>
            <a:r>
              <a:rPr lang="en-US" dirty="0" smtClean="0"/>
              <a:t>The proof is quite difficult.</a:t>
            </a:r>
          </a:p>
          <a:p>
            <a:pPr lvl="2"/>
            <a:r>
              <a:rPr lang="en-US" dirty="0" smtClean="0"/>
              <a:t>It involved a computer enumerating many different cases.</a:t>
            </a:r>
          </a:p>
          <a:p>
            <a:endParaRPr lang="en-US" dirty="0"/>
          </a:p>
          <a:p>
            <a:r>
              <a:rPr lang="en-US" dirty="0" smtClean="0"/>
              <a:t>Many different heuristics have been developed for graph coloring.</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111</a:t>
            </a:fld>
            <a:endParaRPr lang="en-US"/>
          </a:p>
        </p:txBody>
      </p:sp>
    </p:spTree>
    <p:extLst>
      <p:ext uri="{BB962C8B-B14F-4D97-AF65-F5344CB8AC3E}">
        <p14:creationId xmlns:p14="http://schemas.microsoft.com/office/powerpoint/2010/main" val="191001593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Graph coloring</a:t>
            </a:r>
            <a:endParaRPr lang="en-US" dirty="0"/>
          </a:p>
        </p:txBody>
      </p:sp>
      <p:sp>
        <p:nvSpPr>
          <p:cNvPr id="3" name="Content Placeholder 2"/>
          <p:cNvSpPr>
            <a:spLocks noGrp="1"/>
          </p:cNvSpPr>
          <p:nvPr>
            <p:ph idx="1"/>
          </p:nvPr>
        </p:nvSpPr>
        <p:spPr/>
        <p:txBody>
          <a:bodyPr>
            <a:normAutofit/>
          </a:bodyPr>
          <a:lstStyle/>
          <a:p>
            <a:r>
              <a:rPr lang="en-US" dirty="0" smtClean="0"/>
              <a:t>Here is a simple example.</a:t>
            </a:r>
          </a:p>
        </p:txBody>
      </p:sp>
      <p:pic>
        <p:nvPicPr>
          <p:cNvPr id="4" name="Picture 2" descr="ch10figures_Part96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140" y="2547939"/>
            <a:ext cx="4402137" cy="1760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2" descr="ch10figures_Part97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800" y="4718050"/>
            <a:ext cx="4597400" cy="175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8CD41AC4-40F7-4FE0-8905-74C6698904F3}" type="slidenum">
              <a:rPr lang="en-US" smtClean="0"/>
              <a:pPr/>
              <a:t>112</a:t>
            </a:fld>
            <a:endParaRPr lang="en-US"/>
          </a:p>
        </p:txBody>
      </p:sp>
    </p:spTree>
    <p:extLst>
      <p:ext uri="{BB962C8B-B14F-4D97-AF65-F5344CB8AC3E}">
        <p14:creationId xmlns:p14="http://schemas.microsoft.com/office/powerpoint/2010/main" val="88204166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Graph coloring</a:t>
            </a:r>
            <a:endParaRPr lang="en-US" dirty="0"/>
          </a:p>
        </p:txBody>
      </p:sp>
      <p:sp>
        <p:nvSpPr>
          <p:cNvPr id="3" name="Content Placeholder 2"/>
          <p:cNvSpPr>
            <a:spLocks noGrp="1"/>
          </p:cNvSpPr>
          <p:nvPr>
            <p:ph idx="1"/>
          </p:nvPr>
        </p:nvSpPr>
        <p:spPr/>
        <p:txBody>
          <a:bodyPr>
            <a:normAutofit lnSpcReduction="10000"/>
          </a:bodyPr>
          <a:lstStyle/>
          <a:p>
            <a:r>
              <a:rPr lang="en-US" dirty="0" smtClean="0"/>
              <a:t>An interesting application of graph coloring.</a:t>
            </a:r>
          </a:p>
          <a:p>
            <a:endParaRPr lang="en-US" dirty="0" smtClean="0"/>
          </a:p>
          <a:p>
            <a:r>
              <a:rPr lang="en-US" sz="2400" dirty="0"/>
              <a:t>How can the final exams at a university be scheduled so that no student has two exams at the same time</a:t>
            </a:r>
            <a:r>
              <a:rPr lang="en-US" sz="2400" dirty="0" smtClean="0"/>
              <a:t>?</a:t>
            </a:r>
          </a:p>
          <a:p>
            <a:r>
              <a:rPr lang="en-US" sz="2400" i="1" dirty="0"/>
              <a:t>Solution</a:t>
            </a:r>
            <a:r>
              <a:rPr lang="en-US" sz="2400" dirty="0"/>
              <a:t>:</a:t>
            </a:r>
            <a:r>
              <a:rPr lang="en-US" sz="2400" i="1" dirty="0"/>
              <a:t> </a:t>
            </a:r>
            <a:r>
              <a:rPr lang="en-US" sz="2400" dirty="0"/>
              <a:t>This scheduling problem can be solved using a graph model, with vertices representing courses and with an edge between two vertices if there is a common student in the courses they </a:t>
            </a:r>
            <a:r>
              <a:rPr lang="en-US" sz="2400" dirty="0" smtClean="0"/>
              <a:t>represent.</a:t>
            </a:r>
          </a:p>
          <a:p>
            <a:pPr lvl="1"/>
            <a:r>
              <a:rPr lang="en-US" sz="2200" dirty="0" smtClean="0"/>
              <a:t>Each </a:t>
            </a:r>
            <a:r>
              <a:rPr lang="en-US" sz="2200" dirty="0"/>
              <a:t>time slot for a final exam is represented by a different </a:t>
            </a:r>
            <a:r>
              <a:rPr lang="en-US" sz="2200" dirty="0" smtClean="0"/>
              <a:t>color.</a:t>
            </a:r>
          </a:p>
          <a:p>
            <a:pPr lvl="1"/>
            <a:r>
              <a:rPr lang="en-US" sz="2200" dirty="0" smtClean="0"/>
              <a:t>A </a:t>
            </a:r>
            <a:r>
              <a:rPr lang="en-US" sz="2200" dirty="0"/>
              <a:t>scheduling of the exams corresponds to a coloring of the associated graph. </a:t>
            </a:r>
          </a:p>
        </p:txBody>
      </p:sp>
      <p:sp>
        <p:nvSpPr>
          <p:cNvPr id="4" name="Slide Number Placeholder 3"/>
          <p:cNvSpPr>
            <a:spLocks noGrp="1"/>
          </p:cNvSpPr>
          <p:nvPr>
            <p:ph type="sldNum" sz="quarter" idx="12"/>
          </p:nvPr>
        </p:nvSpPr>
        <p:spPr/>
        <p:txBody>
          <a:bodyPr/>
          <a:lstStyle/>
          <a:p>
            <a:fld id="{8CD41AC4-40F7-4FE0-8905-74C6698904F3}" type="slidenum">
              <a:rPr lang="en-US" smtClean="0"/>
              <a:pPr/>
              <a:t>113</a:t>
            </a:fld>
            <a:endParaRPr lang="en-US"/>
          </a:p>
        </p:txBody>
      </p:sp>
    </p:spTree>
    <p:extLst>
      <p:ext uri="{BB962C8B-B14F-4D97-AF65-F5344CB8AC3E}">
        <p14:creationId xmlns:p14="http://schemas.microsoft.com/office/powerpoint/2010/main" val="47628366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ctrTitle"/>
          </p:nvPr>
        </p:nvSpPr>
        <p:spPr>
          <a:xfrm>
            <a:off x="1066800" y="1219200"/>
            <a:ext cx="7772400" cy="914400"/>
          </a:xfrm>
        </p:spPr>
        <p:txBody>
          <a:bodyPr/>
          <a:lstStyle/>
          <a:p>
            <a:pPr eaLnBrk="1" hangingPunct="1"/>
            <a:r>
              <a:rPr lang="fr-FR" sz="5400">
                <a:latin typeface="Times New Roman" charset="0"/>
                <a:ea typeface="ＭＳ Ｐゴシック" charset="0"/>
                <a:cs typeface="ＭＳ Ｐゴシック" charset="0"/>
              </a:rPr>
              <a:t>The PageRank algorithm</a:t>
            </a:r>
            <a:endParaRPr lang="fr-FR">
              <a:latin typeface="Times New Roman" charset="0"/>
              <a:ea typeface="ＭＳ Ｐゴシック" charset="0"/>
              <a:cs typeface="ＭＳ Ｐゴシック" charset="0"/>
            </a:endParaRPr>
          </a:p>
        </p:txBody>
      </p:sp>
      <p:pic>
        <p:nvPicPr>
          <p:cNvPr id="1003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7600"/>
            <a:ext cx="3200400" cy="320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8CD41AC4-40F7-4FE0-8905-74C6698904F3}" type="slidenum">
              <a:rPr lang="en-US" smtClean="0"/>
              <a:pPr/>
              <a:t>114</a:t>
            </a:fld>
            <a:endParaRPr lang="en-US"/>
          </a:p>
        </p:txBody>
      </p:sp>
    </p:spTree>
    <p:extLst>
      <p:ext uri="{BB962C8B-B14F-4D97-AF65-F5344CB8AC3E}">
        <p14:creationId xmlns:p14="http://schemas.microsoft.com/office/powerpoint/2010/main" val="389939706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C1F01F66-B21C-F241-8517-49E9D66B68EC}" type="slidenum">
              <a:rPr lang="fr-FR" sz="1400">
                <a:latin typeface="Arial" charset="0"/>
              </a:rPr>
              <a:pPr eaLnBrk="1" hangingPunct="1"/>
              <a:t>115</a:t>
            </a:fld>
            <a:endParaRPr lang="fr-FR" sz="1400">
              <a:latin typeface="Arial" charset="0"/>
            </a:endParaRPr>
          </a:p>
        </p:txBody>
      </p:sp>
      <p:sp>
        <p:nvSpPr>
          <p:cNvPr id="101378" name="Rectangle 2"/>
          <p:cNvSpPr>
            <a:spLocks noGrp="1" noChangeArrowheads="1"/>
          </p:cNvSpPr>
          <p:nvPr>
            <p:ph type="title"/>
          </p:nvPr>
        </p:nvSpPr>
        <p:spPr/>
        <p:txBody>
          <a:bodyPr/>
          <a:lstStyle/>
          <a:p>
            <a:pPr eaLnBrk="1" hangingPunct="1"/>
            <a:r>
              <a:rPr lang="fr-FR">
                <a:latin typeface="Times New Roman" charset="0"/>
                <a:ea typeface="ＭＳ Ｐゴシック" charset="0"/>
                <a:cs typeface="ＭＳ Ｐゴシック" charset="0"/>
              </a:rPr>
              <a:t>The basic PageRank algorithm</a:t>
            </a:r>
          </a:p>
        </p:txBody>
      </p:sp>
      <p:sp>
        <p:nvSpPr>
          <p:cNvPr id="101379" name="Rectangle 3"/>
          <p:cNvSpPr>
            <a:spLocks noGrp="1" noChangeArrowheads="1"/>
          </p:cNvSpPr>
          <p:nvPr>
            <p:ph type="body" idx="1"/>
          </p:nvPr>
        </p:nvSpPr>
        <p:spPr/>
        <p:txBody>
          <a:bodyPr/>
          <a:lstStyle/>
          <a:p>
            <a:pPr eaLnBrk="1" hangingPunct="1"/>
            <a:r>
              <a:rPr lang="fr-FR" dirty="0" err="1">
                <a:latin typeface="Arial" charset="0"/>
                <a:ea typeface="ＭＳ Ｐゴシック" charset="0"/>
                <a:cs typeface="ＭＳ Ｐゴシック" charset="0"/>
              </a:rPr>
              <a:t>Introduced</a:t>
            </a:r>
            <a:r>
              <a:rPr lang="fr-FR" dirty="0">
                <a:latin typeface="Arial" charset="0"/>
                <a:ea typeface="ＭＳ Ｐゴシック" charset="0"/>
                <a:cs typeface="ＭＳ Ｐゴシック" charset="0"/>
              </a:rPr>
              <a:t> by </a:t>
            </a:r>
            <a:r>
              <a:rPr lang="fr-FR" dirty="0">
                <a:solidFill>
                  <a:schemeClr val="accent2">
                    <a:lumMod val="75000"/>
                  </a:schemeClr>
                </a:solidFill>
                <a:latin typeface="Arial" charset="0"/>
                <a:ea typeface="ＭＳ Ｐゴシック" charset="0"/>
                <a:cs typeface="ＭＳ Ｐゴシック" charset="0"/>
              </a:rPr>
              <a:t>Page, Brin, </a:t>
            </a:r>
            <a:r>
              <a:rPr lang="fr-FR" dirty="0" err="1">
                <a:solidFill>
                  <a:schemeClr val="accent2">
                    <a:lumMod val="75000"/>
                  </a:schemeClr>
                </a:solidFill>
                <a:latin typeface="Arial" charset="0"/>
                <a:ea typeface="ＭＳ Ｐゴシック" charset="0"/>
                <a:cs typeface="ＭＳ Ｐゴシック" charset="0"/>
              </a:rPr>
              <a:t>Motwani</a:t>
            </a:r>
            <a:r>
              <a:rPr lang="fr-FR" dirty="0">
                <a:solidFill>
                  <a:schemeClr val="accent2">
                    <a:lumMod val="75000"/>
                  </a:schemeClr>
                </a:solidFill>
                <a:latin typeface="Arial" charset="0"/>
                <a:ea typeface="ＭＳ Ｐゴシック" charset="0"/>
                <a:cs typeface="ＭＳ Ｐゴシック" charset="0"/>
              </a:rPr>
              <a:t> &amp; </a:t>
            </a:r>
            <a:r>
              <a:rPr lang="fr-FR" dirty="0" err="1">
                <a:solidFill>
                  <a:schemeClr val="accent2">
                    <a:lumMod val="75000"/>
                  </a:schemeClr>
                </a:solidFill>
                <a:latin typeface="Arial" charset="0"/>
                <a:ea typeface="ＭＳ Ｐゴシック" charset="0"/>
                <a:cs typeface="ＭＳ Ｐゴシック" charset="0"/>
              </a:rPr>
              <a:t>Winograd</a:t>
            </a:r>
            <a:r>
              <a:rPr lang="fr-FR" dirty="0">
                <a:solidFill>
                  <a:schemeClr val="accent2">
                    <a:lumMod val="75000"/>
                  </a:schemeClr>
                </a:solidFill>
                <a:latin typeface="Arial" charset="0"/>
                <a:ea typeface="ＭＳ Ｐゴシック" charset="0"/>
                <a:cs typeface="ＭＳ Ｐゴシック" charset="0"/>
              </a:rPr>
              <a:t> </a:t>
            </a:r>
            <a:r>
              <a:rPr lang="fr-FR" dirty="0">
                <a:latin typeface="Arial" charset="0"/>
                <a:ea typeface="ＭＳ Ｐゴシック" charset="0"/>
                <a:cs typeface="ＭＳ Ｐゴシック" charset="0"/>
              </a:rPr>
              <a:t>in 1998</a:t>
            </a:r>
          </a:p>
          <a:p>
            <a:pPr eaLnBrk="1" hangingPunct="1"/>
            <a:r>
              <a:rPr lang="fr-FR" dirty="0" err="1">
                <a:latin typeface="Arial" charset="0"/>
                <a:ea typeface="ＭＳ Ｐゴシック" charset="0"/>
                <a:cs typeface="ＭＳ Ｐゴシック" charset="0"/>
              </a:rPr>
              <a:t>Partly</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implemented</a:t>
            </a:r>
            <a:r>
              <a:rPr lang="fr-FR" dirty="0">
                <a:latin typeface="Arial" charset="0"/>
                <a:ea typeface="ＭＳ Ｐゴシック" charset="0"/>
                <a:cs typeface="ＭＳ Ｐゴシック" charset="0"/>
              </a:rPr>
              <a:t> in Google</a:t>
            </a:r>
          </a:p>
          <a:p>
            <a:pPr eaLnBrk="1" hangingPunct="1"/>
            <a:r>
              <a:rPr lang="fr-FR" dirty="0">
                <a:latin typeface="Arial" charset="0"/>
                <a:ea typeface="ＭＳ Ｐゴシック" charset="0"/>
                <a:cs typeface="ＭＳ Ｐゴシック" charset="0"/>
              </a:rPr>
              <a:t>Corresponds to a </a:t>
            </a:r>
            <a:r>
              <a:rPr lang="fr-FR" dirty="0" err="1">
                <a:latin typeface="Arial" charset="0"/>
                <a:ea typeface="ＭＳ Ｐゴシック" charset="0"/>
                <a:cs typeface="ＭＳ Ｐゴシック" charset="0"/>
              </a:rPr>
              <a:t>measure</a:t>
            </a:r>
            <a:r>
              <a:rPr lang="fr-FR" dirty="0">
                <a:latin typeface="Arial" charset="0"/>
                <a:ea typeface="ＭＳ Ｐゴシック" charset="0"/>
                <a:cs typeface="ＭＳ Ｐゴシック" charset="0"/>
              </a:rPr>
              <a:t> of « </a:t>
            </a:r>
            <a:r>
              <a:rPr lang="fr-FR" dirty="0">
                <a:solidFill>
                  <a:srgbClr val="0076A3"/>
                </a:solidFill>
                <a:latin typeface="Arial" charset="0"/>
                <a:ea typeface="ＭＳ Ｐゴシック" charset="0"/>
                <a:cs typeface="ＭＳ Ｐゴシック" charset="0"/>
              </a:rPr>
              <a:t>prestige</a:t>
            </a:r>
            <a:r>
              <a:rPr lang="fr-FR" dirty="0">
                <a:latin typeface="Arial" charset="0"/>
                <a:ea typeface="ＭＳ Ｐゴシック" charset="0"/>
                <a:cs typeface="ＭＳ Ｐゴシック" charset="0"/>
              </a:rPr>
              <a:t> » in a </a:t>
            </a:r>
            <a:r>
              <a:rPr lang="fr-FR" dirty="0" err="1">
                <a:latin typeface="Arial" charset="0"/>
                <a:ea typeface="ＭＳ Ｐゴシック" charset="0"/>
                <a:cs typeface="ＭＳ Ｐゴシック" charset="0"/>
              </a:rPr>
              <a:t>directed</a:t>
            </a:r>
            <a:r>
              <a:rPr lang="fr-FR" dirty="0">
                <a:latin typeface="Arial" charset="0"/>
                <a:ea typeface="ＭＳ Ｐゴシック" charset="0"/>
                <a:cs typeface="ＭＳ Ｐゴシック" charset="0"/>
              </a:rPr>
              <a:t> graph</a:t>
            </a:r>
          </a:p>
        </p:txBody>
      </p:sp>
    </p:spTree>
    <p:extLst>
      <p:ext uri="{BB962C8B-B14F-4D97-AF65-F5344CB8AC3E}">
        <p14:creationId xmlns:p14="http://schemas.microsoft.com/office/powerpoint/2010/main" val="238945952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5B44CFC-2A92-3443-8B66-7403D5B7B206}" type="slidenum">
              <a:rPr lang="fr-FR" sz="1400">
                <a:latin typeface="Arial" charset="0"/>
              </a:rPr>
              <a:pPr eaLnBrk="1" hangingPunct="1"/>
              <a:t>116</a:t>
            </a:fld>
            <a:endParaRPr lang="fr-FR" sz="1400">
              <a:latin typeface="Arial" charset="0"/>
            </a:endParaRPr>
          </a:p>
        </p:txBody>
      </p:sp>
      <p:sp>
        <p:nvSpPr>
          <p:cNvPr id="102402" name="Rectangle 2"/>
          <p:cNvSpPr>
            <a:spLocks noGrp="1" noChangeArrowheads="1"/>
          </p:cNvSpPr>
          <p:nvPr>
            <p:ph type="title"/>
          </p:nvPr>
        </p:nvSpPr>
        <p:spPr>
          <a:xfrm>
            <a:off x="1173163" y="457200"/>
            <a:ext cx="7772400" cy="762000"/>
          </a:xfrm>
        </p:spPr>
        <p:txBody>
          <a:bodyPr>
            <a:normAutofit fontScale="90000"/>
          </a:bodyPr>
          <a:lstStyle/>
          <a:p>
            <a:pPr eaLnBrk="1" hangingPunct="1"/>
            <a:r>
              <a:rPr lang="en-US">
                <a:latin typeface="Times New Roman" charset="0"/>
                <a:ea typeface="ＭＳ Ｐゴシック" charset="0"/>
                <a:cs typeface="ＭＳ Ｐゴシック" charset="0"/>
              </a:rPr>
              <a:t>Web link analysis</a:t>
            </a:r>
          </a:p>
        </p:txBody>
      </p:sp>
      <p:sp>
        <p:nvSpPr>
          <p:cNvPr id="102403" name="Rectangle 3"/>
          <p:cNvSpPr>
            <a:spLocks noGrp="1" noChangeArrowheads="1"/>
          </p:cNvSpPr>
          <p:nvPr>
            <p:ph type="body" idx="1"/>
          </p:nvPr>
        </p:nvSpPr>
        <p:spPr>
          <a:xfrm>
            <a:off x="1676401" y="1371600"/>
            <a:ext cx="7192963" cy="5715000"/>
          </a:xfrm>
        </p:spPr>
        <p:txBody>
          <a:bodyPr/>
          <a:lstStyle/>
          <a:p>
            <a:pPr eaLnBrk="1" hangingPunct="1">
              <a:lnSpc>
                <a:spcPct val="90000"/>
              </a:lnSpc>
            </a:pPr>
            <a:r>
              <a:rPr lang="en-US" dirty="0">
                <a:latin typeface="Arial" charset="0"/>
                <a:ea typeface="ＭＳ Ｐゴシック" charset="0"/>
                <a:cs typeface="ＭＳ Ｐゴシック" charset="0"/>
              </a:rPr>
              <a:t>A set of techniques</a:t>
            </a:r>
            <a:endParaRPr lang="en-US" sz="2800" dirty="0">
              <a:latin typeface="Arial" charset="0"/>
              <a:ea typeface="ＭＳ Ｐゴシック" charset="0"/>
              <a:cs typeface="ＭＳ Ｐゴシック" charset="0"/>
            </a:endParaRPr>
          </a:p>
          <a:p>
            <a:pPr lvl="1" eaLnBrk="1" hangingPunct="1">
              <a:lnSpc>
                <a:spcPct val="90000"/>
              </a:lnSpc>
            </a:pPr>
            <a:r>
              <a:rPr lang="en-US" sz="2400" dirty="0">
                <a:latin typeface="Arial" charset="0"/>
                <a:ea typeface="ＭＳ Ｐゴシック" charset="0"/>
              </a:rPr>
              <a:t>Applied to: Hyperlink document repositories</a:t>
            </a:r>
          </a:p>
          <a:p>
            <a:pPr lvl="1" eaLnBrk="1" hangingPunct="1">
              <a:lnSpc>
                <a:spcPct val="90000"/>
              </a:lnSpc>
            </a:pPr>
            <a:r>
              <a:rPr lang="en-US" sz="2400" dirty="0">
                <a:latin typeface="Arial" charset="0"/>
                <a:ea typeface="ＭＳ Ｐゴシック" charset="0"/>
              </a:rPr>
              <a:t>Typically web pages</a:t>
            </a:r>
          </a:p>
          <a:p>
            <a:pPr eaLnBrk="1" hangingPunct="1">
              <a:lnSpc>
                <a:spcPct val="90000"/>
              </a:lnSpc>
            </a:pPr>
            <a:r>
              <a:rPr lang="en-US" dirty="0">
                <a:latin typeface="Arial" charset="0"/>
                <a:ea typeface="ＭＳ Ｐゴシック" charset="0"/>
                <a:cs typeface="ＭＳ Ｐゴシック" charset="0"/>
              </a:rPr>
              <a:t>Objective</a:t>
            </a:r>
            <a:r>
              <a:rPr lang="en-US" sz="2800" dirty="0">
                <a:latin typeface="Arial" charset="0"/>
                <a:ea typeface="ＭＳ Ｐゴシック" charset="0"/>
                <a:cs typeface="ＭＳ Ｐゴシック" charset="0"/>
              </a:rPr>
              <a:t>: </a:t>
            </a:r>
          </a:p>
          <a:p>
            <a:pPr lvl="1" eaLnBrk="1" hangingPunct="1">
              <a:lnSpc>
                <a:spcPct val="90000"/>
              </a:lnSpc>
            </a:pPr>
            <a:r>
              <a:rPr lang="en-US" sz="2400" dirty="0">
                <a:latin typeface="Arial" charset="0"/>
                <a:ea typeface="ＭＳ Ｐゴシック" charset="0"/>
              </a:rPr>
              <a:t>To exploit the link structure of the documents</a:t>
            </a:r>
          </a:p>
          <a:p>
            <a:pPr lvl="1" eaLnBrk="1" hangingPunct="1">
              <a:lnSpc>
                <a:spcPct val="90000"/>
              </a:lnSpc>
            </a:pPr>
            <a:r>
              <a:rPr lang="en-US" sz="2400" dirty="0">
                <a:latin typeface="Arial" charset="0"/>
                <a:ea typeface="ＭＳ Ｐゴシック" charset="0"/>
              </a:rPr>
              <a:t>In order to extract interesting information</a:t>
            </a:r>
          </a:p>
          <a:p>
            <a:pPr lvl="1" eaLnBrk="1" hangingPunct="1">
              <a:lnSpc>
                <a:spcPct val="90000"/>
              </a:lnSpc>
            </a:pPr>
            <a:r>
              <a:rPr lang="en-US" sz="2400" dirty="0">
                <a:latin typeface="Arial" charset="0"/>
                <a:ea typeface="ＭＳ Ｐゴシック" charset="0"/>
              </a:rPr>
              <a:t>Viewing the document repository as a graph where</a:t>
            </a:r>
          </a:p>
          <a:p>
            <a:pPr lvl="2" eaLnBrk="1" hangingPunct="1">
              <a:lnSpc>
                <a:spcPct val="90000"/>
              </a:lnSpc>
            </a:pPr>
            <a:r>
              <a:rPr lang="fr-FR" dirty="0" err="1">
                <a:solidFill>
                  <a:srgbClr val="0076A3"/>
                </a:solidFill>
                <a:latin typeface="Arial" charset="0"/>
                <a:ea typeface="ＭＳ Ｐゴシック" charset="0"/>
              </a:rPr>
              <a:t>Nodes</a:t>
            </a:r>
            <a:r>
              <a:rPr lang="fr-FR" dirty="0">
                <a:solidFill>
                  <a:srgbClr val="0076A3"/>
                </a:solidFill>
                <a:latin typeface="Arial" charset="0"/>
                <a:ea typeface="ＭＳ Ｐゴシック" charset="0"/>
              </a:rPr>
              <a:t> </a:t>
            </a:r>
            <a:r>
              <a:rPr lang="fr-FR" dirty="0">
                <a:latin typeface="Arial" charset="0"/>
                <a:ea typeface="ＭＳ Ｐゴシック" charset="0"/>
              </a:rPr>
              <a:t>are documents</a:t>
            </a:r>
          </a:p>
          <a:p>
            <a:pPr lvl="2" eaLnBrk="1" hangingPunct="1">
              <a:lnSpc>
                <a:spcPct val="90000"/>
              </a:lnSpc>
            </a:pPr>
            <a:r>
              <a:rPr lang="fr-FR" dirty="0" err="1">
                <a:solidFill>
                  <a:srgbClr val="0076A3"/>
                </a:solidFill>
                <a:latin typeface="Arial" charset="0"/>
                <a:ea typeface="ＭＳ Ｐゴシック" charset="0"/>
              </a:rPr>
              <a:t>Edges</a:t>
            </a:r>
            <a:r>
              <a:rPr lang="fr-FR" dirty="0">
                <a:solidFill>
                  <a:srgbClr val="0076A3"/>
                </a:solidFill>
                <a:latin typeface="Arial" charset="0"/>
                <a:ea typeface="ＭＳ Ｐゴシック" charset="0"/>
              </a:rPr>
              <a:t> </a:t>
            </a:r>
            <a:r>
              <a:rPr lang="fr-FR" dirty="0">
                <a:latin typeface="Arial" charset="0"/>
                <a:ea typeface="ＭＳ Ｐゴシック" charset="0"/>
              </a:rPr>
              <a:t>are </a:t>
            </a:r>
            <a:r>
              <a:rPr lang="fr-FR" dirty="0" err="1">
                <a:latin typeface="Arial" charset="0"/>
                <a:ea typeface="ＭＳ Ｐゴシック" charset="0"/>
              </a:rPr>
              <a:t>directed</a:t>
            </a:r>
            <a:r>
              <a:rPr lang="fr-FR" dirty="0">
                <a:latin typeface="Arial" charset="0"/>
                <a:ea typeface="ＭＳ Ｐゴシック" charset="0"/>
              </a:rPr>
              <a:t> links </a:t>
            </a:r>
            <a:r>
              <a:rPr lang="fr-FR" dirty="0" err="1">
                <a:latin typeface="Arial" charset="0"/>
                <a:ea typeface="ＭＳ Ｐゴシック" charset="0"/>
              </a:rPr>
              <a:t>between</a:t>
            </a:r>
            <a:r>
              <a:rPr lang="fr-FR" dirty="0">
                <a:latin typeface="Arial" charset="0"/>
                <a:ea typeface="ＭＳ Ｐゴシック" charset="0"/>
              </a:rPr>
              <a:t> documents</a:t>
            </a:r>
          </a:p>
          <a:p>
            <a:pPr lvl="1" eaLnBrk="1" hangingPunct="1">
              <a:lnSpc>
                <a:spcPct val="90000"/>
              </a:lnSpc>
            </a:pPr>
            <a:r>
              <a:rPr lang="fr-FR" dirty="0">
                <a:latin typeface="Arial" charset="0"/>
                <a:ea typeface="ＭＳ Ｐゴシック" charset="0"/>
              </a:rPr>
              <a:t>It </a:t>
            </a:r>
            <a:r>
              <a:rPr lang="fr-FR" dirty="0" err="1">
                <a:latin typeface="Arial" charset="0"/>
                <a:ea typeface="ＭＳ Ｐゴシック" charset="0"/>
              </a:rPr>
              <a:t>does</a:t>
            </a:r>
            <a:r>
              <a:rPr lang="fr-FR" dirty="0">
                <a:latin typeface="Arial" charset="0"/>
                <a:ea typeface="ＭＳ Ｐゴシック" charset="0"/>
              </a:rPr>
              <a:t> not exploit the content of the pages !!</a:t>
            </a:r>
          </a:p>
        </p:txBody>
      </p:sp>
    </p:spTree>
    <p:extLst>
      <p:ext uri="{BB962C8B-B14F-4D97-AF65-F5344CB8AC3E}">
        <p14:creationId xmlns:p14="http://schemas.microsoft.com/office/powerpoint/2010/main" val="346851547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824E263-B16B-6E4C-A93F-0279B980805D}" type="slidenum">
              <a:rPr lang="fr-FR" sz="1400">
                <a:latin typeface="Arial" charset="0"/>
              </a:rPr>
              <a:pPr eaLnBrk="1" hangingPunct="1"/>
              <a:t>117</a:t>
            </a:fld>
            <a:endParaRPr lang="fr-FR" sz="1400">
              <a:latin typeface="Arial" charset="0"/>
            </a:endParaRPr>
          </a:p>
        </p:txBody>
      </p:sp>
      <p:sp>
        <p:nvSpPr>
          <p:cNvPr id="103426" name="Rectangle 2"/>
          <p:cNvSpPr>
            <a:spLocks noGrp="1" noChangeArrowheads="1"/>
          </p:cNvSpPr>
          <p:nvPr>
            <p:ph type="title"/>
          </p:nvPr>
        </p:nvSpPr>
        <p:spPr>
          <a:xfrm>
            <a:off x="457200" y="704088"/>
            <a:ext cx="8229600" cy="819912"/>
          </a:xfrm>
        </p:spPr>
        <p:txBody>
          <a:bodyPr/>
          <a:lstStyle/>
          <a:p>
            <a:pPr eaLnBrk="1" hangingPunct="1"/>
            <a:r>
              <a:rPr lang="en-US" dirty="0">
                <a:latin typeface="Times New Roman" charset="0"/>
                <a:ea typeface="ＭＳ Ｐゴシック" charset="0"/>
                <a:cs typeface="ＭＳ Ｐゴシック" charset="0"/>
              </a:rPr>
              <a:t>Web link analysis</a:t>
            </a:r>
          </a:p>
        </p:txBody>
      </p:sp>
      <p:sp>
        <p:nvSpPr>
          <p:cNvPr id="103427" name="Rectangle 3"/>
          <p:cNvSpPr>
            <a:spLocks noGrp="1" noChangeArrowheads="1"/>
          </p:cNvSpPr>
          <p:nvPr>
            <p:ph type="body" idx="1"/>
          </p:nvPr>
        </p:nvSpPr>
        <p:spPr>
          <a:xfrm>
            <a:off x="1173163" y="1600200"/>
            <a:ext cx="7772400" cy="5257800"/>
          </a:xfrm>
        </p:spPr>
        <p:txBody>
          <a:bodyPr/>
          <a:lstStyle/>
          <a:p>
            <a:pPr eaLnBrk="1" hangingPunct="1"/>
            <a:r>
              <a:rPr lang="en-US">
                <a:latin typeface="Arial" charset="0"/>
                <a:ea typeface="ＭＳ Ｐゴシック" charset="0"/>
                <a:cs typeface="ＭＳ Ｐゴシック" charset="0"/>
              </a:rPr>
              <a:t>Suppose we performed a search with a search engine</a:t>
            </a:r>
          </a:p>
          <a:p>
            <a:pPr eaLnBrk="1" hangingPunct="1"/>
            <a:r>
              <a:rPr lang="en-US" b="1">
                <a:solidFill>
                  <a:srgbClr val="003366"/>
                </a:solidFill>
                <a:latin typeface="Arial" charset="0"/>
                <a:ea typeface="ＭＳ Ｐゴシック" charset="0"/>
                <a:cs typeface="ＭＳ Ｐゴシック" charset="0"/>
              </a:rPr>
              <a:t>Objective</a:t>
            </a:r>
            <a:r>
              <a:rPr lang="en-US">
                <a:latin typeface="Arial" charset="0"/>
                <a:ea typeface="ＭＳ Ｐゴシック" charset="0"/>
                <a:cs typeface="ＭＳ Ｐゴシック" charset="0"/>
              </a:rPr>
              <a:t>: to improve the (content-based) ranking of the search engine</a:t>
            </a:r>
          </a:p>
          <a:p>
            <a:pPr lvl="1" eaLnBrk="1" hangingPunct="1"/>
            <a:r>
              <a:rPr lang="en-US">
                <a:latin typeface="Arial" charset="0"/>
                <a:ea typeface="ＭＳ Ｐゴシック" charset="0"/>
              </a:rPr>
              <a:t>Based on the graph structure of the web hyperlinks</a:t>
            </a:r>
          </a:p>
          <a:p>
            <a:pPr lvl="1" eaLnBrk="1" hangingPunct="1"/>
            <a:r>
              <a:rPr lang="en-US">
                <a:latin typeface="Arial" charset="0"/>
                <a:ea typeface="ＭＳ Ｐゴシック" charset="0"/>
              </a:rPr>
              <a:t>PageRank is computed off-line</a:t>
            </a:r>
          </a:p>
        </p:txBody>
      </p:sp>
    </p:spTree>
    <p:extLst>
      <p:ext uri="{BB962C8B-B14F-4D97-AF65-F5344CB8AC3E}">
        <p14:creationId xmlns:p14="http://schemas.microsoft.com/office/powerpoint/2010/main" val="173741439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08719CCA-2FC9-5A4B-B49A-E51ABB317BD9}" type="slidenum">
              <a:rPr lang="fr-FR" sz="1400">
                <a:latin typeface="Arial" charset="0"/>
              </a:rPr>
              <a:pPr eaLnBrk="1" hangingPunct="1"/>
              <a:t>118</a:t>
            </a:fld>
            <a:endParaRPr lang="fr-FR" sz="1400">
              <a:latin typeface="Arial" charset="0"/>
            </a:endParaRPr>
          </a:p>
        </p:txBody>
      </p:sp>
      <p:sp>
        <p:nvSpPr>
          <p:cNvPr id="104450" name="Rectangle 2"/>
          <p:cNvSpPr>
            <a:spLocks noGrp="1" noChangeArrowheads="1"/>
          </p:cNvSpPr>
          <p:nvPr>
            <p:ph type="title"/>
          </p:nvPr>
        </p:nvSpPr>
        <p:spPr>
          <a:xfrm>
            <a:off x="457200" y="704088"/>
            <a:ext cx="8229600" cy="7437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04451" name="Rectangle 3"/>
          <p:cNvSpPr>
            <a:spLocks noGrp="1" noChangeArrowheads="1"/>
          </p:cNvSpPr>
          <p:nvPr>
            <p:ph type="body" idx="1"/>
          </p:nvPr>
        </p:nvSpPr>
        <p:spPr>
          <a:xfrm>
            <a:off x="1173163" y="1676400"/>
            <a:ext cx="7772400" cy="2057400"/>
          </a:xfrm>
        </p:spPr>
        <p:txBody>
          <a:bodyPr/>
          <a:lstStyle/>
          <a:p>
            <a:pPr eaLnBrk="1" hangingPunct="1"/>
            <a:r>
              <a:rPr lang="fr-FR" sz="2400">
                <a:latin typeface="Arial" charset="0"/>
                <a:ea typeface="ＭＳ Ｐゴシック" charset="0"/>
                <a:cs typeface="ＭＳ Ｐゴシック" charset="0"/>
              </a:rPr>
              <a:t>To each web page we associate a score, </a:t>
            </a:r>
            <a:r>
              <a:rPr lang="fr-FR" sz="2400" i="1">
                <a:latin typeface="Times" charset="0"/>
                <a:ea typeface="ＭＳ Ｐゴシック" charset="0"/>
                <a:cs typeface="ＭＳ Ｐゴシック" charset="0"/>
              </a:rPr>
              <a:t>x</a:t>
            </a:r>
            <a:r>
              <a:rPr lang="fr-FR" sz="2400" i="1" baseline="-25000">
                <a:latin typeface="Times" charset="0"/>
                <a:ea typeface="ＭＳ Ｐゴシック" charset="0"/>
                <a:cs typeface="ＭＳ Ｐゴシック" charset="0"/>
              </a:rPr>
              <a:t>i</a:t>
            </a:r>
          </a:p>
          <a:p>
            <a:pPr lvl="1" eaLnBrk="1" hangingPunct="1"/>
            <a:r>
              <a:rPr lang="fr-FR" sz="2000">
                <a:latin typeface="Arial" charset="0"/>
                <a:ea typeface="ＭＳ Ｐゴシック" charset="0"/>
              </a:rPr>
              <a:t>The score of page </a:t>
            </a:r>
            <a:r>
              <a:rPr lang="fr-FR" sz="2000" i="1">
                <a:latin typeface="Times" charset="0"/>
                <a:ea typeface="ＭＳ Ｐゴシック" charset="0"/>
              </a:rPr>
              <a:t>i</a:t>
            </a:r>
            <a:r>
              <a:rPr lang="fr-FR" sz="2000">
                <a:latin typeface="Arial" charset="0"/>
                <a:ea typeface="ＭＳ Ｐゴシック" charset="0"/>
              </a:rPr>
              <a:t>, </a:t>
            </a:r>
            <a:r>
              <a:rPr lang="fr-FR" sz="2000" i="1">
                <a:latin typeface="Times" charset="0"/>
                <a:ea typeface="ＭＳ Ｐゴシック" charset="0"/>
              </a:rPr>
              <a:t>x</a:t>
            </a:r>
            <a:r>
              <a:rPr lang="fr-FR" sz="2000" i="1" baseline="-25000">
                <a:latin typeface="Times" charset="0"/>
                <a:ea typeface="ＭＳ Ｐゴシック" charset="0"/>
              </a:rPr>
              <a:t>i</a:t>
            </a:r>
            <a:r>
              <a:rPr lang="fr-FR" sz="2000">
                <a:latin typeface="Arial" charset="0"/>
                <a:ea typeface="ＭＳ Ｐゴシック" charset="0"/>
              </a:rPr>
              <a:t>, is proportional to the weighted averaged score of the pages pointing to page </a:t>
            </a:r>
            <a:r>
              <a:rPr lang="fr-FR" sz="2000" i="1">
                <a:latin typeface="Times" charset="0"/>
                <a:ea typeface="ＭＳ Ｐゴシック" charset="0"/>
              </a:rPr>
              <a:t>i</a:t>
            </a:r>
            <a:endParaRPr lang="fr-FR" sz="2000">
              <a:latin typeface="Arial" charset="0"/>
              <a:ea typeface="ＭＳ Ｐゴシック" charset="0"/>
            </a:endParaRPr>
          </a:p>
        </p:txBody>
      </p:sp>
      <p:sp>
        <p:nvSpPr>
          <p:cNvPr id="104452" name="Freeform 4"/>
          <p:cNvSpPr>
            <a:spLocks/>
          </p:cNvSpPr>
          <p:nvPr/>
        </p:nvSpPr>
        <p:spPr bwMode="auto">
          <a:xfrm>
            <a:off x="2667001" y="4117976"/>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8" y="129"/>
                </a:lnTo>
                <a:lnTo>
                  <a:pt x="8" y="132"/>
                </a:lnTo>
                <a:lnTo>
                  <a:pt x="10" y="134"/>
                </a:lnTo>
                <a:lnTo>
                  <a:pt x="13" y="136"/>
                </a:lnTo>
                <a:lnTo>
                  <a:pt x="13" y="139"/>
                </a:lnTo>
                <a:lnTo>
                  <a:pt x="15" y="141"/>
                </a:lnTo>
                <a:lnTo>
                  <a:pt x="18" y="144"/>
                </a:lnTo>
                <a:lnTo>
                  <a:pt x="18" y="149"/>
                </a:lnTo>
                <a:lnTo>
                  <a:pt x="20" y="151"/>
                </a:lnTo>
                <a:lnTo>
                  <a:pt x="23" y="154"/>
                </a:lnTo>
                <a:lnTo>
                  <a:pt x="25" y="156"/>
                </a:lnTo>
                <a:lnTo>
                  <a:pt x="28" y="159"/>
                </a:lnTo>
                <a:lnTo>
                  <a:pt x="30" y="159"/>
                </a:lnTo>
                <a:lnTo>
                  <a:pt x="33" y="161"/>
                </a:lnTo>
                <a:lnTo>
                  <a:pt x="35" y="164"/>
                </a:lnTo>
                <a:lnTo>
                  <a:pt x="38" y="166"/>
                </a:lnTo>
                <a:lnTo>
                  <a:pt x="40" y="169"/>
                </a:lnTo>
                <a:lnTo>
                  <a:pt x="43" y="171"/>
                </a:lnTo>
                <a:lnTo>
                  <a:pt x="45" y="171"/>
                </a:lnTo>
                <a:lnTo>
                  <a:pt x="47" y="174"/>
                </a:lnTo>
                <a:lnTo>
                  <a:pt x="50" y="176"/>
                </a:lnTo>
                <a:lnTo>
                  <a:pt x="52" y="176"/>
                </a:lnTo>
                <a:lnTo>
                  <a:pt x="55" y="179"/>
                </a:lnTo>
                <a:lnTo>
                  <a:pt x="60" y="179"/>
                </a:lnTo>
                <a:lnTo>
                  <a:pt x="62" y="181"/>
                </a:lnTo>
                <a:lnTo>
                  <a:pt x="65" y="181"/>
                </a:lnTo>
                <a:lnTo>
                  <a:pt x="67" y="184"/>
                </a:lnTo>
                <a:lnTo>
                  <a:pt x="72" y="184"/>
                </a:lnTo>
                <a:lnTo>
                  <a:pt x="75" y="184"/>
                </a:lnTo>
                <a:lnTo>
                  <a:pt x="77" y="184"/>
                </a:lnTo>
                <a:lnTo>
                  <a:pt x="82" y="186"/>
                </a:lnTo>
                <a:lnTo>
                  <a:pt x="85" y="186"/>
                </a:lnTo>
                <a:lnTo>
                  <a:pt x="87" y="186"/>
                </a:lnTo>
                <a:lnTo>
                  <a:pt x="90" y="186"/>
                </a:lnTo>
                <a:lnTo>
                  <a:pt x="95" y="186"/>
                </a:lnTo>
                <a:lnTo>
                  <a:pt x="97" y="186"/>
                </a:lnTo>
                <a:lnTo>
                  <a:pt x="100" y="186"/>
                </a:lnTo>
                <a:lnTo>
                  <a:pt x="104" y="186"/>
                </a:lnTo>
                <a:lnTo>
                  <a:pt x="107" y="186"/>
                </a:lnTo>
                <a:lnTo>
                  <a:pt x="109" y="184"/>
                </a:lnTo>
                <a:lnTo>
                  <a:pt x="114" y="184"/>
                </a:lnTo>
                <a:lnTo>
                  <a:pt x="117" y="184"/>
                </a:lnTo>
                <a:lnTo>
                  <a:pt x="119" y="184"/>
                </a:lnTo>
                <a:lnTo>
                  <a:pt x="122" y="181"/>
                </a:lnTo>
                <a:lnTo>
                  <a:pt x="127" y="181"/>
                </a:lnTo>
                <a:lnTo>
                  <a:pt x="129" y="179"/>
                </a:lnTo>
                <a:lnTo>
                  <a:pt x="132" y="179"/>
                </a:lnTo>
                <a:lnTo>
                  <a:pt x="134" y="176"/>
                </a:lnTo>
                <a:lnTo>
                  <a:pt x="137" y="176"/>
                </a:lnTo>
                <a:lnTo>
                  <a:pt x="139" y="174"/>
                </a:lnTo>
                <a:lnTo>
                  <a:pt x="144" y="171"/>
                </a:lnTo>
                <a:lnTo>
                  <a:pt x="147" y="171"/>
                </a:lnTo>
                <a:lnTo>
                  <a:pt x="149" y="169"/>
                </a:lnTo>
                <a:lnTo>
                  <a:pt x="152" y="166"/>
                </a:lnTo>
                <a:lnTo>
                  <a:pt x="154" y="164"/>
                </a:lnTo>
                <a:lnTo>
                  <a:pt x="157"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4" y="119"/>
                </a:lnTo>
                <a:lnTo>
                  <a:pt x="184" y="117"/>
                </a:lnTo>
                <a:lnTo>
                  <a:pt x="184" y="112"/>
                </a:lnTo>
                <a:lnTo>
                  <a:pt x="186" y="109"/>
                </a:lnTo>
                <a:lnTo>
                  <a:pt x="186" y="107"/>
                </a:lnTo>
                <a:lnTo>
                  <a:pt x="186" y="102"/>
                </a:lnTo>
                <a:lnTo>
                  <a:pt x="186" y="99"/>
                </a:lnTo>
                <a:lnTo>
                  <a:pt x="186" y="97"/>
                </a:lnTo>
                <a:lnTo>
                  <a:pt x="186" y="94"/>
                </a:lnTo>
                <a:lnTo>
                  <a:pt x="186" y="89"/>
                </a:lnTo>
                <a:lnTo>
                  <a:pt x="186" y="84"/>
                </a:lnTo>
                <a:lnTo>
                  <a:pt x="186" y="80"/>
                </a:lnTo>
                <a:lnTo>
                  <a:pt x="184" y="75"/>
                </a:lnTo>
                <a:lnTo>
                  <a:pt x="184"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2" y="20"/>
                </a:lnTo>
                <a:lnTo>
                  <a:pt x="147" y="18"/>
                </a:lnTo>
                <a:lnTo>
                  <a:pt x="144" y="15"/>
                </a:lnTo>
                <a:lnTo>
                  <a:pt x="139" y="13"/>
                </a:lnTo>
                <a:lnTo>
                  <a:pt x="134" y="10"/>
                </a:lnTo>
                <a:lnTo>
                  <a:pt x="129" y="8"/>
                </a:lnTo>
                <a:lnTo>
                  <a:pt x="124" y="5"/>
                </a:lnTo>
                <a:lnTo>
                  <a:pt x="122"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8" y="20"/>
                </a:lnTo>
                <a:lnTo>
                  <a:pt x="33" y="23"/>
                </a:lnTo>
                <a:lnTo>
                  <a:pt x="30" y="27"/>
                </a:lnTo>
                <a:lnTo>
                  <a:pt x="25" y="30"/>
                </a:lnTo>
                <a:lnTo>
                  <a:pt x="23" y="35"/>
                </a:lnTo>
                <a:lnTo>
                  <a:pt x="20" y="37"/>
                </a:lnTo>
                <a:lnTo>
                  <a:pt x="15" y="42"/>
                </a:lnTo>
                <a:lnTo>
                  <a:pt x="13" y="45"/>
                </a:lnTo>
                <a:lnTo>
                  <a:pt x="10" y="50"/>
                </a:lnTo>
                <a:lnTo>
                  <a:pt x="10" y="55"/>
                </a:lnTo>
                <a:lnTo>
                  <a:pt x="8"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453" name="Freeform 5"/>
          <p:cNvSpPr>
            <a:spLocks/>
          </p:cNvSpPr>
          <p:nvPr/>
        </p:nvSpPr>
        <p:spPr bwMode="auto">
          <a:xfrm>
            <a:off x="2667001" y="4267200"/>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8" y="35"/>
                </a:lnTo>
                <a:lnTo>
                  <a:pt x="8" y="38"/>
                </a:lnTo>
                <a:lnTo>
                  <a:pt x="10" y="40"/>
                </a:lnTo>
                <a:lnTo>
                  <a:pt x="13" y="42"/>
                </a:lnTo>
                <a:lnTo>
                  <a:pt x="13" y="45"/>
                </a:lnTo>
                <a:lnTo>
                  <a:pt x="15" y="47"/>
                </a:lnTo>
                <a:lnTo>
                  <a:pt x="18" y="50"/>
                </a:lnTo>
                <a:lnTo>
                  <a:pt x="18" y="55"/>
                </a:lnTo>
                <a:lnTo>
                  <a:pt x="20" y="57"/>
                </a:lnTo>
                <a:lnTo>
                  <a:pt x="23" y="60"/>
                </a:lnTo>
                <a:lnTo>
                  <a:pt x="25" y="62"/>
                </a:lnTo>
                <a:lnTo>
                  <a:pt x="28" y="65"/>
                </a:lnTo>
                <a:lnTo>
                  <a:pt x="30" y="65"/>
                </a:lnTo>
                <a:lnTo>
                  <a:pt x="33" y="67"/>
                </a:lnTo>
                <a:lnTo>
                  <a:pt x="35" y="70"/>
                </a:lnTo>
                <a:lnTo>
                  <a:pt x="38" y="72"/>
                </a:lnTo>
                <a:lnTo>
                  <a:pt x="40" y="75"/>
                </a:lnTo>
                <a:lnTo>
                  <a:pt x="43" y="77"/>
                </a:lnTo>
                <a:lnTo>
                  <a:pt x="45" y="77"/>
                </a:lnTo>
                <a:lnTo>
                  <a:pt x="47" y="80"/>
                </a:lnTo>
                <a:lnTo>
                  <a:pt x="50" y="82"/>
                </a:lnTo>
                <a:lnTo>
                  <a:pt x="52" y="82"/>
                </a:lnTo>
                <a:lnTo>
                  <a:pt x="55" y="85"/>
                </a:lnTo>
                <a:lnTo>
                  <a:pt x="60" y="85"/>
                </a:lnTo>
                <a:lnTo>
                  <a:pt x="62" y="87"/>
                </a:lnTo>
                <a:lnTo>
                  <a:pt x="65" y="87"/>
                </a:lnTo>
                <a:lnTo>
                  <a:pt x="67" y="90"/>
                </a:lnTo>
                <a:lnTo>
                  <a:pt x="72" y="90"/>
                </a:lnTo>
                <a:lnTo>
                  <a:pt x="75" y="90"/>
                </a:lnTo>
                <a:lnTo>
                  <a:pt x="77" y="90"/>
                </a:lnTo>
                <a:lnTo>
                  <a:pt x="82" y="92"/>
                </a:lnTo>
                <a:lnTo>
                  <a:pt x="85" y="92"/>
                </a:lnTo>
                <a:lnTo>
                  <a:pt x="87" y="92"/>
                </a:lnTo>
                <a:lnTo>
                  <a:pt x="90" y="92"/>
                </a:lnTo>
                <a:lnTo>
                  <a:pt x="95" y="92"/>
                </a:lnTo>
                <a:lnTo>
                  <a:pt x="97" y="92"/>
                </a:lnTo>
                <a:lnTo>
                  <a:pt x="100" y="92"/>
                </a:lnTo>
                <a:lnTo>
                  <a:pt x="104" y="92"/>
                </a:lnTo>
                <a:lnTo>
                  <a:pt x="107" y="92"/>
                </a:lnTo>
                <a:lnTo>
                  <a:pt x="109" y="90"/>
                </a:lnTo>
                <a:lnTo>
                  <a:pt x="114" y="90"/>
                </a:lnTo>
                <a:lnTo>
                  <a:pt x="117" y="90"/>
                </a:lnTo>
                <a:lnTo>
                  <a:pt x="119" y="90"/>
                </a:lnTo>
                <a:lnTo>
                  <a:pt x="122" y="87"/>
                </a:lnTo>
                <a:lnTo>
                  <a:pt x="127" y="87"/>
                </a:lnTo>
                <a:lnTo>
                  <a:pt x="129" y="85"/>
                </a:lnTo>
                <a:lnTo>
                  <a:pt x="132" y="85"/>
                </a:lnTo>
                <a:lnTo>
                  <a:pt x="134" y="82"/>
                </a:lnTo>
                <a:lnTo>
                  <a:pt x="137" y="82"/>
                </a:lnTo>
                <a:lnTo>
                  <a:pt x="139" y="80"/>
                </a:lnTo>
                <a:lnTo>
                  <a:pt x="144" y="77"/>
                </a:lnTo>
                <a:lnTo>
                  <a:pt x="147" y="77"/>
                </a:lnTo>
                <a:lnTo>
                  <a:pt x="149" y="75"/>
                </a:lnTo>
                <a:lnTo>
                  <a:pt x="152" y="72"/>
                </a:lnTo>
                <a:lnTo>
                  <a:pt x="154" y="70"/>
                </a:lnTo>
                <a:lnTo>
                  <a:pt x="157"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4" y="25"/>
                </a:lnTo>
                <a:lnTo>
                  <a:pt x="184" y="23"/>
                </a:lnTo>
                <a:lnTo>
                  <a:pt x="184"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454" name="Arc 6"/>
          <p:cNvSpPr>
            <a:spLocks/>
          </p:cNvSpPr>
          <p:nvPr/>
        </p:nvSpPr>
        <p:spPr bwMode="auto">
          <a:xfrm>
            <a:off x="2667001" y="4117975"/>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455" name="Freeform 7"/>
          <p:cNvSpPr>
            <a:spLocks/>
          </p:cNvSpPr>
          <p:nvPr/>
        </p:nvSpPr>
        <p:spPr bwMode="auto">
          <a:xfrm>
            <a:off x="4419601" y="46482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5"/>
                </a:moveTo>
                <a:lnTo>
                  <a:pt x="0" y="97"/>
                </a:lnTo>
                <a:lnTo>
                  <a:pt x="0" y="100"/>
                </a:lnTo>
                <a:lnTo>
                  <a:pt x="0" y="102"/>
                </a:lnTo>
                <a:lnTo>
                  <a:pt x="3" y="107"/>
                </a:lnTo>
                <a:lnTo>
                  <a:pt x="3" y="109"/>
                </a:lnTo>
                <a:lnTo>
                  <a:pt x="3" y="112"/>
                </a:lnTo>
                <a:lnTo>
                  <a:pt x="3" y="117"/>
                </a:lnTo>
                <a:lnTo>
                  <a:pt x="5" y="119"/>
                </a:lnTo>
                <a:lnTo>
                  <a:pt x="5" y="122"/>
                </a:lnTo>
                <a:lnTo>
                  <a:pt x="5" y="124"/>
                </a:lnTo>
                <a:lnTo>
                  <a:pt x="8" y="129"/>
                </a:lnTo>
                <a:lnTo>
                  <a:pt x="8" y="132"/>
                </a:lnTo>
                <a:lnTo>
                  <a:pt x="10" y="134"/>
                </a:lnTo>
                <a:lnTo>
                  <a:pt x="13" y="137"/>
                </a:lnTo>
                <a:lnTo>
                  <a:pt x="13" y="139"/>
                </a:lnTo>
                <a:lnTo>
                  <a:pt x="15" y="142"/>
                </a:lnTo>
                <a:lnTo>
                  <a:pt x="18" y="144"/>
                </a:lnTo>
                <a:lnTo>
                  <a:pt x="18" y="149"/>
                </a:lnTo>
                <a:lnTo>
                  <a:pt x="20" y="152"/>
                </a:lnTo>
                <a:lnTo>
                  <a:pt x="23" y="154"/>
                </a:lnTo>
                <a:lnTo>
                  <a:pt x="25" y="157"/>
                </a:lnTo>
                <a:lnTo>
                  <a:pt x="27" y="159"/>
                </a:lnTo>
                <a:lnTo>
                  <a:pt x="30" y="159"/>
                </a:lnTo>
                <a:lnTo>
                  <a:pt x="32" y="162"/>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5" y="181"/>
                </a:lnTo>
                <a:lnTo>
                  <a:pt x="67" y="184"/>
                </a:lnTo>
                <a:lnTo>
                  <a:pt x="72" y="184"/>
                </a:lnTo>
                <a:lnTo>
                  <a:pt x="75"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2" y="181"/>
                </a:lnTo>
                <a:lnTo>
                  <a:pt x="127" y="181"/>
                </a:lnTo>
                <a:lnTo>
                  <a:pt x="129" y="179"/>
                </a:lnTo>
                <a:lnTo>
                  <a:pt x="132" y="179"/>
                </a:lnTo>
                <a:lnTo>
                  <a:pt x="134" y="176"/>
                </a:lnTo>
                <a:lnTo>
                  <a:pt x="137" y="176"/>
                </a:lnTo>
                <a:lnTo>
                  <a:pt x="139" y="174"/>
                </a:lnTo>
                <a:lnTo>
                  <a:pt x="144" y="171"/>
                </a:lnTo>
                <a:lnTo>
                  <a:pt x="146" y="171"/>
                </a:lnTo>
                <a:lnTo>
                  <a:pt x="149" y="169"/>
                </a:lnTo>
                <a:lnTo>
                  <a:pt x="151" y="166"/>
                </a:lnTo>
                <a:lnTo>
                  <a:pt x="154" y="164"/>
                </a:lnTo>
                <a:lnTo>
                  <a:pt x="156" y="162"/>
                </a:lnTo>
                <a:lnTo>
                  <a:pt x="159" y="159"/>
                </a:lnTo>
                <a:lnTo>
                  <a:pt x="161" y="159"/>
                </a:lnTo>
                <a:lnTo>
                  <a:pt x="164" y="157"/>
                </a:lnTo>
                <a:lnTo>
                  <a:pt x="164" y="154"/>
                </a:lnTo>
                <a:lnTo>
                  <a:pt x="166" y="152"/>
                </a:lnTo>
                <a:lnTo>
                  <a:pt x="169" y="149"/>
                </a:lnTo>
                <a:lnTo>
                  <a:pt x="171" y="144"/>
                </a:lnTo>
                <a:lnTo>
                  <a:pt x="174" y="142"/>
                </a:lnTo>
                <a:lnTo>
                  <a:pt x="174" y="139"/>
                </a:lnTo>
                <a:lnTo>
                  <a:pt x="176" y="137"/>
                </a:lnTo>
                <a:lnTo>
                  <a:pt x="176" y="134"/>
                </a:lnTo>
                <a:lnTo>
                  <a:pt x="179" y="132"/>
                </a:lnTo>
                <a:lnTo>
                  <a:pt x="179" y="129"/>
                </a:lnTo>
                <a:lnTo>
                  <a:pt x="181" y="124"/>
                </a:lnTo>
                <a:lnTo>
                  <a:pt x="181" y="122"/>
                </a:lnTo>
                <a:lnTo>
                  <a:pt x="184" y="119"/>
                </a:lnTo>
                <a:lnTo>
                  <a:pt x="184" y="117"/>
                </a:lnTo>
                <a:lnTo>
                  <a:pt x="184" y="112"/>
                </a:lnTo>
                <a:lnTo>
                  <a:pt x="186" y="109"/>
                </a:lnTo>
                <a:lnTo>
                  <a:pt x="186" y="107"/>
                </a:lnTo>
                <a:lnTo>
                  <a:pt x="186" y="102"/>
                </a:lnTo>
                <a:lnTo>
                  <a:pt x="186" y="100"/>
                </a:lnTo>
                <a:lnTo>
                  <a:pt x="186" y="97"/>
                </a:lnTo>
                <a:lnTo>
                  <a:pt x="186" y="95"/>
                </a:lnTo>
                <a:lnTo>
                  <a:pt x="186" y="90"/>
                </a:lnTo>
                <a:lnTo>
                  <a:pt x="186" y="85"/>
                </a:lnTo>
                <a:lnTo>
                  <a:pt x="186" y="80"/>
                </a:lnTo>
                <a:lnTo>
                  <a:pt x="184" y="75"/>
                </a:lnTo>
                <a:lnTo>
                  <a:pt x="184" y="70"/>
                </a:lnTo>
                <a:lnTo>
                  <a:pt x="181" y="65"/>
                </a:lnTo>
                <a:lnTo>
                  <a:pt x="181" y="60"/>
                </a:lnTo>
                <a:lnTo>
                  <a:pt x="179" y="55"/>
                </a:lnTo>
                <a:lnTo>
                  <a:pt x="176" y="50"/>
                </a:lnTo>
                <a:lnTo>
                  <a:pt x="174" y="45"/>
                </a:lnTo>
                <a:lnTo>
                  <a:pt x="171" y="43"/>
                </a:lnTo>
                <a:lnTo>
                  <a:pt x="169" y="38"/>
                </a:lnTo>
                <a:lnTo>
                  <a:pt x="166" y="35"/>
                </a:lnTo>
                <a:lnTo>
                  <a:pt x="161" y="30"/>
                </a:lnTo>
                <a:lnTo>
                  <a:pt x="159" y="28"/>
                </a:lnTo>
                <a:lnTo>
                  <a:pt x="154" y="23"/>
                </a:lnTo>
                <a:lnTo>
                  <a:pt x="151" y="20"/>
                </a:lnTo>
                <a:lnTo>
                  <a:pt x="146" y="18"/>
                </a:lnTo>
                <a:lnTo>
                  <a:pt x="144" y="15"/>
                </a:lnTo>
                <a:lnTo>
                  <a:pt x="139" y="13"/>
                </a:lnTo>
                <a:lnTo>
                  <a:pt x="134" y="10"/>
                </a:lnTo>
                <a:lnTo>
                  <a:pt x="129" y="8"/>
                </a:lnTo>
                <a:lnTo>
                  <a:pt x="124" y="5"/>
                </a:lnTo>
                <a:lnTo>
                  <a:pt x="122"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8"/>
                </a:lnTo>
                <a:lnTo>
                  <a:pt x="25" y="30"/>
                </a:lnTo>
                <a:lnTo>
                  <a:pt x="23" y="35"/>
                </a:lnTo>
                <a:lnTo>
                  <a:pt x="20" y="38"/>
                </a:lnTo>
                <a:lnTo>
                  <a:pt x="15" y="43"/>
                </a:lnTo>
                <a:lnTo>
                  <a:pt x="13" y="45"/>
                </a:lnTo>
                <a:lnTo>
                  <a:pt x="10" y="50"/>
                </a:lnTo>
                <a:lnTo>
                  <a:pt x="10" y="55"/>
                </a:lnTo>
                <a:lnTo>
                  <a:pt x="8" y="60"/>
                </a:lnTo>
                <a:lnTo>
                  <a:pt x="5" y="65"/>
                </a:lnTo>
                <a:lnTo>
                  <a:pt x="5" y="70"/>
                </a:lnTo>
                <a:lnTo>
                  <a:pt x="3" y="75"/>
                </a:lnTo>
                <a:lnTo>
                  <a:pt x="3" y="80"/>
                </a:lnTo>
                <a:lnTo>
                  <a:pt x="0" y="85"/>
                </a:lnTo>
                <a:lnTo>
                  <a:pt x="0" y="90"/>
                </a:lnTo>
                <a:lnTo>
                  <a:pt x="0" y="95"/>
                </a:lnTo>
                <a:close/>
              </a:path>
            </a:pathLst>
          </a:custGeom>
          <a:solidFill>
            <a:srgbClr val="00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456" name="Freeform 8"/>
          <p:cNvSpPr>
            <a:spLocks/>
          </p:cNvSpPr>
          <p:nvPr/>
        </p:nvSpPr>
        <p:spPr bwMode="auto">
          <a:xfrm>
            <a:off x="4419601" y="4799013"/>
            <a:ext cx="295275" cy="144462"/>
          </a:xfrm>
          <a:custGeom>
            <a:avLst/>
            <a:gdLst>
              <a:gd name="T0" fmla="*/ 0 w 186"/>
              <a:gd name="T1" fmla="*/ 2147483647 h 91"/>
              <a:gd name="T2" fmla="*/ 0 w 186"/>
              <a:gd name="T3" fmla="*/ 2147483647 h 91"/>
              <a:gd name="T4" fmla="*/ 2147483647 w 186"/>
              <a:gd name="T5" fmla="*/ 2147483647 h 91"/>
              <a:gd name="T6" fmla="*/ 2147483647 w 186"/>
              <a:gd name="T7" fmla="*/ 2147483647 h 91"/>
              <a:gd name="T8" fmla="*/ 2147483647 w 186"/>
              <a:gd name="T9" fmla="*/ 2147483647 h 91"/>
              <a:gd name="T10" fmla="*/ 2147483647 w 186"/>
              <a:gd name="T11" fmla="*/ 2147483647 h 91"/>
              <a:gd name="T12" fmla="*/ 2147483647 w 186"/>
              <a:gd name="T13" fmla="*/ 2147483647 h 91"/>
              <a:gd name="T14" fmla="*/ 2147483647 w 186"/>
              <a:gd name="T15" fmla="*/ 2147483647 h 91"/>
              <a:gd name="T16" fmla="*/ 2147483647 w 186"/>
              <a:gd name="T17" fmla="*/ 2147483647 h 91"/>
              <a:gd name="T18" fmla="*/ 2147483647 w 186"/>
              <a:gd name="T19" fmla="*/ 2147483647 h 91"/>
              <a:gd name="T20" fmla="*/ 2147483647 w 186"/>
              <a:gd name="T21" fmla="*/ 2147483647 h 91"/>
              <a:gd name="T22" fmla="*/ 2147483647 w 186"/>
              <a:gd name="T23" fmla="*/ 2147483647 h 91"/>
              <a:gd name="T24" fmla="*/ 2147483647 w 186"/>
              <a:gd name="T25" fmla="*/ 2147483647 h 91"/>
              <a:gd name="T26" fmla="*/ 2147483647 w 186"/>
              <a:gd name="T27" fmla="*/ 2147483647 h 91"/>
              <a:gd name="T28" fmla="*/ 2147483647 w 186"/>
              <a:gd name="T29" fmla="*/ 2147483647 h 91"/>
              <a:gd name="T30" fmla="*/ 2147483647 w 186"/>
              <a:gd name="T31" fmla="*/ 2147483647 h 91"/>
              <a:gd name="T32" fmla="*/ 2147483647 w 186"/>
              <a:gd name="T33" fmla="*/ 2147483647 h 91"/>
              <a:gd name="T34" fmla="*/ 2147483647 w 186"/>
              <a:gd name="T35" fmla="*/ 2147483647 h 91"/>
              <a:gd name="T36" fmla="*/ 2147483647 w 186"/>
              <a:gd name="T37" fmla="*/ 2147483647 h 91"/>
              <a:gd name="T38" fmla="*/ 2147483647 w 186"/>
              <a:gd name="T39" fmla="*/ 2147483647 h 91"/>
              <a:gd name="T40" fmla="*/ 2147483647 w 186"/>
              <a:gd name="T41" fmla="*/ 2147483647 h 91"/>
              <a:gd name="T42" fmla="*/ 2147483647 w 186"/>
              <a:gd name="T43" fmla="*/ 2147483647 h 91"/>
              <a:gd name="T44" fmla="*/ 2147483647 w 186"/>
              <a:gd name="T45" fmla="*/ 2147483647 h 91"/>
              <a:gd name="T46" fmla="*/ 2147483647 w 186"/>
              <a:gd name="T47" fmla="*/ 2147483647 h 91"/>
              <a:gd name="T48" fmla="*/ 2147483647 w 186"/>
              <a:gd name="T49" fmla="*/ 2147483647 h 91"/>
              <a:gd name="T50" fmla="*/ 2147483647 w 186"/>
              <a:gd name="T51" fmla="*/ 2147483647 h 91"/>
              <a:gd name="T52" fmla="*/ 2147483647 w 186"/>
              <a:gd name="T53" fmla="*/ 2147483647 h 91"/>
              <a:gd name="T54" fmla="*/ 2147483647 w 186"/>
              <a:gd name="T55" fmla="*/ 2147483647 h 91"/>
              <a:gd name="T56" fmla="*/ 2147483647 w 186"/>
              <a:gd name="T57" fmla="*/ 2147483647 h 91"/>
              <a:gd name="T58" fmla="*/ 2147483647 w 186"/>
              <a:gd name="T59" fmla="*/ 2147483647 h 91"/>
              <a:gd name="T60" fmla="*/ 2147483647 w 186"/>
              <a:gd name="T61" fmla="*/ 2147483647 h 91"/>
              <a:gd name="T62" fmla="*/ 2147483647 w 186"/>
              <a:gd name="T63" fmla="*/ 2147483647 h 91"/>
              <a:gd name="T64" fmla="*/ 2147483647 w 186"/>
              <a:gd name="T65" fmla="*/ 2147483647 h 91"/>
              <a:gd name="T66" fmla="*/ 2147483647 w 186"/>
              <a:gd name="T67" fmla="*/ 2147483647 h 91"/>
              <a:gd name="T68" fmla="*/ 2147483647 w 186"/>
              <a:gd name="T69" fmla="*/ 2147483647 h 91"/>
              <a:gd name="T70" fmla="*/ 2147483647 w 186"/>
              <a:gd name="T71" fmla="*/ 2147483647 h 91"/>
              <a:gd name="T72" fmla="*/ 2147483647 w 186"/>
              <a:gd name="T73" fmla="*/ 2147483647 h 91"/>
              <a:gd name="T74" fmla="*/ 2147483647 w 186"/>
              <a:gd name="T75" fmla="*/ 2147483647 h 91"/>
              <a:gd name="T76" fmla="*/ 2147483647 w 186"/>
              <a:gd name="T77" fmla="*/ 2147483647 h 91"/>
              <a:gd name="T78" fmla="*/ 2147483647 w 186"/>
              <a:gd name="T79" fmla="*/ 2147483647 h 91"/>
              <a:gd name="T80" fmla="*/ 2147483647 w 186"/>
              <a:gd name="T81" fmla="*/ 2147483647 h 91"/>
              <a:gd name="T82" fmla="*/ 2147483647 w 186"/>
              <a:gd name="T83" fmla="*/ 2147483647 h 91"/>
              <a:gd name="T84" fmla="*/ 2147483647 w 186"/>
              <a:gd name="T85" fmla="*/ 2147483647 h 91"/>
              <a:gd name="T86" fmla="*/ 2147483647 w 186"/>
              <a:gd name="T87" fmla="*/ 2147483647 h 91"/>
              <a:gd name="T88" fmla="*/ 2147483647 w 186"/>
              <a:gd name="T89" fmla="*/ 2147483647 h 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1"/>
              <a:gd name="T137" fmla="*/ 186 w 186"/>
              <a:gd name="T138" fmla="*/ 91 h 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1">
                <a:moveTo>
                  <a:pt x="0" y="0"/>
                </a:moveTo>
                <a:lnTo>
                  <a:pt x="0" y="2"/>
                </a:lnTo>
                <a:lnTo>
                  <a:pt x="0" y="5"/>
                </a:lnTo>
                <a:lnTo>
                  <a:pt x="0" y="7"/>
                </a:lnTo>
                <a:lnTo>
                  <a:pt x="3" y="12"/>
                </a:lnTo>
                <a:lnTo>
                  <a:pt x="3" y="14"/>
                </a:lnTo>
                <a:lnTo>
                  <a:pt x="3" y="17"/>
                </a:lnTo>
                <a:lnTo>
                  <a:pt x="3" y="22"/>
                </a:lnTo>
                <a:lnTo>
                  <a:pt x="5" y="24"/>
                </a:lnTo>
                <a:lnTo>
                  <a:pt x="5" y="27"/>
                </a:lnTo>
                <a:lnTo>
                  <a:pt x="5" y="29"/>
                </a:lnTo>
                <a:lnTo>
                  <a:pt x="8" y="34"/>
                </a:lnTo>
                <a:lnTo>
                  <a:pt x="8" y="37"/>
                </a:lnTo>
                <a:lnTo>
                  <a:pt x="10" y="39"/>
                </a:lnTo>
                <a:lnTo>
                  <a:pt x="13" y="42"/>
                </a:lnTo>
                <a:lnTo>
                  <a:pt x="13" y="44"/>
                </a:lnTo>
                <a:lnTo>
                  <a:pt x="15" y="47"/>
                </a:lnTo>
                <a:lnTo>
                  <a:pt x="18" y="49"/>
                </a:lnTo>
                <a:lnTo>
                  <a:pt x="18" y="54"/>
                </a:lnTo>
                <a:lnTo>
                  <a:pt x="20" y="57"/>
                </a:lnTo>
                <a:lnTo>
                  <a:pt x="23" y="59"/>
                </a:lnTo>
                <a:lnTo>
                  <a:pt x="25" y="62"/>
                </a:lnTo>
                <a:lnTo>
                  <a:pt x="27" y="64"/>
                </a:lnTo>
                <a:lnTo>
                  <a:pt x="30" y="64"/>
                </a:lnTo>
                <a:lnTo>
                  <a:pt x="32" y="67"/>
                </a:lnTo>
                <a:lnTo>
                  <a:pt x="35" y="69"/>
                </a:lnTo>
                <a:lnTo>
                  <a:pt x="37" y="71"/>
                </a:lnTo>
                <a:lnTo>
                  <a:pt x="40" y="74"/>
                </a:lnTo>
                <a:lnTo>
                  <a:pt x="42" y="76"/>
                </a:lnTo>
                <a:lnTo>
                  <a:pt x="45" y="76"/>
                </a:lnTo>
                <a:lnTo>
                  <a:pt x="47" y="79"/>
                </a:lnTo>
                <a:lnTo>
                  <a:pt x="50" y="81"/>
                </a:lnTo>
                <a:lnTo>
                  <a:pt x="52" y="81"/>
                </a:lnTo>
                <a:lnTo>
                  <a:pt x="55" y="84"/>
                </a:lnTo>
                <a:lnTo>
                  <a:pt x="60" y="84"/>
                </a:lnTo>
                <a:lnTo>
                  <a:pt x="62" y="86"/>
                </a:lnTo>
                <a:lnTo>
                  <a:pt x="65" y="86"/>
                </a:lnTo>
                <a:lnTo>
                  <a:pt x="67" y="89"/>
                </a:lnTo>
                <a:lnTo>
                  <a:pt x="72" y="89"/>
                </a:lnTo>
                <a:lnTo>
                  <a:pt x="75" y="89"/>
                </a:lnTo>
                <a:lnTo>
                  <a:pt x="77" y="89"/>
                </a:lnTo>
                <a:lnTo>
                  <a:pt x="82" y="91"/>
                </a:lnTo>
                <a:lnTo>
                  <a:pt x="84" y="91"/>
                </a:lnTo>
                <a:lnTo>
                  <a:pt x="87" y="91"/>
                </a:lnTo>
                <a:lnTo>
                  <a:pt x="89" y="91"/>
                </a:lnTo>
                <a:lnTo>
                  <a:pt x="94" y="91"/>
                </a:lnTo>
                <a:lnTo>
                  <a:pt x="97" y="91"/>
                </a:lnTo>
                <a:lnTo>
                  <a:pt x="99" y="91"/>
                </a:lnTo>
                <a:lnTo>
                  <a:pt x="104" y="91"/>
                </a:lnTo>
                <a:lnTo>
                  <a:pt x="107" y="91"/>
                </a:lnTo>
                <a:lnTo>
                  <a:pt x="109" y="89"/>
                </a:lnTo>
                <a:lnTo>
                  <a:pt x="114" y="89"/>
                </a:lnTo>
                <a:lnTo>
                  <a:pt x="117" y="89"/>
                </a:lnTo>
                <a:lnTo>
                  <a:pt x="119" y="89"/>
                </a:lnTo>
                <a:lnTo>
                  <a:pt x="122" y="86"/>
                </a:lnTo>
                <a:lnTo>
                  <a:pt x="127" y="86"/>
                </a:lnTo>
                <a:lnTo>
                  <a:pt x="129" y="84"/>
                </a:lnTo>
                <a:lnTo>
                  <a:pt x="132" y="84"/>
                </a:lnTo>
                <a:lnTo>
                  <a:pt x="134" y="81"/>
                </a:lnTo>
                <a:lnTo>
                  <a:pt x="137" y="81"/>
                </a:lnTo>
                <a:lnTo>
                  <a:pt x="139" y="79"/>
                </a:lnTo>
                <a:lnTo>
                  <a:pt x="144" y="76"/>
                </a:lnTo>
                <a:lnTo>
                  <a:pt x="146" y="76"/>
                </a:lnTo>
                <a:lnTo>
                  <a:pt x="149" y="74"/>
                </a:lnTo>
                <a:lnTo>
                  <a:pt x="151" y="71"/>
                </a:lnTo>
                <a:lnTo>
                  <a:pt x="154" y="69"/>
                </a:lnTo>
                <a:lnTo>
                  <a:pt x="156" y="67"/>
                </a:lnTo>
                <a:lnTo>
                  <a:pt x="159" y="64"/>
                </a:lnTo>
                <a:lnTo>
                  <a:pt x="161" y="64"/>
                </a:lnTo>
                <a:lnTo>
                  <a:pt x="164" y="62"/>
                </a:lnTo>
                <a:lnTo>
                  <a:pt x="164" y="59"/>
                </a:lnTo>
                <a:lnTo>
                  <a:pt x="166" y="57"/>
                </a:lnTo>
                <a:lnTo>
                  <a:pt x="169" y="54"/>
                </a:lnTo>
                <a:lnTo>
                  <a:pt x="171" y="49"/>
                </a:lnTo>
                <a:lnTo>
                  <a:pt x="174" y="47"/>
                </a:lnTo>
                <a:lnTo>
                  <a:pt x="174" y="44"/>
                </a:lnTo>
                <a:lnTo>
                  <a:pt x="176" y="42"/>
                </a:lnTo>
                <a:lnTo>
                  <a:pt x="176" y="39"/>
                </a:lnTo>
                <a:lnTo>
                  <a:pt x="179" y="37"/>
                </a:lnTo>
                <a:lnTo>
                  <a:pt x="179" y="34"/>
                </a:lnTo>
                <a:lnTo>
                  <a:pt x="181" y="29"/>
                </a:lnTo>
                <a:lnTo>
                  <a:pt x="181" y="27"/>
                </a:lnTo>
                <a:lnTo>
                  <a:pt x="184" y="24"/>
                </a:lnTo>
                <a:lnTo>
                  <a:pt x="184" y="22"/>
                </a:lnTo>
                <a:lnTo>
                  <a:pt x="184" y="17"/>
                </a:lnTo>
                <a:lnTo>
                  <a:pt x="186" y="14"/>
                </a:lnTo>
                <a:lnTo>
                  <a:pt x="186" y="12"/>
                </a:lnTo>
                <a:lnTo>
                  <a:pt x="186" y="7"/>
                </a:lnTo>
                <a:lnTo>
                  <a:pt x="186" y="5"/>
                </a:lnTo>
                <a:lnTo>
                  <a:pt x="186" y="2"/>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457" name="Arc 9"/>
          <p:cNvSpPr>
            <a:spLocks/>
          </p:cNvSpPr>
          <p:nvPr/>
        </p:nvSpPr>
        <p:spPr bwMode="auto">
          <a:xfrm>
            <a:off x="4419601" y="46482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458" name="Freeform 10"/>
          <p:cNvSpPr>
            <a:spLocks/>
          </p:cNvSpPr>
          <p:nvPr/>
        </p:nvSpPr>
        <p:spPr bwMode="auto">
          <a:xfrm>
            <a:off x="5791201" y="39624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2" y="107"/>
                </a:lnTo>
                <a:lnTo>
                  <a:pt x="2" y="109"/>
                </a:lnTo>
                <a:lnTo>
                  <a:pt x="2" y="112"/>
                </a:lnTo>
                <a:lnTo>
                  <a:pt x="2"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4" y="156"/>
                </a:lnTo>
                <a:lnTo>
                  <a:pt x="27" y="159"/>
                </a:lnTo>
                <a:lnTo>
                  <a:pt x="29" y="159"/>
                </a:lnTo>
                <a:lnTo>
                  <a:pt x="32" y="161"/>
                </a:lnTo>
                <a:lnTo>
                  <a:pt x="34" y="164"/>
                </a:lnTo>
                <a:lnTo>
                  <a:pt x="37" y="166"/>
                </a:lnTo>
                <a:lnTo>
                  <a:pt x="39" y="169"/>
                </a:lnTo>
                <a:lnTo>
                  <a:pt x="42" y="171"/>
                </a:lnTo>
                <a:lnTo>
                  <a:pt x="44" y="171"/>
                </a:lnTo>
                <a:lnTo>
                  <a:pt x="47" y="174"/>
                </a:lnTo>
                <a:lnTo>
                  <a:pt x="49" y="176"/>
                </a:lnTo>
                <a:lnTo>
                  <a:pt x="52" y="176"/>
                </a:lnTo>
                <a:lnTo>
                  <a:pt x="54" y="179"/>
                </a:lnTo>
                <a:lnTo>
                  <a:pt x="59" y="179"/>
                </a:lnTo>
                <a:lnTo>
                  <a:pt x="62" y="181"/>
                </a:lnTo>
                <a:lnTo>
                  <a:pt x="64" y="181"/>
                </a:lnTo>
                <a:lnTo>
                  <a:pt x="67" y="184"/>
                </a:lnTo>
                <a:lnTo>
                  <a:pt x="72" y="184"/>
                </a:lnTo>
                <a:lnTo>
                  <a:pt x="74" y="184"/>
                </a:lnTo>
                <a:lnTo>
                  <a:pt x="77" y="184"/>
                </a:lnTo>
                <a:lnTo>
                  <a:pt x="81" y="186"/>
                </a:lnTo>
                <a:lnTo>
                  <a:pt x="84" y="186"/>
                </a:lnTo>
                <a:lnTo>
                  <a:pt x="86" y="186"/>
                </a:lnTo>
                <a:lnTo>
                  <a:pt x="89" y="186"/>
                </a:lnTo>
                <a:lnTo>
                  <a:pt x="94" y="186"/>
                </a:lnTo>
                <a:lnTo>
                  <a:pt x="96" y="186"/>
                </a:lnTo>
                <a:lnTo>
                  <a:pt x="99" y="186"/>
                </a:lnTo>
                <a:lnTo>
                  <a:pt x="104" y="186"/>
                </a:lnTo>
                <a:lnTo>
                  <a:pt x="106" y="186"/>
                </a:lnTo>
                <a:lnTo>
                  <a:pt x="109" y="184"/>
                </a:lnTo>
                <a:lnTo>
                  <a:pt x="114" y="184"/>
                </a:lnTo>
                <a:lnTo>
                  <a:pt x="116" y="184"/>
                </a:lnTo>
                <a:lnTo>
                  <a:pt x="119" y="184"/>
                </a:lnTo>
                <a:lnTo>
                  <a:pt x="121" y="181"/>
                </a:lnTo>
                <a:lnTo>
                  <a:pt x="126" y="181"/>
                </a:lnTo>
                <a:lnTo>
                  <a:pt x="129" y="179"/>
                </a:lnTo>
                <a:lnTo>
                  <a:pt x="131" y="179"/>
                </a:lnTo>
                <a:lnTo>
                  <a:pt x="134" y="176"/>
                </a:lnTo>
                <a:lnTo>
                  <a:pt x="136" y="176"/>
                </a:lnTo>
                <a:lnTo>
                  <a:pt x="139" y="174"/>
                </a:lnTo>
                <a:lnTo>
                  <a:pt x="143" y="171"/>
                </a:lnTo>
                <a:lnTo>
                  <a:pt x="146" y="171"/>
                </a:lnTo>
                <a:lnTo>
                  <a:pt x="148" y="169"/>
                </a:lnTo>
                <a:lnTo>
                  <a:pt x="151" y="166"/>
                </a:lnTo>
                <a:lnTo>
                  <a:pt x="153" y="164"/>
                </a:lnTo>
                <a:lnTo>
                  <a:pt x="156" y="161"/>
                </a:lnTo>
                <a:lnTo>
                  <a:pt x="158" y="159"/>
                </a:lnTo>
                <a:lnTo>
                  <a:pt x="161" y="159"/>
                </a:lnTo>
                <a:lnTo>
                  <a:pt x="163" y="156"/>
                </a:lnTo>
                <a:lnTo>
                  <a:pt x="163" y="154"/>
                </a:lnTo>
                <a:lnTo>
                  <a:pt x="166" y="151"/>
                </a:lnTo>
                <a:lnTo>
                  <a:pt x="168" y="149"/>
                </a:lnTo>
                <a:lnTo>
                  <a:pt x="171" y="144"/>
                </a:lnTo>
                <a:lnTo>
                  <a:pt x="173" y="141"/>
                </a:lnTo>
                <a:lnTo>
                  <a:pt x="173" y="139"/>
                </a:lnTo>
                <a:lnTo>
                  <a:pt x="176" y="136"/>
                </a:lnTo>
                <a:lnTo>
                  <a:pt x="176" y="134"/>
                </a:lnTo>
                <a:lnTo>
                  <a:pt x="178" y="132"/>
                </a:lnTo>
                <a:lnTo>
                  <a:pt x="178"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8" y="55"/>
                </a:lnTo>
                <a:lnTo>
                  <a:pt x="176" y="50"/>
                </a:lnTo>
                <a:lnTo>
                  <a:pt x="173" y="45"/>
                </a:lnTo>
                <a:lnTo>
                  <a:pt x="171" y="42"/>
                </a:lnTo>
                <a:lnTo>
                  <a:pt x="168" y="37"/>
                </a:lnTo>
                <a:lnTo>
                  <a:pt x="166" y="35"/>
                </a:lnTo>
                <a:lnTo>
                  <a:pt x="161" y="30"/>
                </a:lnTo>
                <a:lnTo>
                  <a:pt x="158" y="27"/>
                </a:lnTo>
                <a:lnTo>
                  <a:pt x="153" y="23"/>
                </a:lnTo>
                <a:lnTo>
                  <a:pt x="151" y="20"/>
                </a:lnTo>
                <a:lnTo>
                  <a:pt x="146" y="18"/>
                </a:lnTo>
                <a:lnTo>
                  <a:pt x="143" y="15"/>
                </a:lnTo>
                <a:lnTo>
                  <a:pt x="139" y="13"/>
                </a:lnTo>
                <a:lnTo>
                  <a:pt x="134" y="10"/>
                </a:lnTo>
                <a:lnTo>
                  <a:pt x="129" y="8"/>
                </a:lnTo>
                <a:lnTo>
                  <a:pt x="124" y="5"/>
                </a:lnTo>
                <a:lnTo>
                  <a:pt x="121" y="5"/>
                </a:lnTo>
                <a:lnTo>
                  <a:pt x="116" y="3"/>
                </a:lnTo>
                <a:lnTo>
                  <a:pt x="111" y="3"/>
                </a:lnTo>
                <a:lnTo>
                  <a:pt x="106" y="0"/>
                </a:lnTo>
                <a:lnTo>
                  <a:pt x="101" y="0"/>
                </a:lnTo>
                <a:lnTo>
                  <a:pt x="96" y="0"/>
                </a:lnTo>
                <a:lnTo>
                  <a:pt x="91" y="0"/>
                </a:lnTo>
                <a:lnTo>
                  <a:pt x="86" y="0"/>
                </a:lnTo>
                <a:lnTo>
                  <a:pt x="81" y="0"/>
                </a:lnTo>
                <a:lnTo>
                  <a:pt x="77" y="3"/>
                </a:lnTo>
                <a:lnTo>
                  <a:pt x="72" y="3"/>
                </a:lnTo>
                <a:lnTo>
                  <a:pt x="67" y="5"/>
                </a:lnTo>
                <a:lnTo>
                  <a:pt x="62" y="5"/>
                </a:lnTo>
                <a:lnTo>
                  <a:pt x="57" y="8"/>
                </a:lnTo>
                <a:lnTo>
                  <a:pt x="52" y="10"/>
                </a:lnTo>
                <a:lnTo>
                  <a:pt x="49" y="13"/>
                </a:lnTo>
                <a:lnTo>
                  <a:pt x="44" y="15"/>
                </a:lnTo>
                <a:lnTo>
                  <a:pt x="39" y="18"/>
                </a:lnTo>
                <a:lnTo>
                  <a:pt x="37" y="20"/>
                </a:lnTo>
                <a:lnTo>
                  <a:pt x="32" y="23"/>
                </a:lnTo>
                <a:lnTo>
                  <a:pt x="29" y="27"/>
                </a:lnTo>
                <a:lnTo>
                  <a:pt x="24" y="30"/>
                </a:lnTo>
                <a:lnTo>
                  <a:pt x="22" y="35"/>
                </a:lnTo>
                <a:lnTo>
                  <a:pt x="20" y="37"/>
                </a:lnTo>
                <a:lnTo>
                  <a:pt x="15" y="42"/>
                </a:lnTo>
                <a:lnTo>
                  <a:pt x="12" y="45"/>
                </a:lnTo>
                <a:lnTo>
                  <a:pt x="10" y="50"/>
                </a:lnTo>
                <a:lnTo>
                  <a:pt x="10" y="55"/>
                </a:lnTo>
                <a:lnTo>
                  <a:pt x="7" y="60"/>
                </a:lnTo>
                <a:lnTo>
                  <a:pt x="5" y="65"/>
                </a:lnTo>
                <a:lnTo>
                  <a:pt x="5" y="70"/>
                </a:lnTo>
                <a:lnTo>
                  <a:pt x="2" y="75"/>
                </a:lnTo>
                <a:lnTo>
                  <a:pt x="2" y="80"/>
                </a:lnTo>
                <a:lnTo>
                  <a:pt x="0" y="84"/>
                </a:lnTo>
                <a:lnTo>
                  <a:pt x="0" y="89"/>
                </a:lnTo>
                <a:lnTo>
                  <a:pt x="0" y="9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459" name="Freeform 11"/>
          <p:cNvSpPr>
            <a:spLocks/>
          </p:cNvSpPr>
          <p:nvPr/>
        </p:nvSpPr>
        <p:spPr bwMode="auto">
          <a:xfrm>
            <a:off x="5791201" y="4111626"/>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2" y="13"/>
                </a:lnTo>
                <a:lnTo>
                  <a:pt x="2" y="15"/>
                </a:lnTo>
                <a:lnTo>
                  <a:pt x="2" y="18"/>
                </a:lnTo>
                <a:lnTo>
                  <a:pt x="2"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4" y="62"/>
                </a:lnTo>
                <a:lnTo>
                  <a:pt x="27" y="65"/>
                </a:lnTo>
                <a:lnTo>
                  <a:pt x="29" y="65"/>
                </a:lnTo>
                <a:lnTo>
                  <a:pt x="32" y="67"/>
                </a:lnTo>
                <a:lnTo>
                  <a:pt x="34" y="70"/>
                </a:lnTo>
                <a:lnTo>
                  <a:pt x="37" y="72"/>
                </a:lnTo>
                <a:lnTo>
                  <a:pt x="39" y="75"/>
                </a:lnTo>
                <a:lnTo>
                  <a:pt x="42" y="77"/>
                </a:lnTo>
                <a:lnTo>
                  <a:pt x="44" y="77"/>
                </a:lnTo>
                <a:lnTo>
                  <a:pt x="47" y="80"/>
                </a:lnTo>
                <a:lnTo>
                  <a:pt x="49" y="82"/>
                </a:lnTo>
                <a:lnTo>
                  <a:pt x="52" y="82"/>
                </a:lnTo>
                <a:lnTo>
                  <a:pt x="54" y="85"/>
                </a:lnTo>
                <a:lnTo>
                  <a:pt x="59" y="85"/>
                </a:lnTo>
                <a:lnTo>
                  <a:pt x="62" y="87"/>
                </a:lnTo>
                <a:lnTo>
                  <a:pt x="64" y="87"/>
                </a:lnTo>
                <a:lnTo>
                  <a:pt x="67" y="90"/>
                </a:lnTo>
                <a:lnTo>
                  <a:pt x="72" y="90"/>
                </a:lnTo>
                <a:lnTo>
                  <a:pt x="74" y="90"/>
                </a:lnTo>
                <a:lnTo>
                  <a:pt x="77" y="90"/>
                </a:lnTo>
                <a:lnTo>
                  <a:pt x="81" y="92"/>
                </a:lnTo>
                <a:lnTo>
                  <a:pt x="84" y="92"/>
                </a:lnTo>
                <a:lnTo>
                  <a:pt x="86" y="92"/>
                </a:lnTo>
                <a:lnTo>
                  <a:pt x="89" y="92"/>
                </a:lnTo>
                <a:lnTo>
                  <a:pt x="94" y="92"/>
                </a:lnTo>
                <a:lnTo>
                  <a:pt x="96" y="92"/>
                </a:lnTo>
                <a:lnTo>
                  <a:pt x="99" y="92"/>
                </a:lnTo>
                <a:lnTo>
                  <a:pt x="104" y="92"/>
                </a:lnTo>
                <a:lnTo>
                  <a:pt x="106" y="92"/>
                </a:lnTo>
                <a:lnTo>
                  <a:pt x="109" y="90"/>
                </a:lnTo>
                <a:lnTo>
                  <a:pt x="114" y="90"/>
                </a:lnTo>
                <a:lnTo>
                  <a:pt x="116" y="90"/>
                </a:lnTo>
                <a:lnTo>
                  <a:pt x="119" y="90"/>
                </a:lnTo>
                <a:lnTo>
                  <a:pt x="121" y="87"/>
                </a:lnTo>
                <a:lnTo>
                  <a:pt x="126" y="87"/>
                </a:lnTo>
                <a:lnTo>
                  <a:pt x="129" y="85"/>
                </a:lnTo>
                <a:lnTo>
                  <a:pt x="131" y="85"/>
                </a:lnTo>
                <a:lnTo>
                  <a:pt x="134" y="82"/>
                </a:lnTo>
                <a:lnTo>
                  <a:pt x="136" y="82"/>
                </a:lnTo>
                <a:lnTo>
                  <a:pt x="139" y="80"/>
                </a:lnTo>
                <a:lnTo>
                  <a:pt x="143" y="77"/>
                </a:lnTo>
                <a:lnTo>
                  <a:pt x="146" y="77"/>
                </a:lnTo>
                <a:lnTo>
                  <a:pt x="148" y="75"/>
                </a:lnTo>
                <a:lnTo>
                  <a:pt x="151" y="72"/>
                </a:lnTo>
                <a:lnTo>
                  <a:pt x="153" y="70"/>
                </a:lnTo>
                <a:lnTo>
                  <a:pt x="156" y="67"/>
                </a:lnTo>
                <a:lnTo>
                  <a:pt x="158" y="65"/>
                </a:lnTo>
                <a:lnTo>
                  <a:pt x="161" y="65"/>
                </a:lnTo>
                <a:lnTo>
                  <a:pt x="163" y="62"/>
                </a:lnTo>
                <a:lnTo>
                  <a:pt x="163" y="60"/>
                </a:lnTo>
                <a:lnTo>
                  <a:pt x="166" y="57"/>
                </a:lnTo>
                <a:lnTo>
                  <a:pt x="168" y="55"/>
                </a:lnTo>
                <a:lnTo>
                  <a:pt x="171" y="50"/>
                </a:lnTo>
                <a:lnTo>
                  <a:pt x="173" y="47"/>
                </a:lnTo>
                <a:lnTo>
                  <a:pt x="173" y="45"/>
                </a:lnTo>
                <a:lnTo>
                  <a:pt x="176" y="42"/>
                </a:lnTo>
                <a:lnTo>
                  <a:pt x="176" y="40"/>
                </a:lnTo>
                <a:lnTo>
                  <a:pt x="178" y="38"/>
                </a:lnTo>
                <a:lnTo>
                  <a:pt x="178"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460" name="Arc 12"/>
          <p:cNvSpPr>
            <a:spLocks/>
          </p:cNvSpPr>
          <p:nvPr/>
        </p:nvSpPr>
        <p:spPr bwMode="auto">
          <a:xfrm>
            <a:off x="5791201" y="39624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461" name="Freeform 13"/>
          <p:cNvSpPr>
            <a:spLocks/>
          </p:cNvSpPr>
          <p:nvPr/>
        </p:nvSpPr>
        <p:spPr bwMode="auto">
          <a:xfrm>
            <a:off x="3667125" y="6181726"/>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462" name="Freeform 14"/>
          <p:cNvSpPr>
            <a:spLocks/>
          </p:cNvSpPr>
          <p:nvPr/>
        </p:nvSpPr>
        <p:spPr bwMode="auto">
          <a:xfrm>
            <a:off x="3667125" y="6330951"/>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463" name="Arc 15"/>
          <p:cNvSpPr>
            <a:spLocks/>
          </p:cNvSpPr>
          <p:nvPr/>
        </p:nvSpPr>
        <p:spPr bwMode="auto">
          <a:xfrm>
            <a:off x="3667125" y="6181726"/>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464" name="Rectangle 16"/>
          <p:cNvSpPr>
            <a:spLocks noChangeArrowheads="1"/>
          </p:cNvSpPr>
          <p:nvPr/>
        </p:nvSpPr>
        <p:spPr bwMode="auto">
          <a:xfrm>
            <a:off x="4876801" y="4754564"/>
            <a:ext cx="412059"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Times" charset="0"/>
              </a:rPr>
              <a:t>Page </a:t>
            </a:r>
            <a:r>
              <a:rPr lang="en-US" sz="1300" i="1">
                <a:solidFill>
                  <a:srgbClr val="000000"/>
                </a:solidFill>
                <a:latin typeface="Times" charset="0"/>
              </a:rPr>
              <a:t>i</a:t>
            </a:r>
            <a:endParaRPr lang="en-US"/>
          </a:p>
        </p:txBody>
      </p:sp>
      <p:sp>
        <p:nvSpPr>
          <p:cNvPr id="104465" name="Freeform 17"/>
          <p:cNvSpPr>
            <a:spLocks/>
          </p:cNvSpPr>
          <p:nvPr/>
        </p:nvSpPr>
        <p:spPr bwMode="auto">
          <a:xfrm>
            <a:off x="5495925" y="57912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466" name="Freeform 18"/>
          <p:cNvSpPr>
            <a:spLocks/>
          </p:cNvSpPr>
          <p:nvPr/>
        </p:nvSpPr>
        <p:spPr bwMode="auto">
          <a:xfrm>
            <a:off x="5495925" y="5940426"/>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467" name="Arc 19"/>
          <p:cNvSpPr>
            <a:spLocks/>
          </p:cNvSpPr>
          <p:nvPr/>
        </p:nvSpPr>
        <p:spPr bwMode="auto">
          <a:xfrm>
            <a:off x="5495925" y="57912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468" name="Line 20"/>
          <p:cNvSpPr>
            <a:spLocks noChangeShapeType="1"/>
          </p:cNvSpPr>
          <p:nvPr/>
        </p:nvSpPr>
        <p:spPr bwMode="auto">
          <a:xfrm>
            <a:off x="2971800" y="4267200"/>
            <a:ext cx="144780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4469" name="Line 21"/>
          <p:cNvSpPr>
            <a:spLocks noChangeShapeType="1"/>
          </p:cNvSpPr>
          <p:nvPr/>
        </p:nvSpPr>
        <p:spPr bwMode="auto">
          <a:xfrm flipV="1">
            <a:off x="3810000" y="4876800"/>
            <a:ext cx="609600" cy="1295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4470" name="Line 22"/>
          <p:cNvSpPr>
            <a:spLocks noChangeShapeType="1"/>
          </p:cNvSpPr>
          <p:nvPr/>
        </p:nvSpPr>
        <p:spPr bwMode="auto">
          <a:xfrm flipH="1" flipV="1">
            <a:off x="4648200" y="4876800"/>
            <a:ext cx="990600" cy="914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4471" name="Line 23"/>
          <p:cNvSpPr>
            <a:spLocks noChangeShapeType="1"/>
          </p:cNvSpPr>
          <p:nvPr/>
        </p:nvSpPr>
        <p:spPr bwMode="auto">
          <a:xfrm flipH="1">
            <a:off x="4724400" y="4191000"/>
            <a:ext cx="1066800" cy="533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4472" name="Freeform 24"/>
          <p:cNvSpPr>
            <a:spLocks/>
          </p:cNvSpPr>
          <p:nvPr/>
        </p:nvSpPr>
        <p:spPr bwMode="auto">
          <a:xfrm>
            <a:off x="4424364" y="35814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473" name="Freeform 25"/>
          <p:cNvSpPr>
            <a:spLocks/>
          </p:cNvSpPr>
          <p:nvPr/>
        </p:nvSpPr>
        <p:spPr bwMode="auto">
          <a:xfrm>
            <a:off x="4424364" y="3730625"/>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474" name="Arc 26"/>
          <p:cNvSpPr>
            <a:spLocks/>
          </p:cNvSpPr>
          <p:nvPr/>
        </p:nvSpPr>
        <p:spPr bwMode="auto">
          <a:xfrm>
            <a:off x="4424364" y="35814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cxnSp>
        <p:nvCxnSpPr>
          <p:cNvPr id="104475" name="AutoShape 27"/>
          <p:cNvCxnSpPr>
            <a:cxnSpLocks noChangeShapeType="1"/>
            <a:stCxn id="104473" idx="23"/>
            <a:endCxn id="104455" idx="39"/>
          </p:cNvCxnSpPr>
          <p:nvPr/>
        </p:nvCxnSpPr>
        <p:spPr bwMode="auto">
          <a:xfrm flipH="1">
            <a:off x="4573589" y="3884614"/>
            <a:ext cx="7937" cy="763587"/>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37613229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D8C5AFB2-D313-E149-90A8-4A87190395D2}" type="slidenum">
              <a:rPr lang="fr-FR" sz="1400">
                <a:latin typeface="Arial" charset="0"/>
              </a:rPr>
              <a:pPr eaLnBrk="1" hangingPunct="1"/>
              <a:t>119</a:t>
            </a:fld>
            <a:endParaRPr lang="fr-FR" sz="1400">
              <a:latin typeface="Arial" charset="0"/>
            </a:endParaRPr>
          </a:p>
        </p:txBody>
      </p:sp>
      <p:sp>
        <p:nvSpPr>
          <p:cNvPr id="105474" name="Rectangle 2"/>
          <p:cNvSpPr>
            <a:spLocks noGrp="1" noChangeArrowheads="1"/>
          </p:cNvSpPr>
          <p:nvPr>
            <p:ph type="title"/>
          </p:nvPr>
        </p:nvSpPr>
        <p:spPr>
          <a:xfrm>
            <a:off x="1173163" y="457200"/>
            <a:ext cx="7772400" cy="838200"/>
          </a:xfrm>
        </p:spPr>
        <p:txBody>
          <a:bodyPr>
            <a:normAutofit fontScale="90000"/>
          </a:bodyPr>
          <a:lstStyle/>
          <a:p>
            <a:pPr eaLnBrk="1" hangingPunct="1"/>
            <a:r>
              <a:rPr lang="fr-FR">
                <a:latin typeface="Times New Roman" charset="0"/>
                <a:ea typeface="ＭＳ Ｐゴシック" charset="0"/>
                <a:cs typeface="ＭＳ Ｐゴシック" charset="0"/>
              </a:rPr>
              <a:t>The basic PageRank algorithm</a:t>
            </a:r>
          </a:p>
        </p:txBody>
      </p:sp>
      <p:sp>
        <p:nvSpPr>
          <p:cNvPr id="105475" name="Rectangle 3"/>
          <p:cNvSpPr>
            <a:spLocks noGrp="1" noChangeArrowheads="1"/>
          </p:cNvSpPr>
          <p:nvPr>
            <p:ph type="body" idx="1"/>
          </p:nvPr>
        </p:nvSpPr>
        <p:spPr>
          <a:xfrm>
            <a:off x="1173163" y="1447800"/>
            <a:ext cx="7772400" cy="5410200"/>
          </a:xfrm>
        </p:spPr>
        <p:txBody>
          <a:bodyPr/>
          <a:lstStyle/>
          <a:p>
            <a:pPr eaLnBrk="1" hangingPunct="1"/>
            <a:r>
              <a:rPr lang="fr-FR">
                <a:latin typeface="Arial" charset="0"/>
                <a:ea typeface="ＭＳ Ｐゴシック" charset="0"/>
                <a:cs typeface="ＭＳ Ｐゴシック" charset="0"/>
              </a:rPr>
              <a:t>Let </a:t>
            </a:r>
            <a:r>
              <a:rPr lang="fr-FR" i="1">
                <a:latin typeface="Times" charset="0"/>
                <a:ea typeface="ＭＳ Ｐゴシック" charset="0"/>
                <a:cs typeface="ＭＳ Ｐゴシック" charset="0"/>
              </a:rPr>
              <a:t>w</a:t>
            </a:r>
            <a:r>
              <a:rPr lang="fr-FR" i="1" baseline="-25000">
                <a:latin typeface="Times" charset="0"/>
                <a:ea typeface="ＭＳ Ｐゴシック" charset="0"/>
                <a:cs typeface="ＭＳ Ｐゴシック" charset="0"/>
              </a:rPr>
              <a:t>ij</a:t>
            </a:r>
            <a:r>
              <a:rPr lang="fr-FR">
                <a:latin typeface="Arial" charset="0"/>
                <a:ea typeface="ＭＳ Ｐゴシック" charset="0"/>
                <a:cs typeface="ＭＳ Ｐゴシック" charset="0"/>
              </a:rPr>
              <a:t> be the weight of the link connecting page </a:t>
            </a:r>
            <a:r>
              <a:rPr lang="fr-FR" i="1">
                <a:latin typeface="Times" charset="0"/>
                <a:ea typeface="ＭＳ Ｐゴシック" charset="0"/>
                <a:cs typeface="ＭＳ Ｐゴシック" charset="0"/>
              </a:rPr>
              <a:t>i</a:t>
            </a:r>
            <a:r>
              <a:rPr lang="fr-FR">
                <a:latin typeface="Arial" charset="0"/>
                <a:ea typeface="ＭＳ Ｐゴシック" charset="0"/>
                <a:cs typeface="ＭＳ Ｐゴシック" charset="0"/>
              </a:rPr>
              <a:t> to page </a:t>
            </a:r>
            <a:r>
              <a:rPr lang="fr-FR" i="1">
                <a:latin typeface="Times" charset="0"/>
                <a:ea typeface="ＭＳ Ｐゴシック" charset="0"/>
                <a:cs typeface="ＭＳ Ｐゴシック" charset="0"/>
              </a:rPr>
              <a:t>j</a:t>
            </a:r>
          </a:p>
          <a:p>
            <a:pPr lvl="1" eaLnBrk="1" hangingPunct="1"/>
            <a:r>
              <a:rPr lang="fr-FR">
                <a:latin typeface="Arial" charset="0"/>
                <a:ea typeface="ＭＳ Ｐゴシック" charset="0"/>
              </a:rPr>
              <a:t>Usually, it is simply 0 or 1</a:t>
            </a:r>
          </a:p>
          <a:p>
            <a:pPr lvl="1" eaLnBrk="1" hangingPunct="1"/>
            <a:r>
              <a:rPr lang="fr-FR">
                <a:latin typeface="Arial" charset="0"/>
                <a:ea typeface="ＭＳ Ｐゴシック" charset="0"/>
              </a:rPr>
              <a:t>Thus, </a:t>
            </a:r>
            <a:r>
              <a:rPr lang="fr-FR" i="1">
                <a:latin typeface="Times" charset="0"/>
                <a:ea typeface="ＭＳ Ｐゴシック" charset="0"/>
              </a:rPr>
              <a:t>w</a:t>
            </a:r>
            <a:r>
              <a:rPr lang="fr-FR" i="1" baseline="-25000">
                <a:latin typeface="Times" charset="0"/>
                <a:ea typeface="ＭＳ Ｐゴシック" charset="0"/>
              </a:rPr>
              <a:t>ij </a:t>
            </a:r>
            <a:r>
              <a:rPr lang="fr-FR">
                <a:latin typeface="Times" charset="0"/>
                <a:ea typeface="ＭＳ Ｐゴシック" charset="0"/>
              </a:rPr>
              <a:t>= 1</a:t>
            </a:r>
            <a:r>
              <a:rPr lang="fr-FR" i="1">
                <a:latin typeface="Times" charset="0"/>
                <a:ea typeface="ＭＳ Ｐゴシック" charset="0"/>
              </a:rPr>
              <a:t> </a:t>
            </a:r>
            <a:r>
              <a:rPr lang="fr-FR">
                <a:latin typeface="Arial" charset="0"/>
                <a:ea typeface="ＭＳ Ｐゴシック" charset="0"/>
              </a:rPr>
              <a:t>if page </a:t>
            </a:r>
            <a:r>
              <a:rPr lang="fr-FR" i="1">
                <a:latin typeface="Times" charset="0"/>
                <a:ea typeface="ＭＳ Ｐゴシック" charset="0"/>
              </a:rPr>
              <a:t>i</a:t>
            </a:r>
            <a:r>
              <a:rPr lang="fr-FR">
                <a:latin typeface="Arial" charset="0"/>
                <a:ea typeface="ＭＳ Ｐゴシック" charset="0"/>
              </a:rPr>
              <a:t> has a link to page </a:t>
            </a:r>
            <a:r>
              <a:rPr lang="fr-FR" i="1">
                <a:latin typeface="Times" charset="0"/>
                <a:ea typeface="ＭＳ Ｐゴシック" charset="0"/>
              </a:rPr>
              <a:t>j</a:t>
            </a:r>
            <a:r>
              <a:rPr lang="fr-FR">
                <a:latin typeface="Arial" charset="0"/>
                <a:ea typeface="ＭＳ Ｐゴシック" charset="0"/>
              </a:rPr>
              <a:t>; </a:t>
            </a:r>
            <a:r>
              <a:rPr lang="fr-FR" i="1">
                <a:latin typeface="Times" charset="0"/>
                <a:ea typeface="ＭＳ Ｐゴシック" charset="0"/>
              </a:rPr>
              <a:t>w</a:t>
            </a:r>
            <a:r>
              <a:rPr lang="fr-FR" i="1" baseline="-25000">
                <a:latin typeface="Times" charset="0"/>
                <a:ea typeface="ＭＳ Ｐゴシック" charset="0"/>
              </a:rPr>
              <a:t>ij </a:t>
            </a:r>
            <a:r>
              <a:rPr lang="fr-FR">
                <a:latin typeface="Times" charset="0"/>
                <a:ea typeface="ＭＳ Ｐゴシック" charset="0"/>
              </a:rPr>
              <a:t>= 0</a:t>
            </a:r>
            <a:r>
              <a:rPr lang="fr-FR" i="1">
                <a:latin typeface="Times" charset="0"/>
                <a:ea typeface="ＭＳ Ｐゴシック" charset="0"/>
              </a:rPr>
              <a:t> </a:t>
            </a:r>
            <a:r>
              <a:rPr lang="fr-FR">
                <a:latin typeface="Arial" charset="0"/>
                <a:ea typeface="ＭＳ Ｐゴシック" charset="0"/>
              </a:rPr>
              <a:t>otherwise </a:t>
            </a:r>
            <a:endParaRPr lang="fr-FR" i="1">
              <a:latin typeface="Times" charset="0"/>
              <a:ea typeface="ＭＳ Ｐゴシック" charset="0"/>
            </a:endParaRPr>
          </a:p>
          <a:p>
            <a:pPr eaLnBrk="1" hangingPunct="1"/>
            <a:r>
              <a:rPr lang="fr-FR">
                <a:latin typeface="Arial" charset="0"/>
                <a:ea typeface="ＭＳ Ｐゴシック" charset="0"/>
                <a:cs typeface="ＭＳ Ｐゴシック" charset="0"/>
              </a:rPr>
              <a:t>Let </a:t>
            </a:r>
            <a:r>
              <a:rPr lang="fr-FR" b="1">
                <a:latin typeface="Times" charset="0"/>
                <a:ea typeface="ＭＳ Ｐゴシック" charset="0"/>
                <a:cs typeface="ＭＳ Ｐゴシック" charset="0"/>
              </a:rPr>
              <a:t>W</a:t>
            </a:r>
            <a:r>
              <a:rPr lang="fr-FR">
                <a:latin typeface="Arial" charset="0"/>
                <a:ea typeface="ＭＳ Ｐゴシック" charset="0"/>
                <a:cs typeface="ＭＳ Ｐゴシック" charset="0"/>
              </a:rPr>
              <a:t> be the matrix made of the elements </a:t>
            </a:r>
            <a:r>
              <a:rPr lang="fr-FR" i="1">
                <a:latin typeface="Times" charset="0"/>
                <a:ea typeface="ＭＳ Ｐゴシック" charset="0"/>
                <a:cs typeface="ＭＳ Ｐゴシック" charset="0"/>
              </a:rPr>
              <a:t>w</a:t>
            </a:r>
            <a:r>
              <a:rPr lang="fr-FR" i="1" baseline="-25000">
                <a:latin typeface="Times" charset="0"/>
                <a:ea typeface="ＭＳ Ｐゴシック" charset="0"/>
                <a:cs typeface="ＭＳ Ｐゴシック" charset="0"/>
              </a:rPr>
              <a:t>ij</a:t>
            </a:r>
          </a:p>
          <a:p>
            <a:pPr lvl="1" eaLnBrk="1" hangingPunct="1"/>
            <a:r>
              <a:rPr lang="fr-FR">
                <a:latin typeface="Arial" charset="0"/>
                <a:ea typeface="ＭＳ Ｐゴシック" charset="0"/>
              </a:rPr>
              <a:t>Notice that this matrix is not symmetric</a:t>
            </a:r>
          </a:p>
          <a:p>
            <a:pPr lvl="1" eaLnBrk="1" hangingPunct="1"/>
            <a:r>
              <a:rPr lang="fr-FR">
                <a:latin typeface="Arial" charset="0"/>
                <a:ea typeface="ＭＳ Ｐゴシック" charset="0"/>
              </a:rPr>
              <a:t>We suppose that the graph is strongly connected</a:t>
            </a:r>
          </a:p>
        </p:txBody>
      </p:sp>
    </p:spTree>
    <p:extLst>
      <p:ext uri="{BB962C8B-B14F-4D97-AF65-F5344CB8AC3E}">
        <p14:creationId xmlns:p14="http://schemas.microsoft.com/office/powerpoint/2010/main" val="4104390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Other Applications of Graphs</a:t>
            </a:r>
            <a:endParaRPr lang="en-US" dirty="0"/>
          </a:p>
        </p:txBody>
      </p:sp>
      <p:sp>
        <p:nvSpPr>
          <p:cNvPr id="3" name="Content Placeholder 2"/>
          <p:cNvSpPr>
            <a:spLocks noGrp="1"/>
          </p:cNvSpPr>
          <p:nvPr>
            <p:ph idx="1"/>
          </p:nvPr>
        </p:nvSpPr>
        <p:spPr/>
        <p:txBody>
          <a:bodyPr>
            <a:normAutofit lnSpcReduction="10000"/>
          </a:bodyPr>
          <a:lstStyle/>
          <a:p>
            <a:r>
              <a:rPr lang="en-US" dirty="0" smtClean="0"/>
              <a:t>We will illustrate how graph theory can be used in models of:</a:t>
            </a:r>
            <a:endParaRPr lang="en-US" dirty="0"/>
          </a:p>
          <a:p>
            <a:pPr lvl="1"/>
            <a:r>
              <a:rPr lang="en-US" dirty="0" smtClean="0"/>
              <a:t>Social </a:t>
            </a:r>
            <a:r>
              <a:rPr lang="en-US" dirty="0"/>
              <a:t>networks</a:t>
            </a:r>
          </a:p>
          <a:p>
            <a:pPr lvl="1"/>
            <a:r>
              <a:rPr lang="en-US" dirty="0" smtClean="0"/>
              <a:t>Communications </a:t>
            </a:r>
            <a:r>
              <a:rPr lang="en-US" dirty="0"/>
              <a:t>networks</a:t>
            </a:r>
          </a:p>
          <a:p>
            <a:pPr lvl="1"/>
            <a:r>
              <a:rPr lang="en-US" dirty="0" smtClean="0"/>
              <a:t>Information </a:t>
            </a:r>
            <a:r>
              <a:rPr lang="en-US" dirty="0"/>
              <a:t>networks</a:t>
            </a:r>
          </a:p>
          <a:p>
            <a:pPr lvl="1"/>
            <a:r>
              <a:rPr lang="en-US" dirty="0" smtClean="0"/>
              <a:t>Software </a:t>
            </a:r>
            <a:r>
              <a:rPr lang="en-US" dirty="0"/>
              <a:t>design</a:t>
            </a:r>
          </a:p>
          <a:p>
            <a:pPr lvl="1"/>
            <a:r>
              <a:rPr lang="en-US" dirty="0" smtClean="0"/>
              <a:t>Transportation </a:t>
            </a:r>
            <a:r>
              <a:rPr lang="en-US" dirty="0"/>
              <a:t>networks</a:t>
            </a:r>
          </a:p>
          <a:p>
            <a:pPr lvl="1"/>
            <a:r>
              <a:rPr lang="en-US" dirty="0" smtClean="0"/>
              <a:t>Biological networks</a:t>
            </a:r>
            <a:endParaRPr lang="en-US" dirty="0"/>
          </a:p>
          <a:p>
            <a:r>
              <a:rPr lang="en-US" dirty="0"/>
              <a:t>It’s a challenge to find a subject to which graph theory has not yet been applied.  </a:t>
            </a:r>
            <a:r>
              <a:rPr lang="en-US" dirty="0" smtClean="0"/>
              <a:t>Can </a:t>
            </a:r>
            <a:r>
              <a:rPr lang="en-US" dirty="0"/>
              <a:t>you find an area without applications of graph theory?</a:t>
            </a:r>
          </a:p>
          <a:p>
            <a:endParaRPr lang="en-US" dirty="0"/>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12</a:t>
            </a:fld>
            <a:endParaRPr lang="en-US"/>
          </a:p>
        </p:txBody>
      </p:sp>
    </p:spTree>
    <p:extLst>
      <p:ext uri="{BB962C8B-B14F-4D97-AF65-F5344CB8AC3E}">
        <p14:creationId xmlns:p14="http://schemas.microsoft.com/office/powerpoint/2010/main" val="26971728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2A607FB8-5991-D442-95D3-32301F4E2C82}" type="slidenum">
              <a:rPr lang="fr-FR" sz="1400">
                <a:latin typeface="Arial" charset="0"/>
              </a:rPr>
              <a:pPr eaLnBrk="1" hangingPunct="1"/>
              <a:t>120</a:t>
            </a:fld>
            <a:endParaRPr lang="fr-FR" sz="1400">
              <a:latin typeface="Arial" charset="0"/>
            </a:endParaRPr>
          </a:p>
        </p:txBody>
      </p:sp>
      <p:sp>
        <p:nvSpPr>
          <p:cNvPr id="106498" name="Rectangle 2"/>
          <p:cNvSpPr>
            <a:spLocks noGrp="1" noChangeArrowheads="1"/>
          </p:cNvSpPr>
          <p:nvPr>
            <p:ph type="title"/>
          </p:nvPr>
        </p:nvSpPr>
        <p:spPr/>
        <p:txBody>
          <a:bodyPr/>
          <a:lstStyle/>
          <a:p>
            <a:pPr eaLnBrk="1" hangingPunct="1"/>
            <a:r>
              <a:rPr lang="fr-FR">
                <a:latin typeface="Times New Roman" charset="0"/>
                <a:ea typeface="ＭＳ Ｐゴシック" charset="0"/>
                <a:cs typeface="ＭＳ Ｐゴシック" charset="0"/>
              </a:rPr>
              <a:t>The basic PageRank algorithm</a:t>
            </a:r>
          </a:p>
        </p:txBody>
      </p:sp>
      <p:sp>
        <p:nvSpPr>
          <p:cNvPr id="106499" name="Rectangle 3"/>
          <p:cNvSpPr>
            <a:spLocks noGrp="1" noChangeArrowheads="1"/>
          </p:cNvSpPr>
          <p:nvPr>
            <p:ph type="body" idx="1"/>
          </p:nvPr>
        </p:nvSpPr>
        <p:spPr>
          <a:xfrm>
            <a:off x="1173163" y="1981200"/>
            <a:ext cx="7772400" cy="4876800"/>
          </a:xfrm>
        </p:spPr>
        <p:txBody>
          <a:bodyPr/>
          <a:lstStyle/>
          <a:p>
            <a:pPr eaLnBrk="1" hangingPunct="1"/>
            <a:r>
              <a:rPr lang="fr-FR">
                <a:latin typeface="Arial" charset="0"/>
                <a:ea typeface="ＭＳ Ｐゴシック" charset="0"/>
                <a:cs typeface="ＭＳ Ｐゴシック" charset="0"/>
              </a:rPr>
              <a:t>In other words</a:t>
            </a:r>
          </a:p>
          <a:p>
            <a:pPr eaLnBrk="1" hangingPunct="1"/>
            <a:endParaRPr lang="fr-FR">
              <a:latin typeface="Arial" charset="0"/>
              <a:ea typeface="ＭＳ Ｐゴシック" charset="0"/>
              <a:cs typeface="ＭＳ Ｐゴシック" charset="0"/>
            </a:endParaRPr>
          </a:p>
          <a:p>
            <a:pPr eaLnBrk="1" hangingPunct="1"/>
            <a:endParaRPr lang="fr-FR">
              <a:latin typeface="Arial" charset="0"/>
              <a:ea typeface="ＭＳ Ｐゴシック" charset="0"/>
              <a:cs typeface="ＭＳ Ｐゴシック" charset="0"/>
            </a:endParaRPr>
          </a:p>
          <a:p>
            <a:pPr eaLnBrk="1" hangingPunct="1"/>
            <a:endParaRPr lang="fr-FR">
              <a:latin typeface="Arial" charset="0"/>
              <a:ea typeface="ＭＳ Ｐゴシック" charset="0"/>
              <a:cs typeface="ＭＳ Ｐゴシック" charset="0"/>
            </a:endParaRPr>
          </a:p>
          <a:p>
            <a:pPr eaLnBrk="1" hangingPunct="1"/>
            <a:endParaRPr lang="fr-FR">
              <a:latin typeface="Arial" charset="0"/>
              <a:ea typeface="ＭＳ Ｐゴシック" charset="0"/>
              <a:cs typeface="ＭＳ Ｐゴシック" charset="0"/>
            </a:endParaRPr>
          </a:p>
          <a:p>
            <a:pPr eaLnBrk="1" hangingPunct="1"/>
            <a:endParaRPr lang="fr-FR">
              <a:latin typeface="Arial" charset="0"/>
              <a:ea typeface="ＭＳ Ｐゴシック" charset="0"/>
              <a:cs typeface="ＭＳ Ｐゴシック" charset="0"/>
            </a:endParaRPr>
          </a:p>
          <a:p>
            <a:pPr eaLnBrk="1" hangingPunct="1"/>
            <a:endParaRPr lang="fr-FR">
              <a:latin typeface="Arial" charset="0"/>
              <a:ea typeface="ＭＳ Ｐゴシック" charset="0"/>
              <a:cs typeface="ＭＳ Ｐゴシック" charset="0"/>
            </a:endParaRPr>
          </a:p>
          <a:p>
            <a:pPr lvl="1" eaLnBrk="1" hangingPunct="1"/>
            <a:r>
              <a:rPr lang="fr-FR">
                <a:latin typeface="Arial" charset="0"/>
                <a:ea typeface="ＭＳ Ｐゴシック" charset="0"/>
              </a:rPr>
              <a:t>Where </a:t>
            </a:r>
            <a:r>
              <a:rPr lang="fr-FR" i="1">
                <a:latin typeface="Times" charset="0"/>
                <a:ea typeface="ＭＳ Ｐゴシック" charset="0"/>
              </a:rPr>
              <a:t>w</a:t>
            </a:r>
            <a:r>
              <a:rPr lang="fr-FR" i="1" baseline="-25000">
                <a:latin typeface="Times" charset="0"/>
                <a:ea typeface="ＭＳ Ｐゴシック" charset="0"/>
              </a:rPr>
              <a:t>j.</a:t>
            </a:r>
            <a:r>
              <a:rPr lang="fr-FR">
                <a:latin typeface="Arial" charset="0"/>
                <a:ea typeface="ＭＳ Ｐゴシック" charset="0"/>
              </a:rPr>
              <a:t> is the outdegree of page </a:t>
            </a:r>
            <a:r>
              <a:rPr lang="fr-FR" i="1">
                <a:latin typeface="Times" charset="0"/>
                <a:ea typeface="ＭＳ Ｐゴシック" charset="0"/>
              </a:rPr>
              <a:t>j</a:t>
            </a:r>
            <a:endParaRPr lang="fr-FR">
              <a:latin typeface="Arial" charset="0"/>
              <a:ea typeface="ＭＳ Ｐゴシック" charset="0"/>
            </a:endParaRPr>
          </a:p>
        </p:txBody>
      </p:sp>
      <p:sp>
        <p:nvSpPr>
          <p:cNvPr id="106500" name="Freeform 4"/>
          <p:cNvSpPr>
            <a:spLocks/>
          </p:cNvSpPr>
          <p:nvPr/>
        </p:nvSpPr>
        <p:spPr bwMode="auto">
          <a:xfrm>
            <a:off x="4810125" y="3127376"/>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8" y="129"/>
                </a:lnTo>
                <a:lnTo>
                  <a:pt x="8" y="132"/>
                </a:lnTo>
                <a:lnTo>
                  <a:pt x="10" y="134"/>
                </a:lnTo>
                <a:lnTo>
                  <a:pt x="13" y="136"/>
                </a:lnTo>
                <a:lnTo>
                  <a:pt x="13" y="139"/>
                </a:lnTo>
                <a:lnTo>
                  <a:pt x="15" y="141"/>
                </a:lnTo>
                <a:lnTo>
                  <a:pt x="18" y="144"/>
                </a:lnTo>
                <a:lnTo>
                  <a:pt x="18" y="149"/>
                </a:lnTo>
                <a:lnTo>
                  <a:pt x="20" y="151"/>
                </a:lnTo>
                <a:lnTo>
                  <a:pt x="23" y="154"/>
                </a:lnTo>
                <a:lnTo>
                  <a:pt x="25" y="156"/>
                </a:lnTo>
                <a:lnTo>
                  <a:pt x="28" y="159"/>
                </a:lnTo>
                <a:lnTo>
                  <a:pt x="30" y="159"/>
                </a:lnTo>
                <a:lnTo>
                  <a:pt x="33" y="161"/>
                </a:lnTo>
                <a:lnTo>
                  <a:pt x="35" y="164"/>
                </a:lnTo>
                <a:lnTo>
                  <a:pt x="38" y="166"/>
                </a:lnTo>
                <a:lnTo>
                  <a:pt x="40" y="169"/>
                </a:lnTo>
                <a:lnTo>
                  <a:pt x="43" y="171"/>
                </a:lnTo>
                <a:lnTo>
                  <a:pt x="45" y="171"/>
                </a:lnTo>
                <a:lnTo>
                  <a:pt x="47" y="174"/>
                </a:lnTo>
                <a:lnTo>
                  <a:pt x="50" y="176"/>
                </a:lnTo>
                <a:lnTo>
                  <a:pt x="52" y="176"/>
                </a:lnTo>
                <a:lnTo>
                  <a:pt x="55" y="179"/>
                </a:lnTo>
                <a:lnTo>
                  <a:pt x="60" y="179"/>
                </a:lnTo>
                <a:lnTo>
                  <a:pt x="62" y="181"/>
                </a:lnTo>
                <a:lnTo>
                  <a:pt x="65" y="181"/>
                </a:lnTo>
                <a:lnTo>
                  <a:pt x="67" y="184"/>
                </a:lnTo>
                <a:lnTo>
                  <a:pt x="72" y="184"/>
                </a:lnTo>
                <a:lnTo>
                  <a:pt x="75" y="184"/>
                </a:lnTo>
                <a:lnTo>
                  <a:pt x="77" y="184"/>
                </a:lnTo>
                <a:lnTo>
                  <a:pt x="82" y="186"/>
                </a:lnTo>
                <a:lnTo>
                  <a:pt x="85" y="186"/>
                </a:lnTo>
                <a:lnTo>
                  <a:pt x="87" y="186"/>
                </a:lnTo>
                <a:lnTo>
                  <a:pt x="90" y="186"/>
                </a:lnTo>
                <a:lnTo>
                  <a:pt x="95" y="186"/>
                </a:lnTo>
                <a:lnTo>
                  <a:pt x="97" y="186"/>
                </a:lnTo>
                <a:lnTo>
                  <a:pt x="100" y="186"/>
                </a:lnTo>
                <a:lnTo>
                  <a:pt x="104" y="186"/>
                </a:lnTo>
                <a:lnTo>
                  <a:pt x="107" y="186"/>
                </a:lnTo>
                <a:lnTo>
                  <a:pt x="109" y="184"/>
                </a:lnTo>
                <a:lnTo>
                  <a:pt x="114" y="184"/>
                </a:lnTo>
                <a:lnTo>
                  <a:pt x="117" y="184"/>
                </a:lnTo>
                <a:lnTo>
                  <a:pt x="119" y="184"/>
                </a:lnTo>
                <a:lnTo>
                  <a:pt x="122" y="181"/>
                </a:lnTo>
                <a:lnTo>
                  <a:pt x="127" y="181"/>
                </a:lnTo>
                <a:lnTo>
                  <a:pt x="129" y="179"/>
                </a:lnTo>
                <a:lnTo>
                  <a:pt x="132" y="179"/>
                </a:lnTo>
                <a:lnTo>
                  <a:pt x="134" y="176"/>
                </a:lnTo>
                <a:lnTo>
                  <a:pt x="137" y="176"/>
                </a:lnTo>
                <a:lnTo>
                  <a:pt x="139" y="174"/>
                </a:lnTo>
                <a:lnTo>
                  <a:pt x="144" y="171"/>
                </a:lnTo>
                <a:lnTo>
                  <a:pt x="147" y="171"/>
                </a:lnTo>
                <a:lnTo>
                  <a:pt x="149" y="169"/>
                </a:lnTo>
                <a:lnTo>
                  <a:pt x="152" y="166"/>
                </a:lnTo>
                <a:lnTo>
                  <a:pt x="154" y="164"/>
                </a:lnTo>
                <a:lnTo>
                  <a:pt x="157"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4" y="119"/>
                </a:lnTo>
                <a:lnTo>
                  <a:pt x="184" y="117"/>
                </a:lnTo>
                <a:lnTo>
                  <a:pt x="184" y="112"/>
                </a:lnTo>
                <a:lnTo>
                  <a:pt x="186" y="109"/>
                </a:lnTo>
                <a:lnTo>
                  <a:pt x="186" y="107"/>
                </a:lnTo>
                <a:lnTo>
                  <a:pt x="186" y="102"/>
                </a:lnTo>
                <a:lnTo>
                  <a:pt x="186" y="99"/>
                </a:lnTo>
                <a:lnTo>
                  <a:pt x="186" y="97"/>
                </a:lnTo>
                <a:lnTo>
                  <a:pt x="186" y="94"/>
                </a:lnTo>
                <a:lnTo>
                  <a:pt x="186" y="89"/>
                </a:lnTo>
                <a:lnTo>
                  <a:pt x="186" y="84"/>
                </a:lnTo>
                <a:lnTo>
                  <a:pt x="186" y="80"/>
                </a:lnTo>
                <a:lnTo>
                  <a:pt x="184" y="75"/>
                </a:lnTo>
                <a:lnTo>
                  <a:pt x="184"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2" y="20"/>
                </a:lnTo>
                <a:lnTo>
                  <a:pt x="147" y="18"/>
                </a:lnTo>
                <a:lnTo>
                  <a:pt x="144" y="15"/>
                </a:lnTo>
                <a:lnTo>
                  <a:pt x="139" y="13"/>
                </a:lnTo>
                <a:lnTo>
                  <a:pt x="134" y="10"/>
                </a:lnTo>
                <a:lnTo>
                  <a:pt x="129" y="8"/>
                </a:lnTo>
                <a:lnTo>
                  <a:pt x="124" y="5"/>
                </a:lnTo>
                <a:lnTo>
                  <a:pt x="122"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8" y="20"/>
                </a:lnTo>
                <a:lnTo>
                  <a:pt x="33" y="23"/>
                </a:lnTo>
                <a:lnTo>
                  <a:pt x="30" y="27"/>
                </a:lnTo>
                <a:lnTo>
                  <a:pt x="25" y="30"/>
                </a:lnTo>
                <a:lnTo>
                  <a:pt x="23" y="35"/>
                </a:lnTo>
                <a:lnTo>
                  <a:pt x="20" y="37"/>
                </a:lnTo>
                <a:lnTo>
                  <a:pt x="15" y="42"/>
                </a:lnTo>
                <a:lnTo>
                  <a:pt x="13" y="45"/>
                </a:lnTo>
                <a:lnTo>
                  <a:pt x="10" y="50"/>
                </a:lnTo>
                <a:lnTo>
                  <a:pt x="10" y="55"/>
                </a:lnTo>
                <a:lnTo>
                  <a:pt x="8"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501" name="Freeform 5"/>
          <p:cNvSpPr>
            <a:spLocks/>
          </p:cNvSpPr>
          <p:nvPr/>
        </p:nvSpPr>
        <p:spPr bwMode="auto">
          <a:xfrm>
            <a:off x="4810125" y="3276600"/>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8" y="35"/>
                </a:lnTo>
                <a:lnTo>
                  <a:pt x="8" y="38"/>
                </a:lnTo>
                <a:lnTo>
                  <a:pt x="10" y="40"/>
                </a:lnTo>
                <a:lnTo>
                  <a:pt x="13" y="42"/>
                </a:lnTo>
                <a:lnTo>
                  <a:pt x="13" y="45"/>
                </a:lnTo>
                <a:lnTo>
                  <a:pt x="15" y="47"/>
                </a:lnTo>
                <a:lnTo>
                  <a:pt x="18" y="50"/>
                </a:lnTo>
                <a:lnTo>
                  <a:pt x="18" y="55"/>
                </a:lnTo>
                <a:lnTo>
                  <a:pt x="20" y="57"/>
                </a:lnTo>
                <a:lnTo>
                  <a:pt x="23" y="60"/>
                </a:lnTo>
                <a:lnTo>
                  <a:pt x="25" y="62"/>
                </a:lnTo>
                <a:lnTo>
                  <a:pt x="28" y="65"/>
                </a:lnTo>
                <a:lnTo>
                  <a:pt x="30" y="65"/>
                </a:lnTo>
                <a:lnTo>
                  <a:pt x="33" y="67"/>
                </a:lnTo>
                <a:lnTo>
                  <a:pt x="35" y="70"/>
                </a:lnTo>
                <a:lnTo>
                  <a:pt x="38" y="72"/>
                </a:lnTo>
                <a:lnTo>
                  <a:pt x="40" y="75"/>
                </a:lnTo>
                <a:lnTo>
                  <a:pt x="43" y="77"/>
                </a:lnTo>
                <a:lnTo>
                  <a:pt x="45" y="77"/>
                </a:lnTo>
                <a:lnTo>
                  <a:pt x="47" y="80"/>
                </a:lnTo>
                <a:lnTo>
                  <a:pt x="50" y="82"/>
                </a:lnTo>
                <a:lnTo>
                  <a:pt x="52" y="82"/>
                </a:lnTo>
                <a:lnTo>
                  <a:pt x="55" y="85"/>
                </a:lnTo>
                <a:lnTo>
                  <a:pt x="60" y="85"/>
                </a:lnTo>
                <a:lnTo>
                  <a:pt x="62" y="87"/>
                </a:lnTo>
                <a:lnTo>
                  <a:pt x="65" y="87"/>
                </a:lnTo>
                <a:lnTo>
                  <a:pt x="67" y="90"/>
                </a:lnTo>
                <a:lnTo>
                  <a:pt x="72" y="90"/>
                </a:lnTo>
                <a:lnTo>
                  <a:pt x="75" y="90"/>
                </a:lnTo>
                <a:lnTo>
                  <a:pt x="77" y="90"/>
                </a:lnTo>
                <a:lnTo>
                  <a:pt x="82" y="92"/>
                </a:lnTo>
                <a:lnTo>
                  <a:pt x="85" y="92"/>
                </a:lnTo>
                <a:lnTo>
                  <a:pt x="87" y="92"/>
                </a:lnTo>
                <a:lnTo>
                  <a:pt x="90" y="92"/>
                </a:lnTo>
                <a:lnTo>
                  <a:pt x="95" y="92"/>
                </a:lnTo>
                <a:lnTo>
                  <a:pt x="97" y="92"/>
                </a:lnTo>
                <a:lnTo>
                  <a:pt x="100" y="92"/>
                </a:lnTo>
                <a:lnTo>
                  <a:pt x="104" y="92"/>
                </a:lnTo>
                <a:lnTo>
                  <a:pt x="107" y="92"/>
                </a:lnTo>
                <a:lnTo>
                  <a:pt x="109" y="90"/>
                </a:lnTo>
                <a:lnTo>
                  <a:pt x="114" y="90"/>
                </a:lnTo>
                <a:lnTo>
                  <a:pt x="117" y="90"/>
                </a:lnTo>
                <a:lnTo>
                  <a:pt x="119" y="90"/>
                </a:lnTo>
                <a:lnTo>
                  <a:pt x="122" y="87"/>
                </a:lnTo>
                <a:lnTo>
                  <a:pt x="127" y="87"/>
                </a:lnTo>
                <a:lnTo>
                  <a:pt x="129" y="85"/>
                </a:lnTo>
                <a:lnTo>
                  <a:pt x="132" y="85"/>
                </a:lnTo>
                <a:lnTo>
                  <a:pt x="134" y="82"/>
                </a:lnTo>
                <a:lnTo>
                  <a:pt x="137" y="82"/>
                </a:lnTo>
                <a:lnTo>
                  <a:pt x="139" y="80"/>
                </a:lnTo>
                <a:lnTo>
                  <a:pt x="144" y="77"/>
                </a:lnTo>
                <a:lnTo>
                  <a:pt x="147" y="77"/>
                </a:lnTo>
                <a:lnTo>
                  <a:pt x="149" y="75"/>
                </a:lnTo>
                <a:lnTo>
                  <a:pt x="152" y="72"/>
                </a:lnTo>
                <a:lnTo>
                  <a:pt x="154" y="70"/>
                </a:lnTo>
                <a:lnTo>
                  <a:pt x="157"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4" y="25"/>
                </a:lnTo>
                <a:lnTo>
                  <a:pt x="184" y="23"/>
                </a:lnTo>
                <a:lnTo>
                  <a:pt x="184"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02" name="Arc 6"/>
          <p:cNvSpPr>
            <a:spLocks/>
          </p:cNvSpPr>
          <p:nvPr/>
        </p:nvSpPr>
        <p:spPr bwMode="auto">
          <a:xfrm>
            <a:off x="4810125" y="3127375"/>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03" name="Freeform 7"/>
          <p:cNvSpPr>
            <a:spLocks/>
          </p:cNvSpPr>
          <p:nvPr/>
        </p:nvSpPr>
        <p:spPr bwMode="auto">
          <a:xfrm>
            <a:off x="6562725" y="36576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5"/>
                </a:moveTo>
                <a:lnTo>
                  <a:pt x="0" y="97"/>
                </a:lnTo>
                <a:lnTo>
                  <a:pt x="0" y="100"/>
                </a:lnTo>
                <a:lnTo>
                  <a:pt x="0" y="102"/>
                </a:lnTo>
                <a:lnTo>
                  <a:pt x="3" y="107"/>
                </a:lnTo>
                <a:lnTo>
                  <a:pt x="3" y="109"/>
                </a:lnTo>
                <a:lnTo>
                  <a:pt x="3" y="112"/>
                </a:lnTo>
                <a:lnTo>
                  <a:pt x="3" y="117"/>
                </a:lnTo>
                <a:lnTo>
                  <a:pt x="5" y="119"/>
                </a:lnTo>
                <a:lnTo>
                  <a:pt x="5" y="122"/>
                </a:lnTo>
                <a:lnTo>
                  <a:pt x="5" y="124"/>
                </a:lnTo>
                <a:lnTo>
                  <a:pt x="8" y="129"/>
                </a:lnTo>
                <a:lnTo>
                  <a:pt x="8" y="132"/>
                </a:lnTo>
                <a:lnTo>
                  <a:pt x="10" y="134"/>
                </a:lnTo>
                <a:lnTo>
                  <a:pt x="13" y="137"/>
                </a:lnTo>
                <a:lnTo>
                  <a:pt x="13" y="139"/>
                </a:lnTo>
                <a:lnTo>
                  <a:pt x="15" y="142"/>
                </a:lnTo>
                <a:lnTo>
                  <a:pt x="18" y="144"/>
                </a:lnTo>
                <a:lnTo>
                  <a:pt x="18" y="149"/>
                </a:lnTo>
                <a:lnTo>
                  <a:pt x="20" y="152"/>
                </a:lnTo>
                <a:lnTo>
                  <a:pt x="23" y="154"/>
                </a:lnTo>
                <a:lnTo>
                  <a:pt x="25" y="157"/>
                </a:lnTo>
                <a:lnTo>
                  <a:pt x="27" y="159"/>
                </a:lnTo>
                <a:lnTo>
                  <a:pt x="30" y="159"/>
                </a:lnTo>
                <a:lnTo>
                  <a:pt x="32" y="162"/>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5" y="181"/>
                </a:lnTo>
                <a:lnTo>
                  <a:pt x="67" y="184"/>
                </a:lnTo>
                <a:lnTo>
                  <a:pt x="72" y="184"/>
                </a:lnTo>
                <a:lnTo>
                  <a:pt x="75"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2" y="181"/>
                </a:lnTo>
                <a:lnTo>
                  <a:pt x="127" y="181"/>
                </a:lnTo>
                <a:lnTo>
                  <a:pt x="129" y="179"/>
                </a:lnTo>
                <a:lnTo>
                  <a:pt x="132" y="179"/>
                </a:lnTo>
                <a:lnTo>
                  <a:pt x="134" y="176"/>
                </a:lnTo>
                <a:lnTo>
                  <a:pt x="137" y="176"/>
                </a:lnTo>
                <a:lnTo>
                  <a:pt x="139" y="174"/>
                </a:lnTo>
                <a:lnTo>
                  <a:pt x="144" y="171"/>
                </a:lnTo>
                <a:lnTo>
                  <a:pt x="146" y="171"/>
                </a:lnTo>
                <a:lnTo>
                  <a:pt x="149" y="169"/>
                </a:lnTo>
                <a:lnTo>
                  <a:pt x="151" y="166"/>
                </a:lnTo>
                <a:lnTo>
                  <a:pt x="154" y="164"/>
                </a:lnTo>
                <a:lnTo>
                  <a:pt x="156" y="162"/>
                </a:lnTo>
                <a:lnTo>
                  <a:pt x="159" y="159"/>
                </a:lnTo>
                <a:lnTo>
                  <a:pt x="161" y="159"/>
                </a:lnTo>
                <a:lnTo>
                  <a:pt x="164" y="157"/>
                </a:lnTo>
                <a:lnTo>
                  <a:pt x="164" y="154"/>
                </a:lnTo>
                <a:lnTo>
                  <a:pt x="166" y="152"/>
                </a:lnTo>
                <a:lnTo>
                  <a:pt x="169" y="149"/>
                </a:lnTo>
                <a:lnTo>
                  <a:pt x="171" y="144"/>
                </a:lnTo>
                <a:lnTo>
                  <a:pt x="174" y="142"/>
                </a:lnTo>
                <a:lnTo>
                  <a:pt x="174" y="139"/>
                </a:lnTo>
                <a:lnTo>
                  <a:pt x="176" y="137"/>
                </a:lnTo>
                <a:lnTo>
                  <a:pt x="176" y="134"/>
                </a:lnTo>
                <a:lnTo>
                  <a:pt x="179" y="132"/>
                </a:lnTo>
                <a:lnTo>
                  <a:pt x="179" y="129"/>
                </a:lnTo>
                <a:lnTo>
                  <a:pt x="181" y="124"/>
                </a:lnTo>
                <a:lnTo>
                  <a:pt x="181" y="122"/>
                </a:lnTo>
                <a:lnTo>
                  <a:pt x="184" y="119"/>
                </a:lnTo>
                <a:lnTo>
                  <a:pt x="184" y="117"/>
                </a:lnTo>
                <a:lnTo>
                  <a:pt x="184" y="112"/>
                </a:lnTo>
                <a:lnTo>
                  <a:pt x="186" y="109"/>
                </a:lnTo>
                <a:lnTo>
                  <a:pt x="186" y="107"/>
                </a:lnTo>
                <a:lnTo>
                  <a:pt x="186" y="102"/>
                </a:lnTo>
                <a:lnTo>
                  <a:pt x="186" y="100"/>
                </a:lnTo>
                <a:lnTo>
                  <a:pt x="186" y="97"/>
                </a:lnTo>
                <a:lnTo>
                  <a:pt x="186" y="95"/>
                </a:lnTo>
                <a:lnTo>
                  <a:pt x="186" y="90"/>
                </a:lnTo>
                <a:lnTo>
                  <a:pt x="186" y="85"/>
                </a:lnTo>
                <a:lnTo>
                  <a:pt x="186" y="80"/>
                </a:lnTo>
                <a:lnTo>
                  <a:pt x="184" y="75"/>
                </a:lnTo>
                <a:lnTo>
                  <a:pt x="184" y="70"/>
                </a:lnTo>
                <a:lnTo>
                  <a:pt x="181" y="65"/>
                </a:lnTo>
                <a:lnTo>
                  <a:pt x="181" y="60"/>
                </a:lnTo>
                <a:lnTo>
                  <a:pt x="179" y="55"/>
                </a:lnTo>
                <a:lnTo>
                  <a:pt x="176" y="50"/>
                </a:lnTo>
                <a:lnTo>
                  <a:pt x="174" y="45"/>
                </a:lnTo>
                <a:lnTo>
                  <a:pt x="171" y="43"/>
                </a:lnTo>
                <a:lnTo>
                  <a:pt x="169" y="38"/>
                </a:lnTo>
                <a:lnTo>
                  <a:pt x="166" y="35"/>
                </a:lnTo>
                <a:lnTo>
                  <a:pt x="161" y="30"/>
                </a:lnTo>
                <a:lnTo>
                  <a:pt x="159" y="28"/>
                </a:lnTo>
                <a:lnTo>
                  <a:pt x="154" y="23"/>
                </a:lnTo>
                <a:lnTo>
                  <a:pt x="151" y="20"/>
                </a:lnTo>
                <a:lnTo>
                  <a:pt x="146" y="18"/>
                </a:lnTo>
                <a:lnTo>
                  <a:pt x="144" y="15"/>
                </a:lnTo>
                <a:lnTo>
                  <a:pt x="139" y="13"/>
                </a:lnTo>
                <a:lnTo>
                  <a:pt x="134" y="10"/>
                </a:lnTo>
                <a:lnTo>
                  <a:pt x="129" y="8"/>
                </a:lnTo>
                <a:lnTo>
                  <a:pt x="124" y="5"/>
                </a:lnTo>
                <a:lnTo>
                  <a:pt x="122"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8"/>
                </a:lnTo>
                <a:lnTo>
                  <a:pt x="25" y="30"/>
                </a:lnTo>
                <a:lnTo>
                  <a:pt x="23" y="35"/>
                </a:lnTo>
                <a:lnTo>
                  <a:pt x="20" y="38"/>
                </a:lnTo>
                <a:lnTo>
                  <a:pt x="15" y="43"/>
                </a:lnTo>
                <a:lnTo>
                  <a:pt x="13" y="45"/>
                </a:lnTo>
                <a:lnTo>
                  <a:pt x="10" y="50"/>
                </a:lnTo>
                <a:lnTo>
                  <a:pt x="10" y="55"/>
                </a:lnTo>
                <a:lnTo>
                  <a:pt x="8" y="60"/>
                </a:lnTo>
                <a:lnTo>
                  <a:pt x="5" y="65"/>
                </a:lnTo>
                <a:lnTo>
                  <a:pt x="5" y="70"/>
                </a:lnTo>
                <a:lnTo>
                  <a:pt x="3" y="75"/>
                </a:lnTo>
                <a:lnTo>
                  <a:pt x="3" y="80"/>
                </a:lnTo>
                <a:lnTo>
                  <a:pt x="0" y="85"/>
                </a:lnTo>
                <a:lnTo>
                  <a:pt x="0" y="90"/>
                </a:lnTo>
                <a:lnTo>
                  <a:pt x="0" y="95"/>
                </a:lnTo>
                <a:close/>
              </a:path>
            </a:pathLst>
          </a:custGeom>
          <a:solidFill>
            <a:srgbClr val="00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504" name="Freeform 8"/>
          <p:cNvSpPr>
            <a:spLocks/>
          </p:cNvSpPr>
          <p:nvPr/>
        </p:nvSpPr>
        <p:spPr bwMode="auto">
          <a:xfrm>
            <a:off x="6562725" y="3808413"/>
            <a:ext cx="295275" cy="144462"/>
          </a:xfrm>
          <a:custGeom>
            <a:avLst/>
            <a:gdLst>
              <a:gd name="T0" fmla="*/ 0 w 186"/>
              <a:gd name="T1" fmla="*/ 2147483647 h 91"/>
              <a:gd name="T2" fmla="*/ 0 w 186"/>
              <a:gd name="T3" fmla="*/ 2147483647 h 91"/>
              <a:gd name="T4" fmla="*/ 2147483647 w 186"/>
              <a:gd name="T5" fmla="*/ 2147483647 h 91"/>
              <a:gd name="T6" fmla="*/ 2147483647 w 186"/>
              <a:gd name="T7" fmla="*/ 2147483647 h 91"/>
              <a:gd name="T8" fmla="*/ 2147483647 w 186"/>
              <a:gd name="T9" fmla="*/ 2147483647 h 91"/>
              <a:gd name="T10" fmla="*/ 2147483647 w 186"/>
              <a:gd name="T11" fmla="*/ 2147483647 h 91"/>
              <a:gd name="T12" fmla="*/ 2147483647 w 186"/>
              <a:gd name="T13" fmla="*/ 2147483647 h 91"/>
              <a:gd name="T14" fmla="*/ 2147483647 w 186"/>
              <a:gd name="T15" fmla="*/ 2147483647 h 91"/>
              <a:gd name="T16" fmla="*/ 2147483647 w 186"/>
              <a:gd name="T17" fmla="*/ 2147483647 h 91"/>
              <a:gd name="T18" fmla="*/ 2147483647 w 186"/>
              <a:gd name="T19" fmla="*/ 2147483647 h 91"/>
              <a:gd name="T20" fmla="*/ 2147483647 w 186"/>
              <a:gd name="T21" fmla="*/ 2147483647 h 91"/>
              <a:gd name="T22" fmla="*/ 2147483647 w 186"/>
              <a:gd name="T23" fmla="*/ 2147483647 h 91"/>
              <a:gd name="T24" fmla="*/ 2147483647 w 186"/>
              <a:gd name="T25" fmla="*/ 2147483647 h 91"/>
              <a:gd name="T26" fmla="*/ 2147483647 w 186"/>
              <a:gd name="T27" fmla="*/ 2147483647 h 91"/>
              <a:gd name="T28" fmla="*/ 2147483647 w 186"/>
              <a:gd name="T29" fmla="*/ 2147483647 h 91"/>
              <a:gd name="T30" fmla="*/ 2147483647 w 186"/>
              <a:gd name="T31" fmla="*/ 2147483647 h 91"/>
              <a:gd name="T32" fmla="*/ 2147483647 w 186"/>
              <a:gd name="T33" fmla="*/ 2147483647 h 91"/>
              <a:gd name="T34" fmla="*/ 2147483647 w 186"/>
              <a:gd name="T35" fmla="*/ 2147483647 h 91"/>
              <a:gd name="T36" fmla="*/ 2147483647 w 186"/>
              <a:gd name="T37" fmla="*/ 2147483647 h 91"/>
              <a:gd name="T38" fmla="*/ 2147483647 w 186"/>
              <a:gd name="T39" fmla="*/ 2147483647 h 91"/>
              <a:gd name="T40" fmla="*/ 2147483647 w 186"/>
              <a:gd name="T41" fmla="*/ 2147483647 h 91"/>
              <a:gd name="T42" fmla="*/ 2147483647 w 186"/>
              <a:gd name="T43" fmla="*/ 2147483647 h 91"/>
              <a:gd name="T44" fmla="*/ 2147483647 w 186"/>
              <a:gd name="T45" fmla="*/ 2147483647 h 91"/>
              <a:gd name="T46" fmla="*/ 2147483647 w 186"/>
              <a:gd name="T47" fmla="*/ 2147483647 h 91"/>
              <a:gd name="T48" fmla="*/ 2147483647 w 186"/>
              <a:gd name="T49" fmla="*/ 2147483647 h 91"/>
              <a:gd name="T50" fmla="*/ 2147483647 w 186"/>
              <a:gd name="T51" fmla="*/ 2147483647 h 91"/>
              <a:gd name="T52" fmla="*/ 2147483647 w 186"/>
              <a:gd name="T53" fmla="*/ 2147483647 h 91"/>
              <a:gd name="T54" fmla="*/ 2147483647 w 186"/>
              <a:gd name="T55" fmla="*/ 2147483647 h 91"/>
              <a:gd name="T56" fmla="*/ 2147483647 w 186"/>
              <a:gd name="T57" fmla="*/ 2147483647 h 91"/>
              <a:gd name="T58" fmla="*/ 2147483647 w 186"/>
              <a:gd name="T59" fmla="*/ 2147483647 h 91"/>
              <a:gd name="T60" fmla="*/ 2147483647 w 186"/>
              <a:gd name="T61" fmla="*/ 2147483647 h 91"/>
              <a:gd name="T62" fmla="*/ 2147483647 w 186"/>
              <a:gd name="T63" fmla="*/ 2147483647 h 91"/>
              <a:gd name="T64" fmla="*/ 2147483647 w 186"/>
              <a:gd name="T65" fmla="*/ 2147483647 h 91"/>
              <a:gd name="T66" fmla="*/ 2147483647 w 186"/>
              <a:gd name="T67" fmla="*/ 2147483647 h 91"/>
              <a:gd name="T68" fmla="*/ 2147483647 w 186"/>
              <a:gd name="T69" fmla="*/ 2147483647 h 91"/>
              <a:gd name="T70" fmla="*/ 2147483647 w 186"/>
              <a:gd name="T71" fmla="*/ 2147483647 h 91"/>
              <a:gd name="T72" fmla="*/ 2147483647 w 186"/>
              <a:gd name="T73" fmla="*/ 2147483647 h 91"/>
              <a:gd name="T74" fmla="*/ 2147483647 w 186"/>
              <a:gd name="T75" fmla="*/ 2147483647 h 91"/>
              <a:gd name="T76" fmla="*/ 2147483647 w 186"/>
              <a:gd name="T77" fmla="*/ 2147483647 h 91"/>
              <a:gd name="T78" fmla="*/ 2147483647 w 186"/>
              <a:gd name="T79" fmla="*/ 2147483647 h 91"/>
              <a:gd name="T80" fmla="*/ 2147483647 w 186"/>
              <a:gd name="T81" fmla="*/ 2147483647 h 91"/>
              <a:gd name="T82" fmla="*/ 2147483647 w 186"/>
              <a:gd name="T83" fmla="*/ 2147483647 h 91"/>
              <a:gd name="T84" fmla="*/ 2147483647 w 186"/>
              <a:gd name="T85" fmla="*/ 2147483647 h 91"/>
              <a:gd name="T86" fmla="*/ 2147483647 w 186"/>
              <a:gd name="T87" fmla="*/ 2147483647 h 91"/>
              <a:gd name="T88" fmla="*/ 2147483647 w 186"/>
              <a:gd name="T89" fmla="*/ 2147483647 h 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1"/>
              <a:gd name="T137" fmla="*/ 186 w 186"/>
              <a:gd name="T138" fmla="*/ 91 h 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1">
                <a:moveTo>
                  <a:pt x="0" y="0"/>
                </a:moveTo>
                <a:lnTo>
                  <a:pt x="0" y="2"/>
                </a:lnTo>
                <a:lnTo>
                  <a:pt x="0" y="5"/>
                </a:lnTo>
                <a:lnTo>
                  <a:pt x="0" y="7"/>
                </a:lnTo>
                <a:lnTo>
                  <a:pt x="3" y="12"/>
                </a:lnTo>
                <a:lnTo>
                  <a:pt x="3" y="14"/>
                </a:lnTo>
                <a:lnTo>
                  <a:pt x="3" y="17"/>
                </a:lnTo>
                <a:lnTo>
                  <a:pt x="3" y="22"/>
                </a:lnTo>
                <a:lnTo>
                  <a:pt x="5" y="24"/>
                </a:lnTo>
                <a:lnTo>
                  <a:pt x="5" y="27"/>
                </a:lnTo>
                <a:lnTo>
                  <a:pt x="5" y="29"/>
                </a:lnTo>
                <a:lnTo>
                  <a:pt x="8" y="34"/>
                </a:lnTo>
                <a:lnTo>
                  <a:pt x="8" y="37"/>
                </a:lnTo>
                <a:lnTo>
                  <a:pt x="10" y="39"/>
                </a:lnTo>
                <a:lnTo>
                  <a:pt x="13" y="42"/>
                </a:lnTo>
                <a:lnTo>
                  <a:pt x="13" y="44"/>
                </a:lnTo>
                <a:lnTo>
                  <a:pt x="15" y="47"/>
                </a:lnTo>
                <a:lnTo>
                  <a:pt x="18" y="49"/>
                </a:lnTo>
                <a:lnTo>
                  <a:pt x="18" y="54"/>
                </a:lnTo>
                <a:lnTo>
                  <a:pt x="20" y="57"/>
                </a:lnTo>
                <a:lnTo>
                  <a:pt x="23" y="59"/>
                </a:lnTo>
                <a:lnTo>
                  <a:pt x="25" y="62"/>
                </a:lnTo>
                <a:lnTo>
                  <a:pt x="27" y="64"/>
                </a:lnTo>
                <a:lnTo>
                  <a:pt x="30" y="64"/>
                </a:lnTo>
                <a:lnTo>
                  <a:pt x="32" y="67"/>
                </a:lnTo>
                <a:lnTo>
                  <a:pt x="35" y="69"/>
                </a:lnTo>
                <a:lnTo>
                  <a:pt x="37" y="71"/>
                </a:lnTo>
                <a:lnTo>
                  <a:pt x="40" y="74"/>
                </a:lnTo>
                <a:lnTo>
                  <a:pt x="42" y="76"/>
                </a:lnTo>
                <a:lnTo>
                  <a:pt x="45" y="76"/>
                </a:lnTo>
                <a:lnTo>
                  <a:pt x="47" y="79"/>
                </a:lnTo>
                <a:lnTo>
                  <a:pt x="50" y="81"/>
                </a:lnTo>
                <a:lnTo>
                  <a:pt x="52" y="81"/>
                </a:lnTo>
                <a:lnTo>
                  <a:pt x="55" y="84"/>
                </a:lnTo>
                <a:lnTo>
                  <a:pt x="60" y="84"/>
                </a:lnTo>
                <a:lnTo>
                  <a:pt x="62" y="86"/>
                </a:lnTo>
                <a:lnTo>
                  <a:pt x="65" y="86"/>
                </a:lnTo>
                <a:lnTo>
                  <a:pt x="67" y="89"/>
                </a:lnTo>
                <a:lnTo>
                  <a:pt x="72" y="89"/>
                </a:lnTo>
                <a:lnTo>
                  <a:pt x="75" y="89"/>
                </a:lnTo>
                <a:lnTo>
                  <a:pt x="77" y="89"/>
                </a:lnTo>
                <a:lnTo>
                  <a:pt x="82" y="91"/>
                </a:lnTo>
                <a:lnTo>
                  <a:pt x="84" y="91"/>
                </a:lnTo>
                <a:lnTo>
                  <a:pt x="87" y="91"/>
                </a:lnTo>
                <a:lnTo>
                  <a:pt x="89" y="91"/>
                </a:lnTo>
                <a:lnTo>
                  <a:pt x="94" y="91"/>
                </a:lnTo>
                <a:lnTo>
                  <a:pt x="97" y="91"/>
                </a:lnTo>
                <a:lnTo>
                  <a:pt x="99" y="91"/>
                </a:lnTo>
                <a:lnTo>
                  <a:pt x="104" y="91"/>
                </a:lnTo>
                <a:lnTo>
                  <a:pt x="107" y="91"/>
                </a:lnTo>
                <a:lnTo>
                  <a:pt x="109" y="89"/>
                </a:lnTo>
                <a:lnTo>
                  <a:pt x="114" y="89"/>
                </a:lnTo>
                <a:lnTo>
                  <a:pt x="117" y="89"/>
                </a:lnTo>
                <a:lnTo>
                  <a:pt x="119" y="89"/>
                </a:lnTo>
                <a:lnTo>
                  <a:pt x="122" y="86"/>
                </a:lnTo>
                <a:lnTo>
                  <a:pt x="127" y="86"/>
                </a:lnTo>
                <a:lnTo>
                  <a:pt x="129" y="84"/>
                </a:lnTo>
                <a:lnTo>
                  <a:pt x="132" y="84"/>
                </a:lnTo>
                <a:lnTo>
                  <a:pt x="134" y="81"/>
                </a:lnTo>
                <a:lnTo>
                  <a:pt x="137" y="81"/>
                </a:lnTo>
                <a:lnTo>
                  <a:pt x="139" y="79"/>
                </a:lnTo>
                <a:lnTo>
                  <a:pt x="144" y="76"/>
                </a:lnTo>
                <a:lnTo>
                  <a:pt x="146" y="76"/>
                </a:lnTo>
                <a:lnTo>
                  <a:pt x="149" y="74"/>
                </a:lnTo>
                <a:lnTo>
                  <a:pt x="151" y="71"/>
                </a:lnTo>
                <a:lnTo>
                  <a:pt x="154" y="69"/>
                </a:lnTo>
                <a:lnTo>
                  <a:pt x="156" y="67"/>
                </a:lnTo>
                <a:lnTo>
                  <a:pt x="159" y="64"/>
                </a:lnTo>
                <a:lnTo>
                  <a:pt x="161" y="64"/>
                </a:lnTo>
                <a:lnTo>
                  <a:pt x="164" y="62"/>
                </a:lnTo>
                <a:lnTo>
                  <a:pt x="164" y="59"/>
                </a:lnTo>
                <a:lnTo>
                  <a:pt x="166" y="57"/>
                </a:lnTo>
                <a:lnTo>
                  <a:pt x="169" y="54"/>
                </a:lnTo>
                <a:lnTo>
                  <a:pt x="171" y="49"/>
                </a:lnTo>
                <a:lnTo>
                  <a:pt x="174" y="47"/>
                </a:lnTo>
                <a:lnTo>
                  <a:pt x="174" y="44"/>
                </a:lnTo>
                <a:lnTo>
                  <a:pt x="176" y="42"/>
                </a:lnTo>
                <a:lnTo>
                  <a:pt x="176" y="39"/>
                </a:lnTo>
                <a:lnTo>
                  <a:pt x="179" y="37"/>
                </a:lnTo>
                <a:lnTo>
                  <a:pt x="179" y="34"/>
                </a:lnTo>
                <a:lnTo>
                  <a:pt x="181" y="29"/>
                </a:lnTo>
                <a:lnTo>
                  <a:pt x="181" y="27"/>
                </a:lnTo>
                <a:lnTo>
                  <a:pt x="184" y="24"/>
                </a:lnTo>
                <a:lnTo>
                  <a:pt x="184" y="22"/>
                </a:lnTo>
                <a:lnTo>
                  <a:pt x="184" y="17"/>
                </a:lnTo>
                <a:lnTo>
                  <a:pt x="186" y="14"/>
                </a:lnTo>
                <a:lnTo>
                  <a:pt x="186" y="12"/>
                </a:lnTo>
                <a:lnTo>
                  <a:pt x="186" y="7"/>
                </a:lnTo>
                <a:lnTo>
                  <a:pt x="186" y="5"/>
                </a:lnTo>
                <a:lnTo>
                  <a:pt x="186" y="2"/>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05" name="Arc 9"/>
          <p:cNvSpPr>
            <a:spLocks/>
          </p:cNvSpPr>
          <p:nvPr/>
        </p:nvSpPr>
        <p:spPr bwMode="auto">
          <a:xfrm>
            <a:off x="6562725" y="3657600"/>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06" name="Freeform 10"/>
          <p:cNvSpPr>
            <a:spLocks/>
          </p:cNvSpPr>
          <p:nvPr/>
        </p:nvSpPr>
        <p:spPr bwMode="auto">
          <a:xfrm>
            <a:off x="7934325" y="29718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2" y="107"/>
                </a:lnTo>
                <a:lnTo>
                  <a:pt x="2" y="109"/>
                </a:lnTo>
                <a:lnTo>
                  <a:pt x="2" y="112"/>
                </a:lnTo>
                <a:lnTo>
                  <a:pt x="2"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4" y="156"/>
                </a:lnTo>
                <a:lnTo>
                  <a:pt x="27" y="159"/>
                </a:lnTo>
                <a:lnTo>
                  <a:pt x="29" y="159"/>
                </a:lnTo>
                <a:lnTo>
                  <a:pt x="32" y="161"/>
                </a:lnTo>
                <a:lnTo>
                  <a:pt x="34" y="164"/>
                </a:lnTo>
                <a:lnTo>
                  <a:pt x="37" y="166"/>
                </a:lnTo>
                <a:lnTo>
                  <a:pt x="39" y="169"/>
                </a:lnTo>
                <a:lnTo>
                  <a:pt x="42" y="171"/>
                </a:lnTo>
                <a:lnTo>
                  <a:pt x="44" y="171"/>
                </a:lnTo>
                <a:lnTo>
                  <a:pt x="47" y="174"/>
                </a:lnTo>
                <a:lnTo>
                  <a:pt x="49" y="176"/>
                </a:lnTo>
                <a:lnTo>
                  <a:pt x="52" y="176"/>
                </a:lnTo>
                <a:lnTo>
                  <a:pt x="54" y="179"/>
                </a:lnTo>
                <a:lnTo>
                  <a:pt x="59" y="179"/>
                </a:lnTo>
                <a:lnTo>
                  <a:pt x="62" y="181"/>
                </a:lnTo>
                <a:lnTo>
                  <a:pt x="64" y="181"/>
                </a:lnTo>
                <a:lnTo>
                  <a:pt x="67" y="184"/>
                </a:lnTo>
                <a:lnTo>
                  <a:pt x="72" y="184"/>
                </a:lnTo>
                <a:lnTo>
                  <a:pt x="74" y="184"/>
                </a:lnTo>
                <a:lnTo>
                  <a:pt x="77" y="184"/>
                </a:lnTo>
                <a:lnTo>
                  <a:pt x="81" y="186"/>
                </a:lnTo>
                <a:lnTo>
                  <a:pt x="84" y="186"/>
                </a:lnTo>
                <a:lnTo>
                  <a:pt x="86" y="186"/>
                </a:lnTo>
                <a:lnTo>
                  <a:pt x="89" y="186"/>
                </a:lnTo>
                <a:lnTo>
                  <a:pt x="94" y="186"/>
                </a:lnTo>
                <a:lnTo>
                  <a:pt x="96" y="186"/>
                </a:lnTo>
                <a:lnTo>
                  <a:pt x="99" y="186"/>
                </a:lnTo>
                <a:lnTo>
                  <a:pt x="104" y="186"/>
                </a:lnTo>
                <a:lnTo>
                  <a:pt x="106" y="186"/>
                </a:lnTo>
                <a:lnTo>
                  <a:pt x="109" y="184"/>
                </a:lnTo>
                <a:lnTo>
                  <a:pt x="114" y="184"/>
                </a:lnTo>
                <a:lnTo>
                  <a:pt x="116" y="184"/>
                </a:lnTo>
                <a:lnTo>
                  <a:pt x="119" y="184"/>
                </a:lnTo>
                <a:lnTo>
                  <a:pt x="121" y="181"/>
                </a:lnTo>
                <a:lnTo>
                  <a:pt x="126" y="181"/>
                </a:lnTo>
                <a:lnTo>
                  <a:pt x="129" y="179"/>
                </a:lnTo>
                <a:lnTo>
                  <a:pt x="131" y="179"/>
                </a:lnTo>
                <a:lnTo>
                  <a:pt x="134" y="176"/>
                </a:lnTo>
                <a:lnTo>
                  <a:pt x="136" y="176"/>
                </a:lnTo>
                <a:lnTo>
                  <a:pt x="139" y="174"/>
                </a:lnTo>
                <a:lnTo>
                  <a:pt x="143" y="171"/>
                </a:lnTo>
                <a:lnTo>
                  <a:pt x="146" y="171"/>
                </a:lnTo>
                <a:lnTo>
                  <a:pt x="148" y="169"/>
                </a:lnTo>
                <a:lnTo>
                  <a:pt x="151" y="166"/>
                </a:lnTo>
                <a:lnTo>
                  <a:pt x="153" y="164"/>
                </a:lnTo>
                <a:lnTo>
                  <a:pt x="156" y="161"/>
                </a:lnTo>
                <a:lnTo>
                  <a:pt x="158" y="159"/>
                </a:lnTo>
                <a:lnTo>
                  <a:pt x="161" y="159"/>
                </a:lnTo>
                <a:lnTo>
                  <a:pt x="163" y="156"/>
                </a:lnTo>
                <a:lnTo>
                  <a:pt x="163" y="154"/>
                </a:lnTo>
                <a:lnTo>
                  <a:pt x="166" y="151"/>
                </a:lnTo>
                <a:lnTo>
                  <a:pt x="168" y="149"/>
                </a:lnTo>
                <a:lnTo>
                  <a:pt x="171" y="144"/>
                </a:lnTo>
                <a:lnTo>
                  <a:pt x="173" y="141"/>
                </a:lnTo>
                <a:lnTo>
                  <a:pt x="173" y="139"/>
                </a:lnTo>
                <a:lnTo>
                  <a:pt x="176" y="136"/>
                </a:lnTo>
                <a:lnTo>
                  <a:pt x="176" y="134"/>
                </a:lnTo>
                <a:lnTo>
                  <a:pt x="178" y="132"/>
                </a:lnTo>
                <a:lnTo>
                  <a:pt x="178"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8" y="55"/>
                </a:lnTo>
                <a:lnTo>
                  <a:pt x="176" y="50"/>
                </a:lnTo>
                <a:lnTo>
                  <a:pt x="173" y="45"/>
                </a:lnTo>
                <a:lnTo>
                  <a:pt x="171" y="42"/>
                </a:lnTo>
                <a:lnTo>
                  <a:pt x="168" y="37"/>
                </a:lnTo>
                <a:lnTo>
                  <a:pt x="166" y="35"/>
                </a:lnTo>
                <a:lnTo>
                  <a:pt x="161" y="30"/>
                </a:lnTo>
                <a:lnTo>
                  <a:pt x="158" y="27"/>
                </a:lnTo>
                <a:lnTo>
                  <a:pt x="153" y="23"/>
                </a:lnTo>
                <a:lnTo>
                  <a:pt x="151" y="20"/>
                </a:lnTo>
                <a:lnTo>
                  <a:pt x="146" y="18"/>
                </a:lnTo>
                <a:lnTo>
                  <a:pt x="143" y="15"/>
                </a:lnTo>
                <a:lnTo>
                  <a:pt x="139" y="13"/>
                </a:lnTo>
                <a:lnTo>
                  <a:pt x="134" y="10"/>
                </a:lnTo>
                <a:lnTo>
                  <a:pt x="129" y="8"/>
                </a:lnTo>
                <a:lnTo>
                  <a:pt x="124" y="5"/>
                </a:lnTo>
                <a:lnTo>
                  <a:pt x="121" y="5"/>
                </a:lnTo>
                <a:lnTo>
                  <a:pt x="116" y="3"/>
                </a:lnTo>
                <a:lnTo>
                  <a:pt x="111" y="3"/>
                </a:lnTo>
                <a:lnTo>
                  <a:pt x="106" y="0"/>
                </a:lnTo>
                <a:lnTo>
                  <a:pt x="101" y="0"/>
                </a:lnTo>
                <a:lnTo>
                  <a:pt x="96" y="0"/>
                </a:lnTo>
                <a:lnTo>
                  <a:pt x="91" y="0"/>
                </a:lnTo>
                <a:lnTo>
                  <a:pt x="86" y="0"/>
                </a:lnTo>
                <a:lnTo>
                  <a:pt x="81" y="0"/>
                </a:lnTo>
                <a:lnTo>
                  <a:pt x="77" y="3"/>
                </a:lnTo>
                <a:lnTo>
                  <a:pt x="72" y="3"/>
                </a:lnTo>
                <a:lnTo>
                  <a:pt x="67" y="5"/>
                </a:lnTo>
                <a:lnTo>
                  <a:pt x="62" y="5"/>
                </a:lnTo>
                <a:lnTo>
                  <a:pt x="57" y="8"/>
                </a:lnTo>
                <a:lnTo>
                  <a:pt x="52" y="10"/>
                </a:lnTo>
                <a:lnTo>
                  <a:pt x="49" y="13"/>
                </a:lnTo>
                <a:lnTo>
                  <a:pt x="44" y="15"/>
                </a:lnTo>
                <a:lnTo>
                  <a:pt x="39" y="18"/>
                </a:lnTo>
                <a:lnTo>
                  <a:pt x="37" y="20"/>
                </a:lnTo>
                <a:lnTo>
                  <a:pt x="32" y="23"/>
                </a:lnTo>
                <a:lnTo>
                  <a:pt x="29" y="27"/>
                </a:lnTo>
                <a:lnTo>
                  <a:pt x="24" y="30"/>
                </a:lnTo>
                <a:lnTo>
                  <a:pt x="22" y="35"/>
                </a:lnTo>
                <a:lnTo>
                  <a:pt x="20" y="37"/>
                </a:lnTo>
                <a:lnTo>
                  <a:pt x="15" y="42"/>
                </a:lnTo>
                <a:lnTo>
                  <a:pt x="12" y="45"/>
                </a:lnTo>
                <a:lnTo>
                  <a:pt x="10" y="50"/>
                </a:lnTo>
                <a:lnTo>
                  <a:pt x="10" y="55"/>
                </a:lnTo>
                <a:lnTo>
                  <a:pt x="7" y="60"/>
                </a:lnTo>
                <a:lnTo>
                  <a:pt x="5" y="65"/>
                </a:lnTo>
                <a:lnTo>
                  <a:pt x="5" y="70"/>
                </a:lnTo>
                <a:lnTo>
                  <a:pt x="2" y="75"/>
                </a:lnTo>
                <a:lnTo>
                  <a:pt x="2" y="80"/>
                </a:lnTo>
                <a:lnTo>
                  <a:pt x="0" y="84"/>
                </a:lnTo>
                <a:lnTo>
                  <a:pt x="0" y="89"/>
                </a:lnTo>
                <a:lnTo>
                  <a:pt x="0" y="9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507" name="Freeform 11"/>
          <p:cNvSpPr>
            <a:spLocks/>
          </p:cNvSpPr>
          <p:nvPr/>
        </p:nvSpPr>
        <p:spPr bwMode="auto">
          <a:xfrm>
            <a:off x="7934325" y="3121026"/>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2" y="13"/>
                </a:lnTo>
                <a:lnTo>
                  <a:pt x="2" y="15"/>
                </a:lnTo>
                <a:lnTo>
                  <a:pt x="2" y="18"/>
                </a:lnTo>
                <a:lnTo>
                  <a:pt x="2"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4" y="62"/>
                </a:lnTo>
                <a:lnTo>
                  <a:pt x="27" y="65"/>
                </a:lnTo>
                <a:lnTo>
                  <a:pt x="29" y="65"/>
                </a:lnTo>
                <a:lnTo>
                  <a:pt x="32" y="67"/>
                </a:lnTo>
                <a:lnTo>
                  <a:pt x="34" y="70"/>
                </a:lnTo>
                <a:lnTo>
                  <a:pt x="37" y="72"/>
                </a:lnTo>
                <a:lnTo>
                  <a:pt x="39" y="75"/>
                </a:lnTo>
                <a:lnTo>
                  <a:pt x="42" y="77"/>
                </a:lnTo>
                <a:lnTo>
                  <a:pt x="44" y="77"/>
                </a:lnTo>
                <a:lnTo>
                  <a:pt x="47" y="80"/>
                </a:lnTo>
                <a:lnTo>
                  <a:pt x="49" y="82"/>
                </a:lnTo>
                <a:lnTo>
                  <a:pt x="52" y="82"/>
                </a:lnTo>
                <a:lnTo>
                  <a:pt x="54" y="85"/>
                </a:lnTo>
                <a:lnTo>
                  <a:pt x="59" y="85"/>
                </a:lnTo>
                <a:lnTo>
                  <a:pt x="62" y="87"/>
                </a:lnTo>
                <a:lnTo>
                  <a:pt x="64" y="87"/>
                </a:lnTo>
                <a:lnTo>
                  <a:pt x="67" y="90"/>
                </a:lnTo>
                <a:lnTo>
                  <a:pt x="72" y="90"/>
                </a:lnTo>
                <a:lnTo>
                  <a:pt x="74" y="90"/>
                </a:lnTo>
                <a:lnTo>
                  <a:pt x="77" y="90"/>
                </a:lnTo>
                <a:lnTo>
                  <a:pt x="81" y="92"/>
                </a:lnTo>
                <a:lnTo>
                  <a:pt x="84" y="92"/>
                </a:lnTo>
                <a:lnTo>
                  <a:pt x="86" y="92"/>
                </a:lnTo>
                <a:lnTo>
                  <a:pt x="89" y="92"/>
                </a:lnTo>
                <a:lnTo>
                  <a:pt x="94" y="92"/>
                </a:lnTo>
                <a:lnTo>
                  <a:pt x="96" y="92"/>
                </a:lnTo>
                <a:lnTo>
                  <a:pt x="99" y="92"/>
                </a:lnTo>
                <a:lnTo>
                  <a:pt x="104" y="92"/>
                </a:lnTo>
                <a:lnTo>
                  <a:pt x="106" y="92"/>
                </a:lnTo>
                <a:lnTo>
                  <a:pt x="109" y="90"/>
                </a:lnTo>
                <a:lnTo>
                  <a:pt x="114" y="90"/>
                </a:lnTo>
                <a:lnTo>
                  <a:pt x="116" y="90"/>
                </a:lnTo>
                <a:lnTo>
                  <a:pt x="119" y="90"/>
                </a:lnTo>
                <a:lnTo>
                  <a:pt x="121" y="87"/>
                </a:lnTo>
                <a:lnTo>
                  <a:pt x="126" y="87"/>
                </a:lnTo>
                <a:lnTo>
                  <a:pt x="129" y="85"/>
                </a:lnTo>
                <a:lnTo>
                  <a:pt x="131" y="85"/>
                </a:lnTo>
                <a:lnTo>
                  <a:pt x="134" y="82"/>
                </a:lnTo>
                <a:lnTo>
                  <a:pt x="136" y="82"/>
                </a:lnTo>
                <a:lnTo>
                  <a:pt x="139" y="80"/>
                </a:lnTo>
                <a:lnTo>
                  <a:pt x="143" y="77"/>
                </a:lnTo>
                <a:lnTo>
                  <a:pt x="146" y="77"/>
                </a:lnTo>
                <a:lnTo>
                  <a:pt x="148" y="75"/>
                </a:lnTo>
                <a:lnTo>
                  <a:pt x="151" y="72"/>
                </a:lnTo>
                <a:lnTo>
                  <a:pt x="153" y="70"/>
                </a:lnTo>
                <a:lnTo>
                  <a:pt x="156" y="67"/>
                </a:lnTo>
                <a:lnTo>
                  <a:pt x="158" y="65"/>
                </a:lnTo>
                <a:lnTo>
                  <a:pt x="161" y="65"/>
                </a:lnTo>
                <a:lnTo>
                  <a:pt x="163" y="62"/>
                </a:lnTo>
                <a:lnTo>
                  <a:pt x="163" y="60"/>
                </a:lnTo>
                <a:lnTo>
                  <a:pt x="166" y="57"/>
                </a:lnTo>
                <a:lnTo>
                  <a:pt x="168" y="55"/>
                </a:lnTo>
                <a:lnTo>
                  <a:pt x="171" y="50"/>
                </a:lnTo>
                <a:lnTo>
                  <a:pt x="173" y="47"/>
                </a:lnTo>
                <a:lnTo>
                  <a:pt x="173" y="45"/>
                </a:lnTo>
                <a:lnTo>
                  <a:pt x="176" y="42"/>
                </a:lnTo>
                <a:lnTo>
                  <a:pt x="176" y="40"/>
                </a:lnTo>
                <a:lnTo>
                  <a:pt x="178" y="38"/>
                </a:lnTo>
                <a:lnTo>
                  <a:pt x="178"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08" name="Arc 12"/>
          <p:cNvSpPr>
            <a:spLocks/>
          </p:cNvSpPr>
          <p:nvPr/>
        </p:nvSpPr>
        <p:spPr bwMode="auto">
          <a:xfrm>
            <a:off x="7934325" y="29718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09" name="Freeform 13"/>
          <p:cNvSpPr>
            <a:spLocks/>
          </p:cNvSpPr>
          <p:nvPr/>
        </p:nvSpPr>
        <p:spPr bwMode="auto">
          <a:xfrm>
            <a:off x="5810251" y="5191126"/>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510" name="Freeform 14"/>
          <p:cNvSpPr>
            <a:spLocks/>
          </p:cNvSpPr>
          <p:nvPr/>
        </p:nvSpPr>
        <p:spPr bwMode="auto">
          <a:xfrm>
            <a:off x="5810251" y="5340351"/>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11" name="Arc 15"/>
          <p:cNvSpPr>
            <a:spLocks/>
          </p:cNvSpPr>
          <p:nvPr/>
        </p:nvSpPr>
        <p:spPr bwMode="auto">
          <a:xfrm>
            <a:off x="5810251" y="5191126"/>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12" name="Rectangle 16"/>
          <p:cNvSpPr>
            <a:spLocks noChangeArrowheads="1"/>
          </p:cNvSpPr>
          <p:nvPr/>
        </p:nvSpPr>
        <p:spPr bwMode="auto">
          <a:xfrm>
            <a:off x="7019926" y="3763964"/>
            <a:ext cx="412059"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Times" charset="0"/>
              </a:rPr>
              <a:t>Page </a:t>
            </a:r>
            <a:r>
              <a:rPr lang="en-US" sz="1300" i="1">
                <a:solidFill>
                  <a:srgbClr val="000000"/>
                </a:solidFill>
                <a:latin typeface="Times" charset="0"/>
              </a:rPr>
              <a:t>i</a:t>
            </a:r>
            <a:endParaRPr lang="en-US"/>
          </a:p>
        </p:txBody>
      </p:sp>
      <p:sp>
        <p:nvSpPr>
          <p:cNvPr id="106513" name="Freeform 17"/>
          <p:cNvSpPr>
            <a:spLocks/>
          </p:cNvSpPr>
          <p:nvPr/>
        </p:nvSpPr>
        <p:spPr bwMode="auto">
          <a:xfrm>
            <a:off x="7639051" y="48006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514" name="Freeform 18"/>
          <p:cNvSpPr>
            <a:spLocks/>
          </p:cNvSpPr>
          <p:nvPr/>
        </p:nvSpPr>
        <p:spPr bwMode="auto">
          <a:xfrm>
            <a:off x="7639051" y="4949826"/>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15" name="Arc 19"/>
          <p:cNvSpPr>
            <a:spLocks/>
          </p:cNvSpPr>
          <p:nvPr/>
        </p:nvSpPr>
        <p:spPr bwMode="auto">
          <a:xfrm>
            <a:off x="7639051" y="48006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16" name="Line 20"/>
          <p:cNvSpPr>
            <a:spLocks noChangeShapeType="1"/>
          </p:cNvSpPr>
          <p:nvPr/>
        </p:nvSpPr>
        <p:spPr bwMode="auto">
          <a:xfrm>
            <a:off x="5114925" y="3276600"/>
            <a:ext cx="144780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6517" name="Line 21"/>
          <p:cNvSpPr>
            <a:spLocks noChangeShapeType="1"/>
          </p:cNvSpPr>
          <p:nvPr/>
        </p:nvSpPr>
        <p:spPr bwMode="auto">
          <a:xfrm flipV="1">
            <a:off x="5953125" y="3886200"/>
            <a:ext cx="609600" cy="1295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6518" name="Line 22"/>
          <p:cNvSpPr>
            <a:spLocks noChangeShapeType="1"/>
          </p:cNvSpPr>
          <p:nvPr/>
        </p:nvSpPr>
        <p:spPr bwMode="auto">
          <a:xfrm flipH="1" flipV="1">
            <a:off x="6791325" y="3886200"/>
            <a:ext cx="990600" cy="914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6519" name="Line 23"/>
          <p:cNvSpPr>
            <a:spLocks noChangeShapeType="1"/>
          </p:cNvSpPr>
          <p:nvPr/>
        </p:nvSpPr>
        <p:spPr bwMode="auto">
          <a:xfrm flipH="1">
            <a:off x="6858000" y="3200400"/>
            <a:ext cx="1076325" cy="533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6520" name="Freeform 24"/>
          <p:cNvSpPr>
            <a:spLocks/>
          </p:cNvSpPr>
          <p:nvPr/>
        </p:nvSpPr>
        <p:spPr bwMode="auto">
          <a:xfrm>
            <a:off x="6567489" y="25908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521" name="Freeform 25"/>
          <p:cNvSpPr>
            <a:spLocks/>
          </p:cNvSpPr>
          <p:nvPr/>
        </p:nvSpPr>
        <p:spPr bwMode="auto">
          <a:xfrm>
            <a:off x="6567489" y="2740026"/>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22" name="Arc 26"/>
          <p:cNvSpPr>
            <a:spLocks/>
          </p:cNvSpPr>
          <p:nvPr/>
        </p:nvSpPr>
        <p:spPr bwMode="auto">
          <a:xfrm>
            <a:off x="6567489" y="25908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cxnSp>
        <p:nvCxnSpPr>
          <p:cNvPr id="106523" name="AutoShape 27"/>
          <p:cNvCxnSpPr>
            <a:cxnSpLocks noChangeShapeType="1"/>
            <a:stCxn id="106521" idx="23"/>
            <a:endCxn id="106503" idx="39"/>
          </p:cNvCxnSpPr>
          <p:nvPr/>
        </p:nvCxnSpPr>
        <p:spPr bwMode="auto">
          <a:xfrm flipH="1">
            <a:off x="6716714" y="2894014"/>
            <a:ext cx="7937" cy="763587"/>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pic>
        <p:nvPicPr>
          <p:cNvPr id="106524" name="Picture 28" descr="&#10;image-596.pdf                                                  0012E11E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4248151"/>
            <a:ext cx="2317751" cy="1109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6525" name="Picture 29" descr="&#10;image-613.pdf                                                  0015B946HDX                            BA1FE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590800"/>
            <a:ext cx="3022600" cy="133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6526" name="AutoShape 30"/>
          <p:cNvCxnSpPr>
            <a:cxnSpLocks noChangeShapeType="1"/>
            <a:stCxn id="106520" idx="35"/>
          </p:cNvCxnSpPr>
          <p:nvPr/>
        </p:nvCxnSpPr>
        <p:spPr bwMode="auto">
          <a:xfrm flipV="1">
            <a:off x="6807200" y="1828800"/>
            <a:ext cx="660400" cy="79375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85315468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B51BA40-851D-5741-836B-5E2B9BE82EF0}" type="slidenum">
              <a:rPr lang="fr-FR" sz="1400">
                <a:latin typeface="Arial" charset="0"/>
              </a:rPr>
              <a:pPr eaLnBrk="1" hangingPunct="1"/>
              <a:t>121</a:t>
            </a:fld>
            <a:endParaRPr lang="fr-FR" sz="1400">
              <a:latin typeface="Arial" charset="0"/>
            </a:endParaRPr>
          </a:p>
        </p:txBody>
      </p:sp>
      <p:sp>
        <p:nvSpPr>
          <p:cNvPr id="107522" name="Rectangle 2"/>
          <p:cNvSpPr>
            <a:spLocks noGrp="1" noChangeArrowheads="1"/>
          </p:cNvSpPr>
          <p:nvPr>
            <p:ph type="title"/>
          </p:nvPr>
        </p:nvSpPr>
        <p:spPr>
          <a:xfrm>
            <a:off x="457200" y="704088"/>
            <a:ext cx="8229600" cy="7437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07523" name="Rectangle 3"/>
          <p:cNvSpPr>
            <a:spLocks noGrp="1" noChangeArrowheads="1"/>
          </p:cNvSpPr>
          <p:nvPr>
            <p:ph type="body" idx="1"/>
          </p:nvPr>
        </p:nvSpPr>
        <p:spPr>
          <a:xfrm>
            <a:off x="1173163" y="1676400"/>
            <a:ext cx="7772400" cy="5181600"/>
          </a:xfrm>
        </p:spPr>
        <p:txBody>
          <a:bodyPr/>
          <a:lstStyle/>
          <a:p>
            <a:pPr eaLnBrk="1" hangingPunct="1">
              <a:lnSpc>
                <a:spcPct val="90000"/>
              </a:lnSpc>
            </a:pPr>
            <a:r>
              <a:rPr lang="fr-FR" dirty="0">
                <a:latin typeface="Arial" charset="0"/>
                <a:ea typeface="ＭＳ Ｐゴシック" charset="0"/>
                <a:cs typeface="ＭＳ Ｐゴシック" charset="0"/>
              </a:rPr>
              <a:t>In </a:t>
            </a:r>
            <a:r>
              <a:rPr lang="fr-FR" dirty="0" err="1">
                <a:latin typeface="Arial" charset="0"/>
                <a:ea typeface="ＭＳ Ｐゴシック" charset="0"/>
                <a:cs typeface="ＭＳ Ｐゴシック" charset="0"/>
              </a:rPr>
              <a:t>other</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words</a:t>
            </a:r>
            <a:r>
              <a:rPr lang="fr-FR" dirty="0">
                <a:latin typeface="Arial" charset="0"/>
                <a:ea typeface="ＭＳ Ｐゴシック" charset="0"/>
                <a:cs typeface="ＭＳ Ｐゴシック" charset="0"/>
              </a:rPr>
              <a:t>,</a:t>
            </a:r>
          </a:p>
          <a:p>
            <a:pPr eaLnBrk="1" hangingPunct="1">
              <a:lnSpc>
                <a:spcPct val="90000"/>
              </a:lnSpc>
            </a:pPr>
            <a:r>
              <a:rPr lang="fr-FR" dirty="0">
                <a:latin typeface="Arial" charset="0"/>
                <a:ea typeface="ＭＳ Ｐゴシック" charset="0"/>
                <a:cs typeface="ＭＳ Ｐゴシック" charset="0"/>
              </a:rPr>
              <a:t>A page </a:t>
            </a:r>
            <a:r>
              <a:rPr lang="fr-FR" dirty="0" err="1">
                <a:latin typeface="Arial" charset="0"/>
                <a:ea typeface="ＭＳ Ｐゴシック" charset="0"/>
                <a:cs typeface="ＭＳ Ｐゴシック" charset="0"/>
              </a:rPr>
              <a:t>with</a:t>
            </a:r>
            <a:r>
              <a:rPr lang="fr-FR" dirty="0">
                <a:latin typeface="Arial" charset="0"/>
                <a:ea typeface="ＭＳ Ｐゴシック" charset="0"/>
                <a:cs typeface="ＭＳ Ｐゴシック" charset="0"/>
              </a:rPr>
              <a:t> a </a:t>
            </a:r>
            <a:r>
              <a:rPr lang="fr-FR" dirty="0" err="1">
                <a:solidFill>
                  <a:srgbClr val="0076A3"/>
                </a:solidFill>
                <a:latin typeface="Arial" charset="0"/>
                <a:ea typeface="ＭＳ Ｐゴシック" charset="0"/>
                <a:cs typeface="ＭＳ Ｐゴシック" charset="0"/>
              </a:rPr>
              <a:t>high</a:t>
            </a:r>
            <a:r>
              <a:rPr lang="fr-FR" dirty="0">
                <a:solidFill>
                  <a:srgbClr val="0076A3"/>
                </a:solidFill>
                <a:latin typeface="Arial" charset="0"/>
                <a:ea typeface="ＭＳ Ｐゴシック" charset="0"/>
                <a:cs typeface="ＭＳ Ｐゴシック" charset="0"/>
              </a:rPr>
              <a:t> score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a page </a:t>
            </a:r>
            <a:r>
              <a:rPr lang="fr-FR" dirty="0" err="1">
                <a:latin typeface="Arial" charset="0"/>
                <a:ea typeface="ＭＳ Ｐゴシック" charset="0"/>
                <a:cs typeface="ＭＳ Ｐゴシック" charset="0"/>
              </a:rPr>
              <a:t>that</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pointed</a:t>
            </a:r>
            <a:r>
              <a:rPr lang="fr-FR" dirty="0">
                <a:latin typeface="Arial" charset="0"/>
                <a:ea typeface="ＭＳ Ｐゴシック" charset="0"/>
                <a:cs typeface="ＭＳ Ｐゴシック" charset="0"/>
              </a:rPr>
              <a:t> by</a:t>
            </a:r>
          </a:p>
          <a:p>
            <a:pPr lvl="1" eaLnBrk="1" hangingPunct="1">
              <a:lnSpc>
                <a:spcPct val="90000"/>
              </a:lnSpc>
            </a:pPr>
            <a:r>
              <a:rPr lang="fr-FR" dirty="0" err="1">
                <a:latin typeface="Arial" charset="0"/>
                <a:ea typeface="ＭＳ Ｐゴシック" charset="0"/>
              </a:rPr>
              <a:t>Many</a:t>
            </a:r>
            <a:r>
              <a:rPr lang="fr-FR" dirty="0">
                <a:latin typeface="Arial" charset="0"/>
                <a:ea typeface="ＭＳ Ｐゴシック" charset="0"/>
              </a:rPr>
              <a:t> pages</a:t>
            </a:r>
          </a:p>
          <a:p>
            <a:pPr lvl="1" eaLnBrk="1" hangingPunct="1">
              <a:lnSpc>
                <a:spcPct val="90000"/>
              </a:lnSpc>
            </a:pPr>
            <a:r>
              <a:rPr lang="fr-FR" dirty="0" err="1">
                <a:latin typeface="Arial" charset="0"/>
                <a:ea typeface="ＭＳ Ｐゴシック" charset="0"/>
              </a:rPr>
              <a:t>Having</a:t>
            </a:r>
            <a:r>
              <a:rPr lang="fr-FR" dirty="0">
                <a:latin typeface="Arial" charset="0"/>
                <a:ea typeface="ＭＳ Ｐゴシック" charset="0"/>
              </a:rPr>
              <a:t> </a:t>
            </a:r>
            <a:r>
              <a:rPr lang="fr-FR" dirty="0" err="1">
                <a:latin typeface="Arial" charset="0"/>
                <a:ea typeface="ＭＳ Ｐゴシック" charset="0"/>
              </a:rPr>
              <a:t>each</a:t>
            </a:r>
            <a:r>
              <a:rPr lang="fr-FR" dirty="0">
                <a:latin typeface="Arial" charset="0"/>
                <a:ea typeface="ＭＳ Ｐゴシック" charset="0"/>
              </a:rPr>
              <a:t> a </a:t>
            </a:r>
            <a:r>
              <a:rPr lang="fr-FR" dirty="0" err="1">
                <a:latin typeface="Arial" charset="0"/>
                <a:ea typeface="ＭＳ Ｐゴシック" charset="0"/>
              </a:rPr>
              <a:t>high</a:t>
            </a:r>
            <a:r>
              <a:rPr lang="fr-FR" dirty="0">
                <a:latin typeface="Arial" charset="0"/>
                <a:ea typeface="ＭＳ Ｐゴシック" charset="0"/>
              </a:rPr>
              <a:t> score</a:t>
            </a:r>
          </a:p>
          <a:p>
            <a:pPr eaLnBrk="1" hangingPunct="1">
              <a:lnSpc>
                <a:spcPct val="90000"/>
              </a:lnSpc>
            </a:pPr>
            <a:r>
              <a:rPr lang="fr-FR" dirty="0" err="1">
                <a:latin typeface="Arial" charset="0"/>
                <a:ea typeface="ＭＳ Ｐゴシック" charset="0"/>
                <a:cs typeface="ＭＳ Ｐゴシック" charset="0"/>
              </a:rPr>
              <a:t>Thus</a:t>
            </a:r>
            <a:r>
              <a:rPr lang="fr-FR" dirty="0">
                <a:latin typeface="Arial" charset="0"/>
                <a:ea typeface="ＭＳ Ｐゴシック" charset="0"/>
                <a:cs typeface="ＭＳ Ｐゴシック" charset="0"/>
              </a:rPr>
              <a:t> a page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an </a:t>
            </a:r>
            <a:r>
              <a:rPr lang="fr-FR" dirty="0">
                <a:solidFill>
                  <a:srgbClr val="0076A3"/>
                </a:solidFill>
                <a:latin typeface="Arial" charset="0"/>
                <a:ea typeface="ＭＳ Ｐゴシック" charset="0"/>
                <a:cs typeface="ＭＳ Ｐゴシック" charset="0"/>
              </a:rPr>
              <a:t>important </a:t>
            </a:r>
            <a:r>
              <a:rPr lang="fr-FR" dirty="0">
                <a:latin typeface="Arial" charset="0"/>
                <a:ea typeface="ＭＳ Ｐゴシック" charset="0"/>
                <a:cs typeface="ＭＳ Ｐゴシック" charset="0"/>
              </a:rPr>
              <a:t>	</a:t>
            </a:r>
          </a:p>
          <a:p>
            <a:pPr eaLnBrk="1" hangingPunct="1">
              <a:lnSpc>
                <a:spcPct val="90000"/>
              </a:lnSpc>
              <a:buFont typeface="Webdings" charset="0"/>
              <a:buNone/>
            </a:pPr>
            <a:r>
              <a:rPr lang="fr-FR" dirty="0">
                <a:latin typeface="Arial" charset="0"/>
                <a:ea typeface="ＭＳ Ｐゴシック" charset="0"/>
                <a:cs typeface="ＭＳ Ｐゴシック" charset="0"/>
              </a:rPr>
              <a:t>   page if</a:t>
            </a:r>
          </a:p>
          <a:p>
            <a:pPr lvl="1" eaLnBrk="1" hangingPunct="1">
              <a:lnSpc>
                <a:spcPct val="90000"/>
              </a:lnSpc>
            </a:pPr>
            <a:r>
              <a:rPr lang="fr-FR" dirty="0">
                <a:latin typeface="Arial" charset="0"/>
                <a:ea typeface="ＭＳ Ｐゴシック" charset="0"/>
              </a:rPr>
              <a:t>It </a:t>
            </a:r>
            <a:r>
              <a:rPr lang="fr-FR" dirty="0" err="1">
                <a:latin typeface="Arial" charset="0"/>
                <a:ea typeface="ＭＳ Ｐゴシック" charset="0"/>
              </a:rPr>
              <a:t>is</a:t>
            </a:r>
            <a:r>
              <a:rPr lang="fr-FR" dirty="0">
                <a:latin typeface="Arial" charset="0"/>
                <a:ea typeface="ＭＳ Ｐゴシック" charset="0"/>
              </a:rPr>
              <a:t> </a:t>
            </a:r>
            <a:r>
              <a:rPr lang="fr-FR" dirty="0" err="1">
                <a:latin typeface="Arial" charset="0"/>
                <a:ea typeface="ＭＳ Ｐゴシック" charset="0"/>
              </a:rPr>
              <a:t>pointed</a:t>
            </a:r>
            <a:r>
              <a:rPr lang="fr-FR" dirty="0">
                <a:latin typeface="Arial" charset="0"/>
                <a:ea typeface="ＭＳ Ｐゴシック" charset="0"/>
              </a:rPr>
              <a:t> by </a:t>
            </a:r>
            <a:r>
              <a:rPr lang="fr-FR" dirty="0" err="1">
                <a:solidFill>
                  <a:srgbClr val="0076A3"/>
                </a:solidFill>
                <a:latin typeface="Arial" charset="0"/>
                <a:ea typeface="ＭＳ Ｐゴシック" charset="0"/>
              </a:rPr>
              <a:t>many</a:t>
            </a:r>
            <a:r>
              <a:rPr lang="fr-FR" dirty="0">
                <a:latin typeface="Arial" charset="0"/>
                <a:ea typeface="ＭＳ Ｐゴシック" charset="0"/>
              </a:rPr>
              <a:t>, </a:t>
            </a:r>
          </a:p>
          <a:p>
            <a:pPr lvl="1" eaLnBrk="1" hangingPunct="1">
              <a:lnSpc>
                <a:spcPct val="90000"/>
              </a:lnSpc>
              <a:buFontTx/>
              <a:buNone/>
            </a:pPr>
            <a:r>
              <a:rPr lang="fr-FR" dirty="0">
                <a:latin typeface="Arial" charset="0"/>
                <a:ea typeface="ＭＳ Ｐゴシック" charset="0"/>
              </a:rPr>
              <a:t>   </a:t>
            </a:r>
            <a:r>
              <a:rPr lang="fr-FR" dirty="0">
                <a:solidFill>
                  <a:srgbClr val="0076A3"/>
                </a:solidFill>
                <a:latin typeface="Arial" charset="0"/>
                <a:ea typeface="ＭＳ Ｐゴシック" charset="0"/>
              </a:rPr>
              <a:t>important</a:t>
            </a:r>
            <a:r>
              <a:rPr lang="fr-FR" dirty="0">
                <a:latin typeface="Arial" charset="0"/>
                <a:ea typeface="ＭＳ Ｐゴシック" charset="0"/>
              </a:rPr>
              <a:t>, pages</a:t>
            </a:r>
          </a:p>
          <a:p>
            <a:pPr eaLnBrk="1" hangingPunct="1">
              <a:lnSpc>
                <a:spcPct val="90000"/>
              </a:lnSpc>
            </a:pPr>
            <a:endParaRPr lang="fr-FR" dirty="0">
              <a:latin typeface="Arial" charset="0"/>
              <a:ea typeface="ＭＳ Ｐゴシック" charset="0"/>
              <a:cs typeface="ＭＳ Ｐゴシック" charset="0"/>
            </a:endParaRPr>
          </a:p>
        </p:txBody>
      </p:sp>
      <p:sp>
        <p:nvSpPr>
          <p:cNvPr id="107524" name="Freeform 4"/>
          <p:cNvSpPr>
            <a:spLocks/>
          </p:cNvSpPr>
          <p:nvPr/>
        </p:nvSpPr>
        <p:spPr bwMode="auto">
          <a:xfrm>
            <a:off x="5419725" y="3355976"/>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8" y="129"/>
                </a:lnTo>
                <a:lnTo>
                  <a:pt x="8" y="132"/>
                </a:lnTo>
                <a:lnTo>
                  <a:pt x="10" y="134"/>
                </a:lnTo>
                <a:lnTo>
                  <a:pt x="13" y="136"/>
                </a:lnTo>
                <a:lnTo>
                  <a:pt x="13" y="139"/>
                </a:lnTo>
                <a:lnTo>
                  <a:pt x="15" y="141"/>
                </a:lnTo>
                <a:lnTo>
                  <a:pt x="18" y="144"/>
                </a:lnTo>
                <a:lnTo>
                  <a:pt x="18" y="149"/>
                </a:lnTo>
                <a:lnTo>
                  <a:pt x="20" y="151"/>
                </a:lnTo>
                <a:lnTo>
                  <a:pt x="23" y="154"/>
                </a:lnTo>
                <a:lnTo>
                  <a:pt x="25" y="156"/>
                </a:lnTo>
                <a:lnTo>
                  <a:pt x="28" y="159"/>
                </a:lnTo>
                <a:lnTo>
                  <a:pt x="30" y="159"/>
                </a:lnTo>
                <a:lnTo>
                  <a:pt x="33" y="161"/>
                </a:lnTo>
                <a:lnTo>
                  <a:pt x="35" y="164"/>
                </a:lnTo>
                <a:lnTo>
                  <a:pt x="38" y="166"/>
                </a:lnTo>
                <a:lnTo>
                  <a:pt x="40" y="169"/>
                </a:lnTo>
                <a:lnTo>
                  <a:pt x="43" y="171"/>
                </a:lnTo>
                <a:lnTo>
                  <a:pt x="45" y="171"/>
                </a:lnTo>
                <a:lnTo>
                  <a:pt x="47" y="174"/>
                </a:lnTo>
                <a:lnTo>
                  <a:pt x="50" y="176"/>
                </a:lnTo>
                <a:lnTo>
                  <a:pt x="52" y="176"/>
                </a:lnTo>
                <a:lnTo>
                  <a:pt x="55" y="179"/>
                </a:lnTo>
                <a:lnTo>
                  <a:pt x="60" y="179"/>
                </a:lnTo>
                <a:lnTo>
                  <a:pt x="62" y="181"/>
                </a:lnTo>
                <a:lnTo>
                  <a:pt x="65" y="181"/>
                </a:lnTo>
                <a:lnTo>
                  <a:pt x="67" y="184"/>
                </a:lnTo>
                <a:lnTo>
                  <a:pt x="72" y="184"/>
                </a:lnTo>
                <a:lnTo>
                  <a:pt x="75" y="184"/>
                </a:lnTo>
                <a:lnTo>
                  <a:pt x="77" y="184"/>
                </a:lnTo>
                <a:lnTo>
                  <a:pt x="82" y="186"/>
                </a:lnTo>
                <a:lnTo>
                  <a:pt x="85" y="186"/>
                </a:lnTo>
                <a:lnTo>
                  <a:pt x="87" y="186"/>
                </a:lnTo>
                <a:lnTo>
                  <a:pt x="90" y="186"/>
                </a:lnTo>
                <a:lnTo>
                  <a:pt x="95" y="186"/>
                </a:lnTo>
                <a:lnTo>
                  <a:pt x="97" y="186"/>
                </a:lnTo>
                <a:lnTo>
                  <a:pt x="100" y="186"/>
                </a:lnTo>
                <a:lnTo>
                  <a:pt x="104" y="186"/>
                </a:lnTo>
                <a:lnTo>
                  <a:pt x="107" y="186"/>
                </a:lnTo>
                <a:lnTo>
                  <a:pt x="109" y="184"/>
                </a:lnTo>
                <a:lnTo>
                  <a:pt x="114" y="184"/>
                </a:lnTo>
                <a:lnTo>
                  <a:pt x="117" y="184"/>
                </a:lnTo>
                <a:lnTo>
                  <a:pt x="119" y="184"/>
                </a:lnTo>
                <a:lnTo>
                  <a:pt x="122" y="181"/>
                </a:lnTo>
                <a:lnTo>
                  <a:pt x="127" y="181"/>
                </a:lnTo>
                <a:lnTo>
                  <a:pt x="129" y="179"/>
                </a:lnTo>
                <a:lnTo>
                  <a:pt x="132" y="179"/>
                </a:lnTo>
                <a:lnTo>
                  <a:pt x="134" y="176"/>
                </a:lnTo>
                <a:lnTo>
                  <a:pt x="137" y="176"/>
                </a:lnTo>
                <a:lnTo>
                  <a:pt x="139" y="174"/>
                </a:lnTo>
                <a:lnTo>
                  <a:pt x="144" y="171"/>
                </a:lnTo>
                <a:lnTo>
                  <a:pt x="147" y="171"/>
                </a:lnTo>
                <a:lnTo>
                  <a:pt x="149" y="169"/>
                </a:lnTo>
                <a:lnTo>
                  <a:pt x="152" y="166"/>
                </a:lnTo>
                <a:lnTo>
                  <a:pt x="154" y="164"/>
                </a:lnTo>
                <a:lnTo>
                  <a:pt x="157"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4" y="119"/>
                </a:lnTo>
                <a:lnTo>
                  <a:pt x="184" y="117"/>
                </a:lnTo>
                <a:lnTo>
                  <a:pt x="184" y="112"/>
                </a:lnTo>
                <a:lnTo>
                  <a:pt x="186" y="109"/>
                </a:lnTo>
                <a:lnTo>
                  <a:pt x="186" y="107"/>
                </a:lnTo>
                <a:lnTo>
                  <a:pt x="186" y="102"/>
                </a:lnTo>
                <a:lnTo>
                  <a:pt x="186" y="99"/>
                </a:lnTo>
                <a:lnTo>
                  <a:pt x="186" y="97"/>
                </a:lnTo>
                <a:lnTo>
                  <a:pt x="186" y="94"/>
                </a:lnTo>
                <a:lnTo>
                  <a:pt x="186" y="89"/>
                </a:lnTo>
                <a:lnTo>
                  <a:pt x="186" y="84"/>
                </a:lnTo>
                <a:lnTo>
                  <a:pt x="186" y="80"/>
                </a:lnTo>
                <a:lnTo>
                  <a:pt x="184" y="75"/>
                </a:lnTo>
                <a:lnTo>
                  <a:pt x="184"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2" y="20"/>
                </a:lnTo>
                <a:lnTo>
                  <a:pt x="147" y="18"/>
                </a:lnTo>
                <a:lnTo>
                  <a:pt x="144" y="15"/>
                </a:lnTo>
                <a:lnTo>
                  <a:pt x="139" y="13"/>
                </a:lnTo>
                <a:lnTo>
                  <a:pt x="134" y="10"/>
                </a:lnTo>
                <a:lnTo>
                  <a:pt x="129" y="8"/>
                </a:lnTo>
                <a:lnTo>
                  <a:pt x="124" y="5"/>
                </a:lnTo>
                <a:lnTo>
                  <a:pt x="122"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8" y="20"/>
                </a:lnTo>
                <a:lnTo>
                  <a:pt x="33" y="23"/>
                </a:lnTo>
                <a:lnTo>
                  <a:pt x="30" y="27"/>
                </a:lnTo>
                <a:lnTo>
                  <a:pt x="25" y="30"/>
                </a:lnTo>
                <a:lnTo>
                  <a:pt x="23" y="35"/>
                </a:lnTo>
                <a:lnTo>
                  <a:pt x="20" y="37"/>
                </a:lnTo>
                <a:lnTo>
                  <a:pt x="15" y="42"/>
                </a:lnTo>
                <a:lnTo>
                  <a:pt x="13" y="45"/>
                </a:lnTo>
                <a:lnTo>
                  <a:pt x="10" y="50"/>
                </a:lnTo>
                <a:lnTo>
                  <a:pt x="10" y="55"/>
                </a:lnTo>
                <a:lnTo>
                  <a:pt x="8"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525" name="Freeform 5"/>
          <p:cNvSpPr>
            <a:spLocks/>
          </p:cNvSpPr>
          <p:nvPr/>
        </p:nvSpPr>
        <p:spPr bwMode="auto">
          <a:xfrm>
            <a:off x="5419725" y="3505200"/>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8" y="35"/>
                </a:lnTo>
                <a:lnTo>
                  <a:pt x="8" y="38"/>
                </a:lnTo>
                <a:lnTo>
                  <a:pt x="10" y="40"/>
                </a:lnTo>
                <a:lnTo>
                  <a:pt x="13" y="42"/>
                </a:lnTo>
                <a:lnTo>
                  <a:pt x="13" y="45"/>
                </a:lnTo>
                <a:lnTo>
                  <a:pt x="15" y="47"/>
                </a:lnTo>
                <a:lnTo>
                  <a:pt x="18" y="50"/>
                </a:lnTo>
                <a:lnTo>
                  <a:pt x="18" y="55"/>
                </a:lnTo>
                <a:lnTo>
                  <a:pt x="20" y="57"/>
                </a:lnTo>
                <a:lnTo>
                  <a:pt x="23" y="60"/>
                </a:lnTo>
                <a:lnTo>
                  <a:pt x="25" y="62"/>
                </a:lnTo>
                <a:lnTo>
                  <a:pt x="28" y="65"/>
                </a:lnTo>
                <a:lnTo>
                  <a:pt x="30" y="65"/>
                </a:lnTo>
                <a:lnTo>
                  <a:pt x="33" y="67"/>
                </a:lnTo>
                <a:lnTo>
                  <a:pt x="35" y="70"/>
                </a:lnTo>
                <a:lnTo>
                  <a:pt x="38" y="72"/>
                </a:lnTo>
                <a:lnTo>
                  <a:pt x="40" y="75"/>
                </a:lnTo>
                <a:lnTo>
                  <a:pt x="43" y="77"/>
                </a:lnTo>
                <a:lnTo>
                  <a:pt x="45" y="77"/>
                </a:lnTo>
                <a:lnTo>
                  <a:pt x="47" y="80"/>
                </a:lnTo>
                <a:lnTo>
                  <a:pt x="50" y="82"/>
                </a:lnTo>
                <a:lnTo>
                  <a:pt x="52" y="82"/>
                </a:lnTo>
                <a:lnTo>
                  <a:pt x="55" y="85"/>
                </a:lnTo>
                <a:lnTo>
                  <a:pt x="60" y="85"/>
                </a:lnTo>
                <a:lnTo>
                  <a:pt x="62" y="87"/>
                </a:lnTo>
                <a:lnTo>
                  <a:pt x="65" y="87"/>
                </a:lnTo>
                <a:lnTo>
                  <a:pt x="67" y="90"/>
                </a:lnTo>
                <a:lnTo>
                  <a:pt x="72" y="90"/>
                </a:lnTo>
                <a:lnTo>
                  <a:pt x="75" y="90"/>
                </a:lnTo>
                <a:lnTo>
                  <a:pt x="77" y="90"/>
                </a:lnTo>
                <a:lnTo>
                  <a:pt x="82" y="92"/>
                </a:lnTo>
                <a:lnTo>
                  <a:pt x="85" y="92"/>
                </a:lnTo>
                <a:lnTo>
                  <a:pt x="87" y="92"/>
                </a:lnTo>
                <a:lnTo>
                  <a:pt x="90" y="92"/>
                </a:lnTo>
                <a:lnTo>
                  <a:pt x="95" y="92"/>
                </a:lnTo>
                <a:lnTo>
                  <a:pt x="97" y="92"/>
                </a:lnTo>
                <a:lnTo>
                  <a:pt x="100" y="92"/>
                </a:lnTo>
                <a:lnTo>
                  <a:pt x="104" y="92"/>
                </a:lnTo>
                <a:lnTo>
                  <a:pt x="107" y="92"/>
                </a:lnTo>
                <a:lnTo>
                  <a:pt x="109" y="90"/>
                </a:lnTo>
                <a:lnTo>
                  <a:pt x="114" y="90"/>
                </a:lnTo>
                <a:lnTo>
                  <a:pt x="117" y="90"/>
                </a:lnTo>
                <a:lnTo>
                  <a:pt x="119" y="90"/>
                </a:lnTo>
                <a:lnTo>
                  <a:pt x="122" y="87"/>
                </a:lnTo>
                <a:lnTo>
                  <a:pt x="127" y="87"/>
                </a:lnTo>
                <a:lnTo>
                  <a:pt x="129" y="85"/>
                </a:lnTo>
                <a:lnTo>
                  <a:pt x="132" y="85"/>
                </a:lnTo>
                <a:lnTo>
                  <a:pt x="134" y="82"/>
                </a:lnTo>
                <a:lnTo>
                  <a:pt x="137" y="82"/>
                </a:lnTo>
                <a:lnTo>
                  <a:pt x="139" y="80"/>
                </a:lnTo>
                <a:lnTo>
                  <a:pt x="144" y="77"/>
                </a:lnTo>
                <a:lnTo>
                  <a:pt x="147" y="77"/>
                </a:lnTo>
                <a:lnTo>
                  <a:pt x="149" y="75"/>
                </a:lnTo>
                <a:lnTo>
                  <a:pt x="152" y="72"/>
                </a:lnTo>
                <a:lnTo>
                  <a:pt x="154" y="70"/>
                </a:lnTo>
                <a:lnTo>
                  <a:pt x="157"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4" y="25"/>
                </a:lnTo>
                <a:lnTo>
                  <a:pt x="184" y="23"/>
                </a:lnTo>
                <a:lnTo>
                  <a:pt x="184"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7526" name="Arc 6"/>
          <p:cNvSpPr>
            <a:spLocks/>
          </p:cNvSpPr>
          <p:nvPr/>
        </p:nvSpPr>
        <p:spPr bwMode="auto">
          <a:xfrm>
            <a:off x="5419725" y="3355975"/>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7527" name="Freeform 7"/>
          <p:cNvSpPr>
            <a:spLocks/>
          </p:cNvSpPr>
          <p:nvPr/>
        </p:nvSpPr>
        <p:spPr bwMode="auto">
          <a:xfrm>
            <a:off x="7172325" y="38862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5"/>
                </a:moveTo>
                <a:lnTo>
                  <a:pt x="0" y="97"/>
                </a:lnTo>
                <a:lnTo>
                  <a:pt x="0" y="100"/>
                </a:lnTo>
                <a:lnTo>
                  <a:pt x="0" y="102"/>
                </a:lnTo>
                <a:lnTo>
                  <a:pt x="3" y="107"/>
                </a:lnTo>
                <a:lnTo>
                  <a:pt x="3" y="109"/>
                </a:lnTo>
                <a:lnTo>
                  <a:pt x="3" y="112"/>
                </a:lnTo>
                <a:lnTo>
                  <a:pt x="3" y="117"/>
                </a:lnTo>
                <a:lnTo>
                  <a:pt x="5" y="119"/>
                </a:lnTo>
                <a:lnTo>
                  <a:pt x="5" y="122"/>
                </a:lnTo>
                <a:lnTo>
                  <a:pt x="5" y="124"/>
                </a:lnTo>
                <a:lnTo>
                  <a:pt x="8" y="129"/>
                </a:lnTo>
                <a:lnTo>
                  <a:pt x="8" y="132"/>
                </a:lnTo>
                <a:lnTo>
                  <a:pt x="10" y="134"/>
                </a:lnTo>
                <a:lnTo>
                  <a:pt x="13" y="137"/>
                </a:lnTo>
                <a:lnTo>
                  <a:pt x="13" y="139"/>
                </a:lnTo>
                <a:lnTo>
                  <a:pt x="15" y="142"/>
                </a:lnTo>
                <a:lnTo>
                  <a:pt x="18" y="144"/>
                </a:lnTo>
                <a:lnTo>
                  <a:pt x="18" y="149"/>
                </a:lnTo>
                <a:lnTo>
                  <a:pt x="20" y="152"/>
                </a:lnTo>
                <a:lnTo>
                  <a:pt x="23" y="154"/>
                </a:lnTo>
                <a:lnTo>
                  <a:pt x="25" y="157"/>
                </a:lnTo>
                <a:lnTo>
                  <a:pt x="27" y="159"/>
                </a:lnTo>
                <a:lnTo>
                  <a:pt x="30" y="159"/>
                </a:lnTo>
                <a:lnTo>
                  <a:pt x="32" y="162"/>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5" y="181"/>
                </a:lnTo>
                <a:lnTo>
                  <a:pt x="67" y="184"/>
                </a:lnTo>
                <a:lnTo>
                  <a:pt x="72" y="184"/>
                </a:lnTo>
                <a:lnTo>
                  <a:pt x="75"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2" y="181"/>
                </a:lnTo>
                <a:lnTo>
                  <a:pt x="127" y="181"/>
                </a:lnTo>
                <a:lnTo>
                  <a:pt x="129" y="179"/>
                </a:lnTo>
                <a:lnTo>
                  <a:pt x="132" y="179"/>
                </a:lnTo>
                <a:lnTo>
                  <a:pt x="134" y="176"/>
                </a:lnTo>
                <a:lnTo>
                  <a:pt x="137" y="176"/>
                </a:lnTo>
                <a:lnTo>
                  <a:pt x="139" y="174"/>
                </a:lnTo>
                <a:lnTo>
                  <a:pt x="144" y="171"/>
                </a:lnTo>
                <a:lnTo>
                  <a:pt x="146" y="171"/>
                </a:lnTo>
                <a:lnTo>
                  <a:pt x="149" y="169"/>
                </a:lnTo>
                <a:lnTo>
                  <a:pt x="151" y="166"/>
                </a:lnTo>
                <a:lnTo>
                  <a:pt x="154" y="164"/>
                </a:lnTo>
                <a:lnTo>
                  <a:pt x="156" y="162"/>
                </a:lnTo>
                <a:lnTo>
                  <a:pt x="159" y="159"/>
                </a:lnTo>
                <a:lnTo>
                  <a:pt x="161" y="159"/>
                </a:lnTo>
                <a:lnTo>
                  <a:pt x="164" y="157"/>
                </a:lnTo>
                <a:lnTo>
                  <a:pt x="164" y="154"/>
                </a:lnTo>
                <a:lnTo>
                  <a:pt x="166" y="152"/>
                </a:lnTo>
                <a:lnTo>
                  <a:pt x="169" y="149"/>
                </a:lnTo>
                <a:lnTo>
                  <a:pt x="171" y="144"/>
                </a:lnTo>
                <a:lnTo>
                  <a:pt x="174" y="142"/>
                </a:lnTo>
                <a:lnTo>
                  <a:pt x="174" y="139"/>
                </a:lnTo>
                <a:lnTo>
                  <a:pt x="176" y="137"/>
                </a:lnTo>
                <a:lnTo>
                  <a:pt x="176" y="134"/>
                </a:lnTo>
                <a:lnTo>
                  <a:pt x="179" y="132"/>
                </a:lnTo>
                <a:lnTo>
                  <a:pt x="179" y="129"/>
                </a:lnTo>
                <a:lnTo>
                  <a:pt x="181" y="124"/>
                </a:lnTo>
                <a:lnTo>
                  <a:pt x="181" y="122"/>
                </a:lnTo>
                <a:lnTo>
                  <a:pt x="184" y="119"/>
                </a:lnTo>
                <a:lnTo>
                  <a:pt x="184" y="117"/>
                </a:lnTo>
                <a:lnTo>
                  <a:pt x="184" y="112"/>
                </a:lnTo>
                <a:lnTo>
                  <a:pt x="186" y="109"/>
                </a:lnTo>
                <a:lnTo>
                  <a:pt x="186" y="107"/>
                </a:lnTo>
                <a:lnTo>
                  <a:pt x="186" y="102"/>
                </a:lnTo>
                <a:lnTo>
                  <a:pt x="186" y="100"/>
                </a:lnTo>
                <a:lnTo>
                  <a:pt x="186" y="97"/>
                </a:lnTo>
                <a:lnTo>
                  <a:pt x="186" y="95"/>
                </a:lnTo>
                <a:lnTo>
                  <a:pt x="186" y="90"/>
                </a:lnTo>
                <a:lnTo>
                  <a:pt x="186" y="85"/>
                </a:lnTo>
                <a:lnTo>
                  <a:pt x="186" y="80"/>
                </a:lnTo>
                <a:lnTo>
                  <a:pt x="184" y="75"/>
                </a:lnTo>
                <a:lnTo>
                  <a:pt x="184" y="70"/>
                </a:lnTo>
                <a:lnTo>
                  <a:pt x="181" y="65"/>
                </a:lnTo>
                <a:lnTo>
                  <a:pt x="181" y="60"/>
                </a:lnTo>
                <a:lnTo>
                  <a:pt x="179" y="55"/>
                </a:lnTo>
                <a:lnTo>
                  <a:pt x="176" y="50"/>
                </a:lnTo>
                <a:lnTo>
                  <a:pt x="174" y="45"/>
                </a:lnTo>
                <a:lnTo>
                  <a:pt x="171" y="43"/>
                </a:lnTo>
                <a:lnTo>
                  <a:pt x="169" y="38"/>
                </a:lnTo>
                <a:lnTo>
                  <a:pt x="166" y="35"/>
                </a:lnTo>
                <a:lnTo>
                  <a:pt x="161" y="30"/>
                </a:lnTo>
                <a:lnTo>
                  <a:pt x="159" y="28"/>
                </a:lnTo>
                <a:lnTo>
                  <a:pt x="154" y="23"/>
                </a:lnTo>
                <a:lnTo>
                  <a:pt x="151" y="20"/>
                </a:lnTo>
                <a:lnTo>
                  <a:pt x="146" y="18"/>
                </a:lnTo>
                <a:lnTo>
                  <a:pt x="144" y="15"/>
                </a:lnTo>
                <a:lnTo>
                  <a:pt x="139" y="13"/>
                </a:lnTo>
                <a:lnTo>
                  <a:pt x="134" y="10"/>
                </a:lnTo>
                <a:lnTo>
                  <a:pt x="129" y="8"/>
                </a:lnTo>
                <a:lnTo>
                  <a:pt x="124" y="5"/>
                </a:lnTo>
                <a:lnTo>
                  <a:pt x="122"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8"/>
                </a:lnTo>
                <a:lnTo>
                  <a:pt x="25" y="30"/>
                </a:lnTo>
                <a:lnTo>
                  <a:pt x="23" y="35"/>
                </a:lnTo>
                <a:lnTo>
                  <a:pt x="20" y="38"/>
                </a:lnTo>
                <a:lnTo>
                  <a:pt x="15" y="43"/>
                </a:lnTo>
                <a:lnTo>
                  <a:pt x="13" y="45"/>
                </a:lnTo>
                <a:lnTo>
                  <a:pt x="10" y="50"/>
                </a:lnTo>
                <a:lnTo>
                  <a:pt x="10" y="55"/>
                </a:lnTo>
                <a:lnTo>
                  <a:pt x="8" y="60"/>
                </a:lnTo>
                <a:lnTo>
                  <a:pt x="5" y="65"/>
                </a:lnTo>
                <a:lnTo>
                  <a:pt x="5" y="70"/>
                </a:lnTo>
                <a:lnTo>
                  <a:pt x="3" y="75"/>
                </a:lnTo>
                <a:lnTo>
                  <a:pt x="3" y="80"/>
                </a:lnTo>
                <a:lnTo>
                  <a:pt x="0" y="85"/>
                </a:lnTo>
                <a:lnTo>
                  <a:pt x="0" y="90"/>
                </a:lnTo>
                <a:lnTo>
                  <a:pt x="0" y="95"/>
                </a:lnTo>
                <a:close/>
              </a:path>
            </a:pathLst>
          </a:custGeom>
          <a:solidFill>
            <a:srgbClr val="00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528" name="Freeform 8"/>
          <p:cNvSpPr>
            <a:spLocks/>
          </p:cNvSpPr>
          <p:nvPr/>
        </p:nvSpPr>
        <p:spPr bwMode="auto">
          <a:xfrm>
            <a:off x="7172325" y="4037013"/>
            <a:ext cx="295275" cy="144462"/>
          </a:xfrm>
          <a:custGeom>
            <a:avLst/>
            <a:gdLst>
              <a:gd name="T0" fmla="*/ 0 w 186"/>
              <a:gd name="T1" fmla="*/ 2147483647 h 91"/>
              <a:gd name="T2" fmla="*/ 0 w 186"/>
              <a:gd name="T3" fmla="*/ 2147483647 h 91"/>
              <a:gd name="T4" fmla="*/ 2147483647 w 186"/>
              <a:gd name="T5" fmla="*/ 2147483647 h 91"/>
              <a:gd name="T6" fmla="*/ 2147483647 w 186"/>
              <a:gd name="T7" fmla="*/ 2147483647 h 91"/>
              <a:gd name="T8" fmla="*/ 2147483647 w 186"/>
              <a:gd name="T9" fmla="*/ 2147483647 h 91"/>
              <a:gd name="T10" fmla="*/ 2147483647 w 186"/>
              <a:gd name="T11" fmla="*/ 2147483647 h 91"/>
              <a:gd name="T12" fmla="*/ 2147483647 w 186"/>
              <a:gd name="T13" fmla="*/ 2147483647 h 91"/>
              <a:gd name="T14" fmla="*/ 2147483647 w 186"/>
              <a:gd name="T15" fmla="*/ 2147483647 h 91"/>
              <a:gd name="T16" fmla="*/ 2147483647 w 186"/>
              <a:gd name="T17" fmla="*/ 2147483647 h 91"/>
              <a:gd name="T18" fmla="*/ 2147483647 w 186"/>
              <a:gd name="T19" fmla="*/ 2147483647 h 91"/>
              <a:gd name="T20" fmla="*/ 2147483647 w 186"/>
              <a:gd name="T21" fmla="*/ 2147483647 h 91"/>
              <a:gd name="T22" fmla="*/ 2147483647 w 186"/>
              <a:gd name="T23" fmla="*/ 2147483647 h 91"/>
              <a:gd name="T24" fmla="*/ 2147483647 w 186"/>
              <a:gd name="T25" fmla="*/ 2147483647 h 91"/>
              <a:gd name="T26" fmla="*/ 2147483647 w 186"/>
              <a:gd name="T27" fmla="*/ 2147483647 h 91"/>
              <a:gd name="T28" fmla="*/ 2147483647 w 186"/>
              <a:gd name="T29" fmla="*/ 2147483647 h 91"/>
              <a:gd name="T30" fmla="*/ 2147483647 w 186"/>
              <a:gd name="T31" fmla="*/ 2147483647 h 91"/>
              <a:gd name="T32" fmla="*/ 2147483647 w 186"/>
              <a:gd name="T33" fmla="*/ 2147483647 h 91"/>
              <a:gd name="T34" fmla="*/ 2147483647 w 186"/>
              <a:gd name="T35" fmla="*/ 2147483647 h 91"/>
              <a:gd name="T36" fmla="*/ 2147483647 w 186"/>
              <a:gd name="T37" fmla="*/ 2147483647 h 91"/>
              <a:gd name="T38" fmla="*/ 2147483647 w 186"/>
              <a:gd name="T39" fmla="*/ 2147483647 h 91"/>
              <a:gd name="T40" fmla="*/ 2147483647 w 186"/>
              <a:gd name="T41" fmla="*/ 2147483647 h 91"/>
              <a:gd name="T42" fmla="*/ 2147483647 w 186"/>
              <a:gd name="T43" fmla="*/ 2147483647 h 91"/>
              <a:gd name="T44" fmla="*/ 2147483647 w 186"/>
              <a:gd name="T45" fmla="*/ 2147483647 h 91"/>
              <a:gd name="T46" fmla="*/ 2147483647 w 186"/>
              <a:gd name="T47" fmla="*/ 2147483647 h 91"/>
              <a:gd name="T48" fmla="*/ 2147483647 w 186"/>
              <a:gd name="T49" fmla="*/ 2147483647 h 91"/>
              <a:gd name="T50" fmla="*/ 2147483647 w 186"/>
              <a:gd name="T51" fmla="*/ 2147483647 h 91"/>
              <a:gd name="T52" fmla="*/ 2147483647 w 186"/>
              <a:gd name="T53" fmla="*/ 2147483647 h 91"/>
              <a:gd name="T54" fmla="*/ 2147483647 w 186"/>
              <a:gd name="T55" fmla="*/ 2147483647 h 91"/>
              <a:gd name="T56" fmla="*/ 2147483647 w 186"/>
              <a:gd name="T57" fmla="*/ 2147483647 h 91"/>
              <a:gd name="T58" fmla="*/ 2147483647 w 186"/>
              <a:gd name="T59" fmla="*/ 2147483647 h 91"/>
              <a:gd name="T60" fmla="*/ 2147483647 w 186"/>
              <a:gd name="T61" fmla="*/ 2147483647 h 91"/>
              <a:gd name="T62" fmla="*/ 2147483647 w 186"/>
              <a:gd name="T63" fmla="*/ 2147483647 h 91"/>
              <a:gd name="T64" fmla="*/ 2147483647 w 186"/>
              <a:gd name="T65" fmla="*/ 2147483647 h 91"/>
              <a:gd name="T66" fmla="*/ 2147483647 w 186"/>
              <a:gd name="T67" fmla="*/ 2147483647 h 91"/>
              <a:gd name="T68" fmla="*/ 2147483647 w 186"/>
              <a:gd name="T69" fmla="*/ 2147483647 h 91"/>
              <a:gd name="T70" fmla="*/ 2147483647 w 186"/>
              <a:gd name="T71" fmla="*/ 2147483647 h 91"/>
              <a:gd name="T72" fmla="*/ 2147483647 w 186"/>
              <a:gd name="T73" fmla="*/ 2147483647 h 91"/>
              <a:gd name="T74" fmla="*/ 2147483647 w 186"/>
              <a:gd name="T75" fmla="*/ 2147483647 h 91"/>
              <a:gd name="T76" fmla="*/ 2147483647 w 186"/>
              <a:gd name="T77" fmla="*/ 2147483647 h 91"/>
              <a:gd name="T78" fmla="*/ 2147483647 w 186"/>
              <a:gd name="T79" fmla="*/ 2147483647 h 91"/>
              <a:gd name="T80" fmla="*/ 2147483647 w 186"/>
              <a:gd name="T81" fmla="*/ 2147483647 h 91"/>
              <a:gd name="T82" fmla="*/ 2147483647 w 186"/>
              <a:gd name="T83" fmla="*/ 2147483647 h 91"/>
              <a:gd name="T84" fmla="*/ 2147483647 w 186"/>
              <a:gd name="T85" fmla="*/ 2147483647 h 91"/>
              <a:gd name="T86" fmla="*/ 2147483647 w 186"/>
              <a:gd name="T87" fmla="*/ 2147483647 h 91"/>
              <a:gd name="T88" fmla="*/ 2147483647 w 186"/>
              <a:gd name="T89" fmla="*/ 2147483647 h 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1"/>
              <a:gd name="T137" fmla="*/ 186 w 186"/>
              <a:gd name="T138" fmla="*/ 91 h 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1">
                <a:moveTo>
                  <a:pt x="0" y="0"/>
                </a:moveTo>
                <a:lnTo>
                  <a:pt x="0" y="2"/>
                </a:lnTo>
                <a:lnTo>
                  <a:pt x="0" y="5"/>
                </a:lnTo>
                <a:lnTo>
                  <a:pt x="0" y="7"/>
                </a:lnTo>
                <a:lnTo>
                  <a:pt x="3" y="12"/>
                </a:lnTo>
                <a:lnTo>
                  <a:pt x="3" y="14"/>
                </a:lnTo>
                <a:lnTo>
                  <a:pt x="3" y="17"/>
                </a:lnTo>
                <a:lnTo>
                  <a:pt x="3" y="22"/>
                </a:lnTo>
                <a:lnTo>
                  <a:pt x="5" y="24"/>
                </a:lnTo>
                <a:lnTo>
                  <a:pt x="5" y="27"/>
                </a:lnTo>
                <a:lnTo>
                  <a:pt x="5" y="29"/>
                </a:lnTo>
                <a:lnTo>
                  <a:pt x="8" y="34"/>
                </a:lnTo>
                <a:lnTo>
                  <a:pt x="8" y="37"/>
                </a:lnTo>
                <a:lnTo>
                  <a:pt x="10" y="39"/>
                </a:lnTo>
                <a:lnTo>
                  <a:pt x="13" y="42"/>
                </a:lnTo>
                <a:lnTo>
                  <a:pt x="13" y="44"/>
                </a:lnTo>
                <a:lnTo>
                  <a:pt x="15" y="47"/>
                </a:lnTo>
                <a:lnTo>
                  <a:pt x="18" y="49"/>
                </a:lnTo>
                <a:lnTo>
                  <a:pt x="18" y="54"/>
                </a:lnTo>
                <a:lnTo>
                  <a:pt x="20" y="57"/>
                </a:lnTo>
                <a:lnTo>
                  <a:pt x="23" y="59"/>
                </a:lnTo>
                <a:lnTo>
                  <a:pt x="25" y="62"/>
                </a:lnTo>
                <a:lnTo>
                  <a:pt x="27" y="64"/>
                </a:lnTo>
                <a:lnTo>
                  <a:pt x="30" y="64"/>
                </a:lnTo>
                <a:lnTo>
                  <a:pt x="32" y="67"/>
                </a:lnTo>
                <a:lnTo>
                  <a:pt x="35" y="69"/>
                </a:lnTo>
                <a:lnTo>
                  <a:pt x="37" y="71"/>
                </a:lnTo>
                <a:lnTo>
                  <a:pt x="40" y="74"/>
                </a:lnTo>
                <a:lnTo>
                  <a:pt x="42" y="76"/>
                </a:lnTo>
                <a:lnTo>
                  <a:pt x="45" y="76"/>
                </a:lnTo>
                <a:lnTo>
                  <a:pt x="47" y="79"/>
                </a:lnTo>
                <a:lnTo>
                  <a:pt x="50" y="81"/>
                </a:lnTo>
                <a:lnTo>
                  <a:pt x="52" y="81"/>
                </a:lnTo>
                <a:lnTo>
                  <a:pt x="55" y="84"/>
                </a:lnTo>
                <a:lnTo>
                  <a:pt x="60" y="84"/>
                </a:lnTo>
                <a:lnTo>
                  <a:pt x="62" y="86"/>
                </a:lnTo>
                <a:lnTo>
                  <a:pt x="65" y="86"/>
                </a:lnTo>
                <a:lnTo>
                  <a:pt x="67" y="89"/>
                </a:lnTo>
                <a:lnTo>
                  <a:pt x="72" y="89"/>
                </a:lnTo>
                <a:lnTo>
                  <a:pt x="75" y="89"/>
                </a:lnTo>
                <a:lnTo>
                  <a:pt x="77" y="89"/>
                </a:lnTo>
                <a:lnTo>
                  <a:pt x="82" y="91"/>
                </a:lnTo>
                <a:lnTo>
                  <a:pt x="84" y="91"/>
                </a:lnTo>
                <a:lnTo>
                  <a:pt x="87" y="91"/>
                </a:lnTo>
                <a:lnTo>
                  <a:pt x="89" y="91"/>
                </a:lnTo>
                <a:lnTo>
                  <a:pt x="94" y="91"/>
                </a:lnTo>
                <a:lnTo>
                  <a:pt x="97" y="91"/>
                </a:lnTo>
                <a:lnTo>
                  <a:pt x="99" y="91"/>
                </a:lnTo>
                <a:lnTo>
                  <a:pt x="104" y="91"/>
                </a:lnTo>
                <a:lnTo>
                  <a:pt x="107" y="91"/>
                </a:lnTo>
                <a:lnTo>
                  <a:pt x="109" y="89"/>
                </a:lnTo>
                <a:lnTo>
                  <a:pt x="114" y="89"/>
                </a:lnTo>
                <a:lnTo>
                  <a:pt x="117" y="89"/>
                </a:lnTo>
                <a:lnTo>
                  <a:pt x="119" y="89"/>
                </a:lnTo>
                <a:lnTo>
                  <a:pt x="122" y="86"/>
                </a:lnTo>
                <a:lnTo>
                  <a:pt x="127" y="86"/>
                </a:lnTo>
                <a:lnTo>
                  <a:pt x="129" y="84"/>
                </a:lnTo>
                <a:lnTo>
                  <a:pt x="132" y="84"/>
                </a:lnTo>
                <a:lnTo>
                  <a:pt x="134" y="81"/>
                </a:lnTo>
                <a:lnTo>
                  <a:pt x="137" y="81"/>
                </a:lnTo>
                <a:lnTo>
                  <a:pt x="139" y="79"/>
                </a:lnTo>
                <a:lnTo>
                  <a:pt x="144" y="76"/>
                </a:lnTo>
                <a:lnTo>
                  <a:pt x="146" y="76"/>
                </a:lnTo>
                <a:lnTo>
                  <a:pt x="149" y="74"/>
                </a:lnTo>
                <a:lnTo>
                  <a:pt x="151" y="71"/>
                </a:lnTo>
                <a:lnTo>
                  <a:pt x="154" y="69"/>
                </a:lnTo>
                <a:lnTo>
                  <a:pt x="156" y="67"/>
                </a:lnTo>
                <a:lnTo>
                  <a:pt x="159" y="64"/>
                </a:lnTo>
                <a:lnTo>
                  <a:pt x="161" y="64"/>
                </a:lnTo>
                <a:lnTo>
                  <a:pt x="164" y="62"/>
                </a:lnTo>
                <a:lnTo>
                  <a:pt x="164" y="59"/>
                </a:lnTo>
                <a:lnTo>
                  <a:pt x="166" y="57"/>
                </a:lnTo>
                <a:lnTo>
                  <a:pt x="169" y="54"/>
                </a:lnTo>
                <a:lnTo>
                  <a:pt x="171" y="49"/>
                </a:lnTo>
                <a:lnTo>
                  <a:pt x="174" y="47"/>
                </a:lnTo>
                <a:lnTo>
                  <a:pt x="174" y="44"/>
                </a:lnTo>
                <a:lnTo>
                  <a:pt x="176" y="42"/>
                </a:lnTo>
                <a:lnTo>
                  <a:pt x="176" y="39"/>
                </a:lnTo>
                <a:lnTo>
                  <a:pt x="179" y="37"/>
                </a:lnTo>
                <a:lnTo>
                  <a:pt x="179" y="34"/>
                </a:lnTo>
                <a:lnTo>
                  <a:pt x="181" y="29"/>
                </a:lnTo>
                <a:lnTo>
                  <a:pt x="181" y="27"/>
                </a:lnTo>
                <a:lnTo>
                  <a:pt x="184" y="24"/>
                </a:lnTo>
                <a:lnTo>
                  <a:pt x="184" y="22"/>
                </a:lnTo>
                <a:lnTo>
                  <a:pt x="184" y="17"/>
                </a:lnTo>
                <a:lnTo>
                  <a:pt x="186" y="14"/>
                </a:lnTo>
                <a:lnTo>
                  <a:pt x="186" y="12"/>
                </a:lnTo>
                <a:lnTo>
                  <a:pt x="186" y="7"/>
                </a:lnTo>
                <a:lnTo>
                  <a:pt x="186" y="5"/>
                </a:lnTo>
                <a:lnTo>
                  <a:pt x="186" y="2"/>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7529" name="Arc 9"/>
          <p:cNvSpPr>
            <a:spLocks/>
          </p:cNvSpPr>
          <p:nvPr/>
        </p:nvSpPr>
        <p:spPr bwMode="auto">
          <a:xfrm>
            <a:off x="7172325" y="38862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7530" name="Freeform 10"/>
          <p:cNvSpPr>
            <a:spLocks/>
          </p:cNvSpPr>
          <p:nvPr/>
        </p:nvSpPr>
        <p:spPr bwMode="auto">
          <a:xfrm>
            <a:off x="8543925" y="32004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2" y="107"/>
                </a:lnTo>
                <a:lnTo>
                  <a:pt x="2" y="109"/>
                </a:lnTo>
                <a:lnTo>
                  <a:pt x="2" y="112"/>
                </a:lnTo>
                <a:lnTo>
                  <a:pt x="2"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4" y="156"/>
                </a:lnTo>
                <a:lnTo>
                  <a:pt x="27" y="159"/>
                </a:lnTo>
                <a:lnTo>
                  <a:pt x="29" y="159"/>
                </a:lnTo>
                <a:lnTo>
                  <a:pt x="32" y="161"/>
                </a:lnTo>
                <a:lnTo>
                  <a:pt x="34" y="164"/>
                </a:lnTo>
                <a:lnTo>
                  <a:pt x="37" y="166"/>
                </a:lnTo>
                <a:lnTo>
                  <a:pt x="39" y="169"/>
                </a:lnTo>
                <a:lnTo>
                  <a:pt x="42" y="171"/>
                </a:lnTo>
                <a:lnTo>
                  <a:pt x="44" y="171"/>
                </a:lnTo>
                <a:lnTo>
                  <a:pt x="47" y="174"/>
                </a:lnTo>
                <a:lnTo>
                  <a:pt x="49" y="176"/>
                </a:lnTo>
                <a:lnTo>
                  <a:pt x="52" y="176"/>
                </a:lnTo>
                <a:lnTo>
                  <a:pt x="54" y="179"/>
                </a:lnTo>
                <a:lnTo>
                  <a:pt x="59" y="179"/>
                </a:lnTo>
                <a:lnTo>
                  <a:pt x="62" y="181"/>
                </a:lnTo>
                <a:lnTo>
                  <a:pt x="64" y="181"/>
                </a:lnTo>
                <a:lnTo>
                  <a:pt x="67" y="184"/>
                </a:lnTo>
                <a:lnTo>
                  <a:pt x="72" y="184"/>
                </a:lnTo>
                <a:lnTo>
                  <a:pt x="74" y="184"/>
                </a:lnTo>
                <a:lnTo>
                  <a:pt x="77" y="184"/>
                </a:lnTo>
                <a:lnTo>
                  <a:pt x="81" y="186"/>
                </a:lnTo>
                <a:lnTo>
                  <a:pt x="84" y="186"/>
                </a:lnTo>
                <a:lnTo>
                  <a:pt x="86" y="186"/>
                </a:lnTo>
                <a:lnTo>
                  <a:pt x="89" y="186"/>
                </a:lnTo>
                <a:lnTo>
                  <a:pt x="94" y="186"/>
                </a:lnTo>
                <a:lnTo>
                  <a:pt x="96" y="186"/>
                </a:lnTo>
                <a:lnTo>
                  <a:pt x="99" y="186"/>
                </a:lnTo>
                <a:lnTo>
                  <a:pt x="104" y="186"/>
                </a:lnTo>
                <a:lnTo>
                  <a:pt x="106" y="186"/>
                </a:lnTo>
                <a:lnTo>
                  <a:pt x="109" y="184"/>
                </a:lnTo>
                <a:lnTo>
                  <a:pt x="114" y="184"/>
                </a:lnTo>
                <a:lnTo>
                  <a:pt x="116" y="184"/>
                </a:lnTo>
                <a:lnTo>
                  <a:pt x="119" y="184"/>
                </a:lnTo>
                <a:lnTo>
                  <a:pt x="121" y="181"/>
                </a:lnTo>
                <a:lnTo>
                  <a:pt x="126" y="181"/>
                </a:lnTo>
                <a:lnTo>
                  <a:pt x="129" y="179"/>
                </a:lnTo>
                <a:lnTo>
                  <a:pt x="131" y="179"/>
                </a:lnTo>
                <a:lnTo>
                  <a:pt x="134" y="176"/>
                </a:lnTo>
                <a:lnTo>
                  <a:pt x="136" y="176"/>
                </a:lnTo>
                <a:lnTo>
                  <a:pt x="139" y="174"/>
                </a:lnTo>
                <a:lnTo>
                  <a:pt x="143" y="171"/>
                </a:lnTo>
                <a:lnTo>
                  <a:pt x="146" y="171"/>
                </a:lnTo>
                <a:lnTo>
                  <a:pt x="148" y="169"/>
                </a:lnTo>
                <a:lnTo>
                  <a:pt x="151" y="166"/>
                </a:lnTo>
                <a:lnTo>
                  <a:pt x="153" y="164"/>
                </a:lnTo>
                <a:lnTo>
                  <a:pt x="156" y="161"/>
                </a:lnTo>
                <a:lnTo>
                  <a:pt x="158" y="159"/>
                </a:lnTo>
                <a:lnTo>
                  <a:pt x="161" y="159"/>
                </a:lnTo>
                <a:lnTo>
                  <a:pt x="163" y="156"/>
                </a:lnTo>
                <a:lnTo>
                  <a:pt x="163" y="154"/>
                </a:lnTo>
                <a:lnTo>
                  <a:pt x="166" y="151"/>
                </a:lnTo>
                <a:lnTo>
                  <a:pt x="168" y="149"/>
                </a:lnTo>
                <a:lnTo>
                  <a:pt x="171" y="144"/>
                </a:lnTo>
                <a:lnTo>
                  <a:pt x="173" y="141"/>
                </a:lnTo>
                <a:lnTo>
                  <a:pt x="173" y="139"/>
                </a:lnTo>
                <a:lnTo>
                  <a:pt x="176" y="136"/>
                </a:lnTo>
                <a:lnTo>
                  <a:pt x="176" y="134"/>
                </a:lnTo>
                <a:lnTo>
                  <a:pt x="178" y="132"/>
                </a:lnTo>
                <a:lnTo>
                  <a:pt x="178"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8" y="55"/>
                </a:lnTo>
                <a:lnTo>
                  <a:pt x="176" y="50"/>
                </a:lnTo>
                <a:lnTo>
                  <a:pt x="173" y="45"/>
                </a:lnTo>
                <a:lnTo>
                  <a:pt x="171" y="42"/>
                </a:lnTo>
                <a:lnTo>
                  <a:pt x="168" y="37"/>
                </a:lnTo>
                <a:lnTo>
                  <a:pt x="166" y="35"/>
                </a:lnTo>
                <a:lnTo>
                  <a:pt x="161" y="30"/>
                </a:lnTo>
                <a:lnTo>
                  <a:pt x="158" y="27"/>
                </a:lnTo>
                <a:lnTo>
                  <a:pt x="153" y="23"/>
                </a:lnTo>
                <a:lnTo>
                  <a:pt x="151" y="20"/>
                </a:lnTo>
                <a:lnTo>
                  <a:pt x="146" y="18"/>
                </a:lnTo>
                <a:lnTo>
                  <a:pt x="143" y="15"/>
                </a:lnTo>
                <a:lnTo>
                  <a:pt x="139" y="13"/>
                </a:lnTo>
                <a:lnTo>
                  <a:pt x="134" y="10"/>
                </a:lnTo>
                <a:lnTo>
                  <a:pt x="129" y="8"/>
                </a:lnTo>
                <a:lnTo>
                  <a:pt x="124" y="5"/>
                </a:lnTo>
                <a:lnTo>
                  <a:pt x="121" y="5"/>
                </a:lnTo>
                <a:lnTo>
                  <a:pt x="116" y="3"/>
                </a:lnTo>
                <a:lnTo>
                  <a:pt x="111" y="3"/>
                </a:lnTo>
                <a:lnTo>
                  <a:pt x="106" y="0"/>
                </a:lnTo>
                <a:lnTo>
                  <a:pt x="101" y="0"/>
                </a:lnTo>
                <a:lnTo>
                  <a:pt x="96" y="0"/>
                </a:lnTo>
                <a:lnTo>
                  <a:pt x="91" y="0"/>
                </a:lnTo>
                <a:lnTo>
                  <a:pt x="86" y="0"/>
                </a:lnTo>
                <a:lnTo>
                  <a:pt x="81" y="0"/>
                </a:lnTo>
                <a:lnTo>
                  <a:pt x="77" y="3"/>
                </a:lnTo>
                <a:lnTo>
                  <a:pt x="72" y="3"/>
                </a:lnTo>
                <a:lnTo>
                  <a:pt x="67" y="5"/>
                </a:lnTo>
                <a:lnTo>
                  <a:pt x="62" y="5"/>
                </a:lnTo>
                <a:lnTo>
                  <a:pt x="57" y="8"/>
                </a:lnTo>
                <a:lnTo>
                  <a:pt x="52" y="10"/>
                </a:lnTo>
                <a:lnTo>
                  <a:pt x="49" y="13"/>
                </a:lnTo>
                <a:lnTo>
                  <a:pt x="44" y="15"/>
                </a:lnTo>
                <a:lnTo>
                  <a:pt x="39" y="18"/>
                </a:lnTo>
                <a:lnTo>
                  <a:pt x="37" y="20"/>
                </a:lnTo>
                <a:lnTo>
                  <a:pt x="32" y="23"/>
                </a:lnTo>
                <a:lnTo>
                  <a:pt x="29" y="27"/>
                </a:lnTo>
                <a:lnTo>
                  <a:pt x="24" y="30"/>
                </a:lnTo>
                <a:lnTo>
                  <a:pt x="22" y="35"/>
                </a:lnTo>
                <a:lnTo>
                  <a:pt x="20" y="37"/>
                </a:lnTo>
                <a:lnTo>
                  <a:pt x="15" y="42"/>
                </a:lnTo>
                <a:lnTo>
                  <a:pt x="12" y="45"/>
                </a:lnTo>
                <a:lnTo>
                  <a:pt x="10" y="50"/>
                </a:lnTo>
                <a:lnTo>
                  <a:pt x="10" y="55"/>
                </a:lnTo>
                <a:lnTo>
                  <a:pt x="7" y="60"/>
                </a:lnTo>
                <a:lnTo>
                  <a:pt x="5" y="65"/>
                </a:lnTo>
                <a:lnTo>
                  <a:pt x="5" y="70"/>
                </a:lnTo>
                <a:lnTo>
                  <a:pt x="2" y="75"/>
                </a:lnTo>
                <a:lnTo>
                  <a:pt x="2" y="80"/>
                </a:lnTo>
                <a:lnTo>
                  <a:pt x="0" y="84"/>
                </a:lnTo>
                <a:lnTo>
                  <a:pt x="0" y="89"/>
                </a:lnTo>
                <a:lnTo>
                  <a:pt x="0" y="9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531" name="Freeform 11"/>
          <p:cNvSpPr>
            <a:spLocks/>
          </p:cNvSpPr>
          <p:nvPr/>
        </p:nvSpPr>
        <p:spPr bwMode="auto">
          <a:xfrm>
            <a:off x="8543925" y="3349626"/>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2" y="13"/>
                </a:lnTo>
                <a:lnTo>
                  <a:pt x="2" y="15"/>
                </a:lnTo>
                <a:lnTo>
                  <a:pt x="2" y="18"/>
                </a:lnTo>
                <a:lnTo>
                  <a:pt x="2"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4" y="62"/>
                </a:lnTo>
                <a:lnTo>
                  <a:pt x="27" y="65"/>
                </a:lnTo>
                <a:lnTo>
                  <a:pt x="29" y="65"/>
                </a:lnTo>
                <a:lnTo>
                  <a:pt x="32" y="67"/>
                </a:lnTo>
                <a:lnTo>
                  <a:pt x="34" y="70"/>
                </a:lnTo>
                <a:lnTo>
                  <a:pt x="37" y="72"/>
                </a:lnTo>
                <a:lnTo>
                  <a:pt x="39" y="75"/>
                </a:lnTo>
                <a:lnTo>
                  <a:pt x="42" y="77"/>
                </a:lnTo>
                <a:lnTo>
                  <a:pt x="44" y="77"/>
                </a:lnTo>
                <a:lnTo>
                  <a:pt x="47" y="80"/>
                </a:lnTo>
                <a:lnTo>
                  <a:pt x="49" y="82"/>
                </a:lnTo>
                <a:lnTo>
                  <a:pt x="52" y="82"/>
                </a:lnTo>
                <a:lnTo>
                  <a:pt x="54" y="85"/>
                </a:lnTo>
                <a:lnTo>
                  <a:pt x="59" y="85"/>
                </a:lnTo>
                <a:lnTo>
                  <a:pt x="62" y="87"/>
                </a:lnTo>
                <a:lnTo>
                  <a:pt x="64" y="87"/>
                </a:lnTo>
                <a:lnTo>
                  <a:pt x="67" y="90"/>
                </a:lnTo>
                <a:lnTo>
                  <a:pt x="72" y="90"/>
                </a:lnTo>
                <a:lnTo>
                  <a:pt x="74" y="90"/>
                </a:lnTo>
                <a:lnTo>
                  <a:pt x="77" y="90"/>
                </a:lnTo>
                <a:lnTo>
                  <a:pt x="81" y="92"/>
                </a:lnTo>
                <a:lnTo>
                  <a:pt x="84" y="92"/>
                </a:lnTo>
                <a:lnTo>
                  <a:pt x="86" y="92"/>
                </a:lnTo>
                <a:lnTo>
                  <a:pt x="89" y="92"/>
                </a:lnTo>
                <a:lnTo>
                  <a:pt x="94" y="92"/>
                </a:lnTo>
                <a:lnTo>
                  <a:pt x="96" y="92"/>
                </a:lnTo>
                <a:lnTo>
                  <a:pt x="99" y="92"/>
                </a:lnTo>
                <a:lnTo>
                  <a:pt x="104" y="92"/>
                </a:lnTo>
                <a:lnTo>
                  <a:pt x="106" y="92"/>
                </a:lnTo>
                <a:lnTo>
                  <a:pt x="109" y="90"/>
                </a:lnTo>
                <a:lnTo>
                  <a:pt x="114" y="90"/>
                </a:lnTo>
                <a:lnTo>
                  <a:pt x="116" y="90"/>
                </a:lnTo>
                <a:lnTo>
                  <a:pt x="119" y="90"/>
                </a:lnTo>
                <a:lnTo>
                  <a:pt x="121" y="87"/>
                </a:lnTo>
                <a:lnTo>
                  <a:pt x="126" y="87"/>
                </a:lnTo>
                <a:lnTo>
                  <a:pt x="129" y="85"/>
                </a:lnTo>
                <a:lnTo>
                  <a:pt x="131" y="85"/>
                </a:lnTo>
                <a:lnTo>
                  <a:pt x="134" y="82"/>
                </a:lnTo>
                <a:lnTo>
                  <a:pt x="136" y="82"/>
                </a:lnTo>
                <a:lnTo>
                  <a:pt x="139" y="80"/>
                </a:lnTo>
                <a:lnTo>
                  <a:pt x="143" y="77"/>
                </a:lnTo>
                <a:lnTo>
                  <a:pt x="146" y="77"/>
                </a:lnTo>
                <a:lnTo>
                  <a:pt x="148" y="75"/>
                </a:lnTo>
                <a:lnTo>
                  <a:pt x="151" y="72"/>
                </a:lnTo>
                <a:lnTo>
                  <a:pt x="153" y="70"/>
                </a:lnTo>
                <a:lnTo>
                  <a:pt x="156" y="67"/>
                </a:lnTo>
                <a:lnTo>
                  <a:pt x="158" y="65"/>
                </a:lnTo>
                <a:lnTo>
                  <a:pt x="161" y="65"/>
                </a:lnTo>
                <a:lnTo>
                  <a:pt x="163" y="62"/>
                </a:lnTo>
                <a:lnTo>
                  <a:pt x="163" y="60"/>
                </a:lnTo>
                <a:lnTo>
                  <a:pt x="166" y="57"/>
                </a:lnTo>
                <a:lnTo>
                  <a:pt x="168" y="55"/>
                </a:lnTo>
                <a:lnTo>
                  <a:pt x="171" y="50"/>
                </a:lnTo>
                <a:lnTo>
                  <a:pt x="173" y="47"/>
                </a:lnTo>
                <a:lnTo>
                  <a:pt x="173" y="45"/>
                </a:lnTo>
                <a:lnTo>
                  <a:pt x="176" y="42"/>
                </a:lnTo>
                <a:lnTo>
                  <a:pt x="176" y="40"/>
                </a:lnTo>
                <a:lnTo>
                  <a:pt x="178" y="38"/>
                </a:lnTo>
                <a:lnTo>
                  <a:pt x="178"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7532" name="Arc 12"/>
          <p:cNvSpPr>
            <a:spLocks/>
          </p:cNvSpPr>
          <p:nvPr/>
        </p:nvSpPr>
        <p:spPr bwMode="auto">
          <a:xfrm>
            <a:off x="8543925" y="32004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7533" name="Freeform 13"/>
          <p:cNvSpPr>
            <a:spLocks/>
          </p:cNvSpPr>
          <p:nvPr/>
        </p:nvSpPr>
        <p:spPr bwMode="auto">
          <a:xfrm>
            <a:off x="6419851" y="5419726"/>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534" name="Freeform 14"/>
          <p:cNvSpPr>
            <a:spLocks/>
          </p:cNvSpPr>
          <p:nvPr/>
        </p:nvSpPr>
        <p:spPr bwMode="auto">
          <a:xfrm>
            <a:off x="6419851" y="5568951"/>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7535" name="Arc 15"/>
          <p:cNvSpPr>
            <a:spLocks/>
          </p:cNvSpPr>
          <p:nvPr/>
        </p:nvSpPr>
        <p:spPr bwMode="auto">
          <a:xfrm>
            <a:off x="6419851" y="5419726"/>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7536" name="Rectangle 16"/>
          <p:cNvSpPr>
            <a:spLocks noChangeArrowheads="1"/>
          </p:cNvSpPr>
          <p:nvPr/>
        </p:nvSpPr>
        <p:spPr bwMode="auto">
          <a:xfrm>
            <a:off x="7629526" y="3992564"/>
            <a:ext cx="412059"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000000"/>
                </a:solidFill>
                <a:latin typeface="Times" charset="0"/>
              </a:rPr>
              <a:t>Page </a:t>
            </a:r>
            <a:r>
              <a:rPr lang="en-US" sz="1300" i="1">
                <a:solidFill>
                  <a:srgbClr val="000000"/>
                </a:solidFill>
                <a:latin typeface="Times" charset="0"/>
              </a:rPr>
              <a:t>i</a:t>
            </a:r>
            <a:endParaRPr lang="en-US"/>
          </a:p>
        </p:txBody>
      </p:sp>
      <p:sp>
        <p:nvSpPr>
          <p:cNvPr id="107537" name="Freeform 17"/>
          <p:cNvSpPr>
            <a:spLocks/>
          </p:cNvSpPr>
          <p:nvPr/>
        </p:nvSpPr>
        <p:spPr bwMode="auto">
          <a:xfrm>
            <a:off x="8248651" y="50292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538" name="Freeform 18"/>
          <p:cNvSpPr>
            <a:spLocks/>
          </p:cNvSpPr>
          <p:nvPr/>
        </p:nvSpPr>
        <p:spPr bwMode="auto">
          <a:xfrm>
            <a:off x="8248651" y="5178426"/>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7539" name="Arc 19"/>
          <p:cNvSpPr>
            <a:spLocks/>
          </p:cNvSpPr>
          <p:nvPr/>
        </p:nvSpPr>
        <p:spPr bwMode="auto">
          <a:xfrm>
            <a:off x="8248651" y="50292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7540" name="Line 20"/>
          <p:cNvSpPr>
            <a:spLocks noChangeShapeType="1"/>
          </p:cNvSpPr>
          <p:nvPr/>
        </p:nvSpPr>
        <p:spPr bwMode="auto">
          <a:xfrm>
            <a:off x="5724525" y="3505200"/>
            <a:ext cx="144780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7541" name="Line 21"/>
          <p:cNvSpPr>
            <a:spLocks noChangeShapeType="1"/>
          </p:cNvSpPr>
          <p:nvPr/>
        </p:nvSpPr>
        <p:spPr bwMode="auto">
          <a:xfrm flipV="1">
            <a:off x="6562725" y="4114800"/>
            <a:ext cx="609600" cy="1295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7542" name="Line 22"/>
          <p:cNvSpPr>
            <a:spLocks noChangeShapeType="1"/>
          </p:cNvSpPr>
          <p:nvPr/>
        </p:nvSpPr>
        <p:spPr bwMode="auto">
          <a:xfrm flipH="1" flipV="1">
            <a:off x="7400925" y="4114800"/>
            <a:ext cx="990600" cy="914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7543" name="Line 23"/>
          <p:cNvSpPr>
            <a:spLocks noChangeShapeType="1"/>
          </p:cNvSpPr>
          <p:nvPr/>
        </p:nvSpPr>
        <p:spPr bwMode="auto">
          <a:xfrm flipH="1">
            <a:off x="7477125" y="3429000"/>
            <a:ext cx="1066800" cy="533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7544" name="Freeform 24"/>
          <p:cNvSpPr>
            <a:spLocks/>
          </p:cNvSpPr>
          <p:nvPr/>
        </p:nvSpPr>
        <p:spPr bwMode="auto">
          <a:xfrm>
            <a:off x="7177089" y="28194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545" name="Freeform 25"/>
          <p:cNvSpPr>
            <a:spLocks/>
          </p:cNvSpPr>
          <p:nvPr/>
        </p:nvSpPr>
        <p:spPr bwMode="auto">
          <a:xfrm>
            <a:off x="7177089" y="2968626"/>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7546" name="Arc 26"/>
          <p:cNvSpPr>
            <a:spLocks/>
          </p:cNvSpPr>
          <p:nvPr/>
        </p:nvSpPr>
        <p:spPr bwMode="auto">
          <a:xfrm>
            <a:off x="7177089" y="28194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cxnSp>
        <p:nvCxnSpPr>
          <p:cNvPr id="107547" name="AutoShape 27"/>
          <p:cNvCxnSpPr>
            <a:cxnSpLocks noChangeShapeType="1"/>
            <a:stCxn id="107545" idx="23"/>
            <a:endCxn id="107527" idx="39"/>
          </p:cNvCxnSpPr>
          <p:nvPr/>
        </p:nvCxnSpPr>
        <p:spPr bwMode="auto">
          <a:xfrm flipH="1">
            <a:off x="7326314" y="3122614"/>
            <a:ext cx="7937" cy="763587"/>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58452412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ABE70F1-09A4-5542-9D15-88F19499DC29}" type="slidenum">
              <a:rPr lang="fr-FR" sz="1400">
                <a:latin typeface="Arial" charset="0"/>
              </a:rPr>
              <a:pPr eaLnBrk="1" hangingPunct="1"/>
              <a:t>122</a:t>
            </a:fld>
            <a:endParaRPr lang="fr-FR" sz="1400">
              <a:latin typeface="Arial" charset="0"/>
            </a:endParaRPr>
          </a:p>
        </p:txBody>
      </p:sp>
      <p:sp>
        <p:nvSpPr>
          <p:cNvPr id="108546" name="Rectangle 2"/>
          <p:cNvSpPr>
            <a:spLocks noGrp="1" noChangeArrowheads="1"/>
          </p:cNvSpPr>
          <p:nvPr>
            <p:ph type="title"/>
          </p:nvPr>
        </p:nvSpPr>
        <p:spPr>
          <a:xfrm>
            <a:off x="457200" y="704088"/>
            <a:ext cx="8229600" cy="7437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08547" name="Rectangle 3"/>
          <p:cNvSpPr>
            <a:spLocks noGrp="1" noChangeArrowheads="1"/>
          </p:cNvSpPr>
          <p:nvPr>
            <p:ph type="body" idx="1"/>
          </p:nvPr>
        </p:nvSpPr>
        <p:spPr/>
        <p:txBody>
          <a:bodyPr/>
          <a:lstStyle/>
          <a:p>
            <a:pPr eaLnBrk="1" hangingPunct="1"/>
            <a:r>
              <a:rPr lang="fr-FR" dirty="0" err="1">
                <a:latin typeface="Arial" charset="0"/>
                <a:ea typeface="ＭＳ Ｐゴシック" charset="0"/>
                <a:cs typeface="ＭＳ Ｐゴシック" charset="0"/>
              </a:rPr>
              <a:t>These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equations</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can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be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updated</a:t>
            </a:r>
            <a:r>
              <a:rPr lang="fr-FR" dirty="0">
                <a:latin typeface="Arial" charset="0"/>
                <a:ea typeface="ＭＳ Ｐゴシック" charset="0"/>
                <a:cs typeface="ＭＳ Ｐゴシック" charset="0"/>
              </a:rPr>
              <a:t> </a:t>
            </a:r>
            <a:r>
              <a:rPr lang="fr-FR" dirty="0" err="1">
                <a:solidFill>
                  <a:srgbClr val="0076A3"/>
                </a:solidFill>
                <a:latin typeface="Arial" charset="0"/>
                <a:ea typeface="ＭＳ Ｐゴシック" charset="0"/>
                <a:cs typeface="ＭＳ Ｐゴシック" charset="0"/>
              </a:rPr>
              <a:t>iteratively</a:t>
            </a:r>
            <a:r>
              <a:rPr lang="fr-FR" dirty="0">
                <a:solidFill>
                  <a:srgbClr val="0076A3"/>
                </a:solidFill>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until</a:t>
            </a:r>
            <a:r>
              <a:rPr lang="fr-FR" dirty="0">
                <a:latin typeface="Arial" charset="0"/>
                <a:ea typeface="ＭＳ Ｐゴシック" charset="0"/>
                <a:cs typeface="ＭＳ Ｐゴシック" charset="0"/>
              </a:rPr>
              <a:t> convergence</a:t>
            </a:r>
          </a:p>
          <a:p>
            <a:pPr eaLnBrk="1" hangingPunct="1"/>
            <a:r>
              <a:rPr lang="fr-FR" dirty="0">
                <a:latin typeface="Arial" charset="0"/>
                <a:ea typeface="ＭＳ Ｐゴシック" charset="0"/>
                <a:cs typeface="ＭＳ Ｐゴシック" charset="0"/>
              </a:rPr>
              <a:t>In </a:t>
            </a:r>
            <a:r>
              <a:rPr lang="fr-FR" dirty="0" err="1">
                <a:latin typeface="Arial" charset="0"/>
                <a:ea typeface="ＭＳ Ｐゴシック" charset="0"/>
                <a:cs typeface="ＭＳ Ｐゴシック" charset="0"/>
              </a:rPr>
              <a:t>order</a:t>
            </a:r>
            <a:r>
              <a:rPr lang="fr-FR" dirty="0">
                <a:latin typeface="Arial" charset="0"/>
                <a:ea typeface="ＭＳ Ｐゴシック" charset="0"/>
                <a:cs typeface="ＭＳ Ｐゴシック" charset="0"/>
              </a:rPr>
              <a:t> to </a:t>
            </a:r>
            <a:r>
              <a:rPr lang="fr-FR" dirty="0" err="1">
                <a:latin typeface="Arial" charset="0"/>
                <a:ea typeface="ＭＳ Ｐゴシック" charset="0"/>
                <a:cs typeface="ＭＳ Ｐゴシック" charset="0"/>
              </a:rPr>
              <a:t>obtain</a:t>
            </a:r>
            <a:r>
              <a:rPr lang="fr-FR" dirty="0">
                <a:latin typeface="Arial" charset="0"/>
                <a:ea typeface="ＭＳ Ｐゴシック" charset="0"/>
                <a:cs typeface="ＭＳ Ｐゴシック" charset="0"/>
              </a:rPr>
              <a:t> the scores, </a:t>
            </a:r>
            <a:r>
              <a:rPr lang="fr-FR" i="1" dirty="0">
                <a:latin typeface="Times" charset="0"/>
                <a:ea typeface="ＭＳ Ｐゴシック" charset="0"/>
                <a:cs typeface="ＭＳ Ｐゴシック" charset="0"/>
              </a:rPr>
              <a:t>x</a:t>
            </a:r>
            <a:r>
              <a:rPr lang="fr-FR" i="1" baseline="-25000" dirty="0">
                <a:latin typeface="Times" charset="0"/>
                <a:ea typeface="ＭＳ Ｐゴシック" charset="0"/>
                <a:cs typeface="ＭＳ Ｐゴシック" charset="0"/>
              </a:rPr>
              <a:t>i</a:t>
            </a:r>
            <a:endParaRPr lang="fr-FR" dirty="0">
              <a:latin typeface="Arial" charset="0"/>
              <a:ea typeface="ＭＳ Ｐゴシック" charset="0"/>
              <a:cs typeface="ＭＳ Ｐゴシック" charset="0"/>
            </a:endParaRPr>
          </a:p>
          <a:p>
            <a:pPr lvl="1" eaLnBrk="1" hangingPunct="1"/>
            <a:r>
              <a:rPr lang="fr-FR" dirty="0" err="1">
                <a:latin typeface="Arial" charset="0"/>
                <a:ea typeface="ＭＳ Ｐゴシック" charset="0"/>
              </a:rPr>
              <a:t>We</a:t>
            </a:r>
            <a:r>
              <a:rPr lang="fr-FR" dirty="0">
                <a:latin typeface="Arial" charset="0"/>
                <a:ea typeface="ＭＳ Ｐゴシック" charset="0"/>
              </a:rPr>
              <a:t> </a:t>
            </a:r>
            <a:r>
              <a:rPr lang="fr-FR" dirty="0" err="1">
                <a:latin typeface="Arial" charset="0"/>
                <a:ea typeface="ＭＳ Ｐゴシック" charset="0"/>
              </a:rPr>
              <a:t>normalize</a:t>
            </a:r>
            <a:r>
              <a:rPr lang="fr-FR" dirty="0">
                <a:latin typeface="Arial" charset="0"/>
                <a:ea typeface="ＭＳ Ｐゴシック" charset="0"/>
              </a:rPr>
              <a:t> the </a:t>
            </a:r>
            <a:r>
              <a:rPr lang="fr-FR" dirty="0" err="1">
                <a:latin typeface="Arial" charset="0"/>
                <a:ea typeface="ＭＳ Ｐゴシック" charset="0"/>
              </a:rPr>
              <a:t>vector</a:t>
            </a:r>
            <a:r>
              <a:rPr lang="fr-FR" dirty="0">
                <a:latin typeface="Arial" charset="0"/>
                <a:ea typeface="ＭＳ Ｐゴシック" charset="0"/>
              </a:rPr>
              <a:t> </a:t>
            </a:r>
            <a:r>
              <a:rPr lang="fr-FR" b="1" dirty="0">
                <a:latin typeface="Times" charset="0"/>
                <a:ea typeface="ＭＳ Ｐゴシック" charset="0"/>
              </a:rPr>
              <a:t>x</a:t>
            </a:r>
            <a:r>
              <a:rPr lang="fr-FR" dirty="0">
                <a:latin typeface="Arial" charset="0"/>
                <a:ea typeface="ＭＳ Ｐゴシック" charset="0"/>
              </a:rPr>
              <a:t> </a:t>
            </a:r>
            <a:r>
              <a:rPr lang="fr-FR" dirty="0" err="1">
                <a:latin typeface="Arial" charset="0"/>
                <a:ea typeface="ＭＳ Ｐゴシック" charset="0"/>
              </a:rPr>
              <a:t>at</a:t>
            </a:r>
            <a:r>
              <a:rPr lang="fr-FR" dirty="0">
                <a:latin typeface="Arial" charset="0"/>
                <a:ea typeface="ＭＳ Ｐゴシック" charset="0"/>
              </a:rPr>
              <a:t> </a:t>
            </a:r>
            <a:r>
              <a:rPr lang="fr-FR" dirty="0" err="1">
                <a:latin typeface="Arial" charset="0"/>
                <a:ea typeface="ＭＳ Ｐゴシック" charset="0"/>
              </a:rPr>
              <a:t>each</a:t>
            </a:r>
            <a:r>
              <a:rPr lang="fr-FR" dirty="0">
                <a:latin typeface="Arial" charset="0"/>
                <a:ea typeface="ＭＳ Ｐゴシック" charset="0"/>
              </a:rPr>
              <a:t> </a:t>
            </a:r>
            <a:r>
              <a:rPr lang="fr-FR" dirty="0" err="1">
                <a:latin typeface="Arial" charset="0"/>
                <a:ea typeface="ＭＳ Ｐゴシック" charset="0"/>
              </a:rPr>
              <a:t>iteration</a:t>
            </a:r>
            <a:endParaRPr lang="fr-FR" dirty="0">
              <a:latin typeface="Arial" charset="0"/>
              <a:ea typeface="ＭＳ Ｐゴシック" charset="0"/>
            </a:endParaRPr>
          </a:p>
          <a:p>
            <a:pPr eaLnBrk="1" hangingPunct="1"/>
            <a:r>
              <a:rPr lang="fr-FR" dirty="0">
                <a:latin typeface="Arial" charset="0"/>
                <a:ea typeface="ＭＳ Ｐゴシック" charset="0"/>
                <a:cs typeface="ＭＳ Ｐゴシック" charset="0"/>
              </a:rPr>
              <a:t>The pages are </a:t>
            </a:r>
            <a:r>
              <a:rPr lang="fr-FR" dirty="0" err="1">
                <a:latin typeface="Arial" charset="0"/>
                <a:ea typeface="ＭＳ Ｐゴシック" charset="0"/>
                <a:cs typeface="ＭＳ Ｐゴシック" charset="0"/>
              </a:rPr>
              <a:t>then</a:t>
            </a:r>
            <a:r>
              <a:rPr lang="fr-FR" dirty="0">
                <a:latin typeface="Arial" charset="0"/>
                <a:ea typeface="ＭＳ Ｐゴシック" charset="0"/>
                <a:cs typeface="ＭＳ Ｐゴシック" charset="0"/>
              </a:rPr>
              <a:t> </a:t>
            </a:r>
            <a:r>
              <a:rPr lang="fr-FR" dirty="0" err="1">
                <a:solidFill>
                  <a:srgbClr val="0076A3"/>
                </a:solidFill>
                <a:latin typeface="Arial" charset="0"/>
                <a:ea typeface="ＭＳ Ｐゴシック" charset="0"/>
                <a:cs typeface="ＭＳ Ｐゴシック" charset="0"/>
              </a:rPr>
              <a:t>ranked</a:t>
            </a:r>
            <a:r>
              <a:rPr lang="fr-FR" dirty="0">
                <a:solidFill>
                  <a:srgbClr val="0076A3"/>
                </a:solidFill>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according</a:t>
            </a:r>
            <a:r>
              <a:rPr lang="fr-FR" dirty="0">
                <a:latin typeface="Arial" charset="0"/>
                <a:ea typeface="ＭＳ Ｐゴシック" charset="0"/>
                <a:cs typeface="ＭＳ Ｐゴシック" charset="0"/>
              </a:rPr>
              <a:t> to </a:t>
            </a:r>
            <a:r>
              <a:rPr lang="fr-FR" dirty="0" err="1">
                <a:latin typeface="Arial" charset="0"/>
                <a:ea typeface="ＭＳ Ｐゴシック" charset="0"/>
                <a:cs typeface="ＭＳ Ｐゴシック" charset="0"/>
              </a:rPr>
              <a:t>their</a:t>
            </a:r>
            <a:r>
              <a:rPr lang="fr-FR" dirty="0">
                <a:latin typeface="Arial" charset="0"/>
                <a:ea typeface="ＭＳ Ｐゴシック" charset="0"/>
                <a:cs typeface="ＭＳ Ｐゴシック" charset="0"/>
              </a:rPr>
              <a:t> score</a:t>
            </a:r>
          </a:p>
        </p:txBody>
      </p:sp>
    </p:spTree>
    <p:extLst>
      <p:ext uri="{BB962C8B-B14F-4D97-AF65-F5344CB8AC3E}">
        <p14:creationId xmlns:p14="http://schemas.microsoft.com/office/powerpoint/2010/main" val="106822479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F83079B3-49B0-BB48-A063-0EF506B775D0}" type="slidenum">
              <a:rPr lang="fr-FR" sz="1400">
                <a:latin typeface="Arial" charset="0"/>
              </a:rPr>
              <a:pPr eaLnBrk="1" hangingPunct="1"/>
              <a:t>123</a:t>
            </a:fld>
            <a:endParaRPr lang="fr-FR" sz="1400">
              <a:latin typeface="Arial" charset="0"/>
            </a:endParaRPr>
          </a:p>
        </p:txBody>
      </p:sp>
      <p:sp>
        <p:nvSpPr>
          <p:cNvPr id="109570" name="Rectangle 2"/>
          <p:cNvSpPr>
            <a:spLocks noGrp="1" noChangeArrowheads="1"/>
          </p:cNvSpPr>
          <p:nvPr>
            <p:ph type="title"/>
          </p:nvPr>
        </p:nvSpPr>
        <p:spPr>
          <a:xfrm>
            <a:off x="457200" y="704088"/>
            <a:ext cx="8229600" cy="7437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09571" name="Rectangle 3"/>
          <p:cNvSpPr>
            <a:spLocks noGrp="1" noChangeArrowheads="1"/>
          </p:cNvSpPr>
          <p:nvPr>
            <p:ph type="body" idx="1"/>
          </p:nvPr>
        </p:nvSpPr>
        <p:spPr/>
        <p:txBody>
          <a:bodyPr/>
          <a:lstStyle/>
          <a:p>
            <a:pPr eaLnBrk="1" hangingPunct="1"/>
            <a:r>
              <a:rPr lang="fr-FR" dirty="0">
                <a:latin typeface="Arial" charset="0"/>
                <a:ea typeface="ＭＳ Ｐゴシック" charset="0"/>
                <a:cs typeface="ＭＳ Ｐゴシック" charset="0"/>
              </a:rPr>
              <a:t>This </a:t>
            </a:r>
            <a:r>
              <a:rPr lang="fr-FR" dirty="0" err="1">
                <a:latin typeface="Arial" charset="0"/>
                <a:ea typeface="ＭＳ Ｐゴシック" charset="0"/>
                <a:cs typeface="ＭＳ Ｐゴシック" charset="0"/>
              </a:rPr>
              <a:t>definition</a:t>
            </a:r>
            <a:r>
              <a:rPr lang="fr-FR" dirty="0">
                <a:latin typeface="Arial" charset="0"/>
                <a:ea typeface="ＭＳ Ｐゴシック" charset="0"/>
                <a:cs typeface="ＭＳ Ｐゴシック" charset="0"/>
              </a:rPr>
              <a:t> has a </a:t>
            </a:r>
            <a:r>
              <a:rPr lang="fr-FR" dirty="0" err="1">
                <a:latin typeface="Arial" charset="0"/>
                <a:ea typeface="ＭＳ Ｐゴシック" charset="0"/>
                <a:cs typeface="ＭＳ Ｐゴシック" charset="0"/>
              </a:rPr>
              <a:t>nice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interpretation</a:t>
            </a:r>
            <a:r>
              <a:rPr lang="fr-FR" dirty="0">
                <a:latin typeface="Arial" charset="0"/>
                <a:ea typeface="ＭＳ Ｐゴシック" charset="0"/>
                <a:cs typeface="ＭＳ Ｐゴシック" charset="0"/>
              </a:rPr>
              <a:t> in </a:t>
            </a:r>
            <a:r>
              <a:rPr lang="fr-FR" dirty="0" err="1">
                <a:latin typeface="Arial" charset="0"/>
                <a:ea typeface="ＭＳ Ｐゴシック" charset="0"/>
                <a:cs typeface="ＭＳ Ｐゴシック" charset="0"/>
              </a:rPr>
              <a:t>terms</a:t>
            </a:r>
            <a:r>
              <a:rPr lang="fr-FR" dirty="0">
                <a:latin typeface="Arial" charset="0"/>
                <a:ea typeface="ＭＳ Ｐゴシック" charset="0"/>
                <a:cs typeface="ＭＳ Ｐゴシック" charset="0"/>
              </a:rPr>
              <a:t> of </a:t>
            </a:r>
            <a:r>
              <a:rPr lang="fr-FR" dirty="0" err="1">
                <a:solidFill>
                  <a:srgbClr val="0076A3"/>
                </a:solidFill>
                <a:latin typeface="Arial" charset="0"/>
                <a:ea typeface="ＭＳ Ｐゴシック" charset="0"/>
                <a:cs typeface="ＭＳ Ｐゴシック" charset="0"/>
              </a:rPr>
              <a:t>random</a:t>
            </a:r>
            <a:r>
              <a:rPr lang="fr-FR" dirty="0">
                <a:solidFill>
                  <a:srgbClr val="0076A3"/>
                </a:solidFill>
                <a:latin typeface="Arial" charset="0"/>
                <a:ea typeface="ＭＳ Ｐゴシック" charset="0"/>
                <a:cs typeface="ＭＳ Ｐゴシック" charset="0"/>
              </a:rPr>
              <a:t> </a:t>
            </a:r>
            <a:r>
              <a:rPr lang="fr-FR" dirty="0" err="1">
                <a:solidFill>
                  <a:srgbClr val="0076A3"/>
                </a:solidFill>
                <a:latin typeface="Arial" charset="0"/>
                <a:ea typeface="ＭＳ Ｐゴシック" charset="0"/>
                <a:cs typeface="ＭＳ Ｐゴシック" charset="0"/>
              </a:rPr>
              <a:t>surfing</a:t>
            </a:r>
            <a:endParaRPr lang="fr-FR" dirty="0">
              <a:solidFill>
                <a:srgbClr val="0076A3"/>
              </a:solidFill>
              <a:latin typeface="Arial" charset="0"/>
              <a:ea typeface="ＭＳ Ｐゴシック" charset="0"/>
              <a:cs typeface="ＭＳ Ｐゴシック" charset="0"/>
            </a:endParaRPr>
          </a:p>
          <a:p>
            <a:pPr eaLnBrk="1" hangingPunct="1"/>
            <a:r>
              <a:rPr lang="fr-FR" dirty="0">
                <a:latin typeface="Arial" charset="0"/>
                <a:ea typeface="ＭＳ Ｐゴシック" charset="0"/>
                <a:cs typeface="ＭＳ Ｐゴシック" charset="0"/>
              </a:rPr>
              <a:t>If </a:t>
            </a:r>
            <a:r>
              <a:rPr lang="fr-FR" dirty="0" err="1">
                <a:latin typeface="Arial" charset="0"/>
                <a:ea typeface="ＭＳ Ｐゴシック" charset="0"/>
                <a:cs typeface="ＭＳ Ｐゴシック" charset="0"/>
              </a:rPr>
              <a:t>we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define</a:t>
            </a:r>
            <a:r>
              <a:rPr lang="fr-FR" dirty="0">
                <a:latin typeface="Arial" charset="0"/>
                <a:ea typeface="ＭＳ Ｐゴシック" charset="0"/>
                <a:cs typeface="ＭＳ Ｐゴシック" charset="0"/>
              </a:rPr>
              <a:t> the </a:t>
            </a:r>
            <a:r>
              <a:rPr lang="fr-FR" dirty="0" err="1">
                <a:latin typeface="Arial" charset="0"/>
                <a:ea typeface="ＭＳ Ｐゴシック" charset="0"/>
                <a:cs typeface="ＭＳ Ｐゴシック" charset="0"/>
              </a:rPr>
              <a:t>probability</a:t>
            </a:r>
            <a:r>
              <a:rPr lang="fr-FR" dirty="0">
                <a:latin typeface="Arial" charset="0"/>
                <a:ea typeface="ＭＳ Ｐゴシック" charset="0"/>
                <a:cs typeface="ＭＳ Ｐゴシック" charset="0"/>
              </a:rPr>
              <a:t> of </a:t>
            </a:r>
            <a:r>
              <a:rPr lang="fr-FR" dirty="0" err="1">
                <a:latin typeface="Arial" charset="0"/>
                <a:ea typeface="ＭＳ Ｐゴシック" charset="0"/>
                <a:cs typeface="ＭＳ Ｐゴシック" charset="0"/>
              </a:rPr>
              <a:t>following</a:t>
            </a:r>
            <a:r>
              <a:rPr lang="fr-FR" dirty="0">
                <a:latin typeface="Arial" charset="0"/>
                <a:ea typeface="ＭＳ Ｐゴシック" charset="0"/>
                <a:cs typeface="ＭＳ Ｐゴシック" charset="0"/>
              </a:rPr>
              <a:t> the </a:t>
            </a:r>
            <a:r>
              <a:rPr lang="fr-FR" dirty="0" err="1">
                <a:latin typeface="Arial" charset="0"/>
                <a:ea typeface="ＭＳ Ｐゴシック" charset="0"/>
                <a:cs typeface="ＭＳ Ｐゴシック" charset="0"/>
              </a:rPr>
              <a:t>link</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from</a:t>
            </a:r>
            <a:r>
              <a:rPr lang="fr-FR" dirty="0">
                <a:latin typeface="Arial" charset="0"/>
                <a:ea typeface="ＭＳ Ｐゴシック" charset="0"/>
                <a:cs typeface="ＭＳ Ｐゴシック" charset="0"/>
              </a:rPr>
              <a:t> page </a:t>
            </a:r>
            <a:r>
              <a:rPr lang="fr-FR" i="1" dirty="0">
                <a:latin typeface="Times" charset="0"/>
                <a:ea typeface="ＭＳ Ｐゴシック" charset="0"/>
                <a:cs typeface="ＭＳ Ｐゴシック" charset="0"/>
              </a:rPr>
              <a:t>j</a:t>
            </a:r>
            <a:r>
              <a:rPr lang="fr-FR" dirty="0">
                <a:latin typeface="Arial" charset="0"/>
                <a:ea typeface="ＭＳ Ｐゴシック" charset="0"/>
                <a:cs typeface="ＭＳ Ｐゴシック" charset="0"/>
              </a:rPr>
              <a:t> to page </a:t>
            </a:r>
            <a:r>
              <a:rPr lang="fr-FR" i="1" dirty="0">
                <a:latin typeface="Times" charset="0"/>
                <a:ea typeface="ＭＳ Ｐゴシック" charset="0"/>
                <a:cs typeface="ＭＳ Ｐゴシック" charset="0"/>
              </a:rPr>
              <a:t>i</a:t>
            </a:r>
            <a:r>
              <a:rPr lang="fr-FR" dirty="0">
                <a:latin typeface="Arial" charset="0"/>
                <a:ea typeface="ＭＳ Ｐゴシック" charset="0"/>
                <a:cs typeface="ＭＳ Ｐゴシック" charset="0"/>
              </a:rPr>
              <a:t> as</a:t>
            </a: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eaLnBrk="1" hangingPunct="1">
              <a:buFont typeface="Webdings" charset="0"/>
              <a:buNone/>
            </a:pPr>
            <a:endParaRPr lang="fr-FR" dirty="0">
              <a:latin typeface="Arial" charset="0"/>
              <a:ea typeface="ＭＳ Ｐゴシック" charset="0"/>
              <a:cs typeface="ＭＳ Ｐゴシック" charset="0"/>
            </a:endParaRPr>
          </a:p>
        </p:txBody>
      </p:sp>
      <p:pic>
        <p:nvPicPr>
          <p:cNvPr id="109572" name="Picture 4" descr="&#10;image-598.pdf                                                  0012E11E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700" y="4038600"/>
            <a:ext cx="53086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573" name="Picture 5" descr="&#10;image-596.pdf                                                  0012E11EHDX                            BA1FE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724401"/>
            <a:ext cx="1905000" cy="912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815229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4AFEDE8F-CA07-3F49-BE9D-EBA8A0536A1C}" type="slidenum">
              <a:rPr lang="fr-FR" sz="1400">
                <a:latin typeface="Arial" charset="0"/>
              </a:rPr>
              <a:pPr eaLnBrk="1" hangingPunct="1"/>
              <a:t>124</a:t>
            </a:fld>
            <a:endParaRPr lang="fr-FR" sz="1400">
              <a:latin typeface="Arial" charset="0"/>
            </a:endParaRPr>
          </a:p>
        </p:txBody>
      </p:sp>
      <p:sp>
        <p:nvSpPr>
          <p:cNvPr id="110594" name="Rectangle 2"/>
          <p:cNvSpPr>
            <a:spLocks noGrp="1" noChangeArrowheads="1"/>
          </p:cNvSpPr>
          <p:nvPr>
            <p:ph type="title"/>
          </p:nvPr>
        </p:nvSpPr>
        <p:spPr>
          <a:xfrm>
            <a:off x="457200" y="704088"/>
            <a:ext cx="8229600" cy="5913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10595" name="Rectangle 3"/>
          <p:cNvSpPr>
            <a:spLocks noGrp="1" noChangeArrowheads="1"/>
          </p:cNvSpPr>
          <p:nvPr>
            <p:ph type="body" idx="1"/>
          </p:nvPr>
        </p:nvSpPr>
        <p:spPr>
          <a:xfrm>
            <a:off x="1173163" y="1752600"/>
            <a:ext cx="7772400" cy="4343400"/>
          </a:xfrm>
        </p:spPr>
        <p:txBody>
          <a:bodyPr/>
          <a:lstStyle/>
          <a:p>
            <a:pPr eaLnBrk="1" hangingPunct="1"/>
            <a:r>
              <a:rPr lang="fr-FR" dirty="0" err="1">
                <a:latin typeface="Arial" charset="0"/>
                <a:ea typeface="ＭＳ Ｐゴシック" charset="0"/>
                <a:cs typeface="ＭＳ Ｐゴシック" charset="0"/>
              </a:rPr>
              <a:t>We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can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write</a:t>
            </a:r>
            <a:r>
              <a:rPr lang="fr-FR" dirty="0">
                <a:latin typeface="Arial" charset="0"/>
                <a:ea typeface="ＭＳ Ｐゴシック" charset="0"/>
                <a:cs typeface="ＭＳ Ｐゴシック" charset="0"/>
              </a:rPr>
              <a:t> the </a:t>
            </a:r>
            <a:r>
              <a:rPr lang="fr-FR" dirty="0" err="1">
                <a:latin typeface="Arial" charset="0"/>
                <a:ea typeface="ＭＳ Ｐゴシック" charset="0"/>
                <a:cs typeface="ＭＳ Ｐゴシック" charset="0"/>
              </a:rPr>
              <a:t>updating</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equation</a:t>
            </a:r>
            <a:r>
              <a:rPr lang="fr-FR" dirty="0">
                <a:latin typeface="Arial" charset="0"/>
                <a:ea typeface="ＭＳ Ｐゴシック" charset="0"/>
                <a:cs typeface="ＭＳ Ｐゴシック" charset="0"/>
              </a:rPr>
              <a:t> as</a:t>
            </a: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eaLnBrk="1" hangingPunct="1"/>
            <a:r>
              <a:rPr lang="fr-FR" dirty="0">
                <a:latin typeface="Arial" charset="0"/>
                <a:ea typeface="ＭＳ Ｐゴシック" charset="0"/>
                <a:cs typeface="ＭＳ Ｐゴシック" charset="0"/>
              </a:rPr>
              <a:t>And </a:t>
            </a:r>
            <a:r>
              <a:rPr lang="fr-FR" dirty="0" err="1">
                <a:latin typeface="Arial" charset="0"/>
                <a:ea typeface="ＭＳ Ｐゴシック" charset="0"/>
                <a:cs typeface="ＭＳ Ｐゴシック" charset="0"/>
              </a:rPr>
              <a:t>thus</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we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can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define</a:t>
            </a:r>
            <a:r>
              <a:rPr lang="fr-FR" dirty="0">
                <a:latin typeface="Arial" charset="0"/>
                <a:ea typeface="ＭＳ Ｐゴシック" charset="0"/>
                <a:cs typeface="ＭＳ Ｐゴシック" charset="0"/>
              </a:rPr>
              <a:t> a </a:t>
            </a:r>
            <a:r>
              <a:rPr lang="fr-FR" dirty="0" err="1">
                <a:solidFill>
                  <a:srgbClr val="0076A3"/>
                </a:solidFill>
                <a:latin typeface="Arial" charset="0"/>
                <a:ea typeface="ＭＳ Ｐゴシック" charset="0"/>
                <a:cs typeface="ＭＳ Ｐゴシック" charset="0"/>
              </a:rPr>
              <a:t>random</a:t>
            </a:r>
            <a:r>
              <a:rPr lang="fr-FR" dirty="0">
                <a:solidFill>
                  <a:srgbClr val="0076A3"/>
                </a:solidFill>
                <a:latin typeface="Arial" charset="0"/>
                <a:ea typeface="ＭＳ Ｐゴシック" charset="0"/>
                <a:cs typeface="ＭＳ Ｐゴシック" charset="0"/>
              </a:rPr>
              <a:t> surfer </a:t>
            </a:r>
            <a:r>
              <a:rPr lang="fr-FR" dirty="0" err="1">
                <a:latin typeface="Arial" charset="0"/>
                <a:ea typeface="ＭＳ Ｐゴシック" charset="0"/>
                <a:cs typeface="ＭＳ Ｐゴシック" charset="0"/>
              </a:rPr>
              <a:t>following</a:t>
            </a:r>
            <a:r>
              <a:rPr lang="fr-FR" dirty="0">
                <a:latin typeface="Arial" charset="0"/>
                <a:ea typeface="ＭＳ Ｐゴシック" charset="0"/>
                <a:cs typeface="ＭＳ Ｐゴシック" charset="0"/>
              </a:rPr>
              <a:t> the links </a:t>
            </a:r>
            <a:r>
              <a:rPr lang="fr-FR" dirty="0" err="1">
                <a:latin typeface="Arial" charset="0"/>
                <a:ea typeface="ＭＳ Ｐゴシック" charset="0"/>
                <a:cs typeface="ＭＳ Ｐゴシック" charset="0"/>
              </a:rPr>
              <a:t>according</a:t>
            </a:r>
            <a:r>
              <a:rPr lang="fr-FR" dirty="0">
                <a:latin typeface="Arial" charset="0"/>
                <a:ea typeface="ＭＳ Ｐゴシック" charset="0"/>
                <a:cs typeface="ＭＳ Ｐゴシック" charset="0"/>
              </a:rPr>
              <a:t> to the transition </a:t>
            </a:r>
            <a:r>
              <a:rPr lang="fr-FR" dirty="0" err="1">
                <a:latin typeface="Arial" charset="0"/>
                <a:ea typeface="ＭＳ Ｐゴシック" charset="0"/>
                <a:cs typeface="ＭＳ Ｐゴシック" charset="0"/>
              </a:rPr>
              <a:t>probabilities</a:t>
            </a:r>
            <a:endParaRPr lang="fr-FR" dirty="0">
              <a:latin typeface="Arial" charset="0"/>
              <a:ea typeface="ＭＳ Ｐゴシック" charset="0"/>
              <a:cs typeface="ＭＳ Ｐゴシック" charset="0"/>
            </a:endParaRPr>
          </a:p>
        </p:txBody>
      </p:sp>
      <p:pic>
        <p:nvPicPr>
          <p:cNvPr id="110596" name="Picture 4" descr="&#10;image-598.pdf                                                  0012E11E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700" y="4876800"/>
            <a:ext cx="53086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0597" name="Picture 5" descr="&#10;image-600.pdf                                                  0012E11EHDX                            BA1FE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390776"/>
            <a:ext cx="5791200" cy="1266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489672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F2965F2E-1710-6345-8A80-7A83A3DD3630}" type="slidenum">
              <a:rPr lang="fr-FR" sz="1400">
                <a:latin typeface="Arial" charset="0"/>
              </a:rPr>
              <a:pPr eaLnBrk="1" hangingPunct="1"/>
              <a:t>125</a:t>
            </a:fld>
            <a:endParaRPr lang="fr-FR" sz="1400">
              <a:latin typeface="Arial" charset="0"/>
            </a:endParaRPr>
          </a:p>
        </p:txBody>
      </p:sp>
      <p:sp>
        <p:nvSpPr>
          <p:cNvPr id="111618" name="Rectangle 2"/>
          <p:cNvSpPr>
            <a:spLocks noGrp="1" noChangeArrowheads="1"/>
          </p:cNvSpPr>
          <p:nvPr>
            <p:ph type="title"/>
          </p:nvPr>
        </p:nvSpPr>
        <p:spPr>
          <a:xfrm>
            <a:off x="457200" y="704088"/>
            <a:ext cx="8229600" cy="5913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11619" name="Rectangle 3"/>
          <p:cNvSpPr>
            <a:spLocks noGrp="1" noChangeArrowheads="1"/>
          </p:cNvSpPr>
          <p:nvPr>
            <p:ph type="body" idx="1"/>
          </p:nvPr>
        </p:nvSpPr>
        <p:spPr>
          <a:xfrm>
            <a:off x="1173163" y="1752600"/>
            <a:ext cx="7772400" cy="5105400"/>
          </a:xfrm>
        </p:spPr>
        <p:txBody>
          <a:bodyPr/>
          <a:lstStyle/>
          <a:p>
            <a:pPr eaLnBrk="1" hangingPunct="1"/>
            <a:r>
              <a:rPr lang="fr-FR" dirty="0">
                <a:latin typeface="Arial" charset="0"/>
                <a:ea typeface="ＭＳ Ｐゴシック" charset="0"/>
                <a:cs typeface="ＭＳ Ｐゴシック" charset="0"/>
              </a:rPr>
              <a:t>This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the </a:t>
            </a:r>
            <a:r>
              <a:rPr lang="fr-FR" dirty="0" err="1">
                <a:latin typeface="Arial" charset="0"/>
                <a:ea typeface="ＭＳ Ｐゴシック" charset="0"/>
                <a:cs typeface="ＭＳ Ｐゴシック" charset="0"/>
              </a:rPr>
              <a:t>equation</a:t>
            </a:r>
            <a:r>
              <a:rPr lang="fr-FR" dirty="0">
                <a:latin typeface="Arial" charset="0"/>
                <a:ea typeface="ＭＳ Ｐゴシック" charset="0"/>
                <a:cs typeface="ＭＳ Ｐゴシック" charset="0"/>
              </a:rPr>
              <a:t> of a </a:t>
            </a:r>
            <a:r>
              <a:rPr lang="fr-FR" dirty="0">
                <a:solidFill>
                  <a:srgbClr val="0076A3"/>
                </a:solidFill>
                <a:latin typeface="Arial" charset="0"/>
                <a:ea typeface="ＭＳ Ｐゴシック" charset="0"/>
                <a:cs typeface="ＭＳ Ｐゴシック" charset="0"/>
              </a:rPr>
              <a:t>Markov model </a:t>
            </a:r>
            <a:r>
              <a:rPr lang="fr-FR" dirty="0">
                <a:latin typeface="Arial" charset="0"/>
                <a:ea typeface="ＭＳ Ｐゴシック" charset="0"/>
                <a:cs typeface="ＭＳ Ｐゴシック" charset="0"/>
              </a:rPr>
              <a:t>of </a:t>
            </a:r>
            <a:r>
              <a:rPr lang="fr-FR" dirty="0" err="1">
                <a:solidFill>
                  <a:srgbClr val="0076A3"/>
                </a:solidFill>
                <a:latin typeface="Arial" charset="0"/>
                <a:ea typeface="ＭＳ Ｐゴシック" charset="0"/>
                <a:cs typeface="ＭＳ Ｐゴシック" charset="0"/>
              </a:rPr>
              <a:t>random</a:t>
            </a:r>
            <a:r>
              <a:rPr lang="fr-FR" dirty="0">
                <a:solidFill>
                  <a:srgbClr val="0076A3"/>
                </a:solidFill>
                <a:latin typeface="Arial" charset="0"/>
                <a:ea typeface="ＭＳ Ｐゴシック" charset="0"/>
                <a:cs typeface="ＭＳ Ｐゴシック" charset="0"/>
              </a:rPr>
              <a:t> surf </a:t>
            </a:r>
            <a:r>
              <a:rPr lang="fr-FR" dirty="0" err="1">
                <a:latin typeface="Arial" charset="0"/>
                <a:ea typeface="ＭＳ Ｐゴシック" charset="0"/>
                <a:cs typeface="ＭＳ Ｐゴシック" charset="0"/>
              </a:rPr>
              <a:t>through</a:t>
            </a:r>
            <a:r>
              <a:rPr lang="fr-FR" dirty="0">
                <a:latin typeface="Arial" charset="0"/>
                <a:ea typeface="ＭＳ Ｐゴシック" charset="0"/>
                <a:cs typeface="ＭＳ Ｐゴシック" charset="0"/>
              </a:rPr>
              <a:t> the web</a:t>
            </a:r>
          </a:p>
          <a:p>
            <a:pPr eaLnBrk="1" hangingPunct="1"/>
            <a:r>
              <a:rPr lang="fr-FR" dirty="0">
                <a:latin typeface="Arial" charset="0"/>
                <a:ea typeface="ＭＳ Ｐゴシック" charset="0"/>
                <a:cs typeface="ＭＳ Ｐゴシック" charset="0"/>
              </a:rPr>
              <a:t>This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exactly</a:t>
            </a:r>
            <a:r>
              <a:rPr lang="fr-FR" dirty="0">
                <a:latin typeface="Arial" charset="0"/>
                <a:ea typeface="ＭＳ Ｐゴシック" charset="0"/>
                <a:cs typeface="ＭＳ Ｐゴシック" charset="0"/>
              </a:rPr>
              <a:t> the </a:t>
            </a:r>
            <a:r>
              <a:rPr lang="fr-FR" dirty="0" err="1">
                <a:latin typeface="Arial" charset="0"/>
                <a:ea typeface="ＭＳ Ｐゴシック" charset="0"/>
                <a:cs typeface="ＭＳ Ｐゴシック" charset="0"/>
              </a:rPr>
              <a:t>same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equation</a:t>
            </a:r>
            <a:r>
              <a:rPr lang="fr-FR" dirty="0">
                <a:latin typeface="Arial" charset="0"/>
                <a:ea typeface="ＭＳ Ｐゴシック" charset="0"/>
                <a:cs typeface="ＭＳ Ｐゴシック" charset="0"/>
              </a:rPr>
              <a:t> as </a:t>
            </a:r>
            <a:r>
              <a:rPr lang="fr-FR" dirty="0" err="1">
                <a:latin typeface="Arial" charset="0"/>
                <a:ea typeface="ＭＳ Ｐゴシック" charset="0"/>
                <a:cs typeface="ＭＳ Ｐゴシック" charset="0"/>
              </a:rPr>
              <a:t>before</a:t>
            </a:r>
            <a:r>
              <a:rPr lang="fr-FR" dirty="0">
                <a:latin typeface="Arial" charset="0"/>
                <a:ea typeface="ＭＳ Ｐゴシック" charset="0"/>
                <a:cs typeface="ＭＳ Ｐゴシック" charset="0"/>
              </a:rPr>
              <a:t>:</a:t>
            </a:r>
            <a:endParaRPr lang="fr-FR" i="1" dirty="0">
              <a:latin typeface="Times"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p:txBody>
      </p:sp>
      <p:pic>
        <p:nvPicPr>
          <p:cNvPr id="111620" name="Picture 4" descr="&#10;image-596.pdf                                                  0012E11E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5314950"/>
            <a:ext cx="2108200" cy="100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1621" name="Picture 5" descr="&#10;image-613.pdf                                                  0015B946HDX                            BA1FE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00" y="3963988"/>
            <a:ext cx="2413000" cy="1065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980642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BF83748E-96E2-154E-9084-629B9205CCB5}" type="slidenum">
              <a:rPr lang="fr-FR" sz="1400">
                <a:latin typeface="Arial" charset="0"/>
              </a:rPr>
              <a:pPr eaLnBrk="1" hangingPunct="1"/>
              <a:t>126</a:t>
            </a:fld>
            <a:endParaRPr lang="fr-FR" sz="1400">
              <a:latin typeface="Arial" charset="0"/>
            </a:endParaRPr>
          </a:p>
        </p:txBody>
      </p:sp>
      <p:sp>
        <p:nvSpPr>
          <p:cNvPr id="112642" name="Rectangle 2"/>
          <p:cNvSpPr>
            <a:spLocks noGrp="1" noChangeArrowheads="1"/>
          </p:cNvSpPr>
          <p:nvPr>
            <p:ph type="title"/>
          </p:nvPr>
        </p:nvSpPr>
        <p:spPr>
          <a:xfrm>
            <a:off x="457200" y="704088"/>
            <a:ext cx="8229600" cy="7437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12643" name="Rectangle 3"/>
          <p:cNvSpPr>
            <a:spLocks noGrp="1" noChangeArrowheads="1"/>
          </p:cNvSpPr>
          <p:nvPr>
            <p:ph type="body" idx="1"/>
          </p:nvPr>
        </p:nvSpPr>
        <p:spPr/>
        <p:txBody>
          <a:bodyPr/>
          <a:lstStyle/>
          <a:p>
            <a:pPr eaLnBrk="1" hangingPunct="1"/>
            <a:r>
              <a:rPr lang="fr-FR">
                <a:latin typeface="Arial" charset="0"/>
                <a:ea typeface="ＭＳ Ｐゴシック" charset="0"/>
                <a:cs typeface="ＭＳ Ｐゴシック" charset="0"/>
              </a:rPr>
              <a:t>If we denote element </a:t>
            </a:r>
            <a:r>
              <a:rPr lang="fr-FR" i="1">
                <a:latin typeface="Times" charset="0"/>
                <a:ea typeface="ＭＳ Ｐゴシック" charset="0"/>
                <a:cs typeface="ＭＳ Ｐゴシック" charset="0"/>
              </a:rPr>
              <a:t>i, j</a:t>
            </a:r>
            <a:r>
              <a:rPr lang="fr-FR">
                <a:latin typeface="Arial" charset="0"/>
                <a:ea typeface="ＭＳ Ｐゴシック" charset="0"/>
                <a:cs typeface="ＭＳ Ｐゴシック" charset="0"/>
              </a:rPr>
              <a:t> of the transition probability matrix </a:t>
            </a:r>
            <a:r>
              <a:rPr lang="fr-FR" b="1">
                <a:latin typeface="Times" charset="0"/>
                <a:ea typeface="ＭＳ Ｐゴシック" charset="0"/>
                <a:cs typeface="ＭＳ Ｐゴシック" charset="0"/>
              </a:rPr>
              <a:t>P</a:t>
            </a:r>
            <a:r>
              <a:rPr lang="fr-FR">
                <a:latin typeface="Arial" charset="0"/>
                <a:ea typeface="ＭＳ Ｐゴシック" charset="0"/>
                <a:cs typeface="ＭＳ Ｐゴシック" charset="0"/>
              </a:rPr>
              <a:t> as </a:t>
            </a:r>
            <a:r>
              <a:rPr lang="fr-FR" i="1">
                <a:latin typeface="Times" charset="0"/>
                <a:ea typeface="ＭＳ Ｐゴシック" charset="0"/>
                <a:cs typeface="ＭＳ Ｐゴシック" charset="0"/>
              </a:rPr>
              <a:t>p</a:t>
            </a:r>
            <a:r>
              <a:rPr lang="fr-FR" i="1" baseline="-25000">
                <a:latin typeface="Times" charset="0"/>
                <a:ea typeface="ＭＳ Ｐゴシック" charset="0"/>
                <a:cs typeface="ＭＳ Ｐゴシック" charset="0"/>
              </a:rPr>
              <a:t>ij</a:t>
            </a:r>
            <a:endParaRPr lang="fr-FR">
              <a:latin typeface="Arial" charset="0"/>
              <a:ea typeface="ＭＳ Ｐゴシック" charset="0"/>
              <a:cs typeface="ＭＳ Ｐゴシック" charset="0"/>
            </a:endParaRPr>
          </a:p>
          <a:p>
            <a:pPr eaLnBrk="1" hangingPunct="1"/>
            <a:r>
              <a:rPr lang="fr-FR">
                <a:latin typeface="Arial" charset="0"/>
                <a:ea typeface="ＭＳ Ｐゴシック" charset="0"/>
                <a:cs typeface="ＭＳ Ｐゴシック" charset="0"/>
              </a:rPr>
              <a:t>We thus have</a:t>
            </a:r>
          </a:p>
          <a:p>
            <a:pPr eaLnBrk="1" hangingPunct="1"/>
            <a:endParaRPr lang="fr-FR">
              <a:latin typeface="Arial" charset="0"/>
              <a:ea typeface="ＭＳ Ｐゴシック" charset="0"/>
              <a:cs typeface="ＭＳ Ｐゴシック" charset="0"/>
            </a:endParaRPr>
          </a:p>
          <a:p>
            <a:pPr eaLnBrk="1" hangingPunct="1"/>
            <a:endParaRPr lang="fr-FR">
              <a:latin typeface="Arial" charset="0"/>
              <a:ea typeface="ＭＳ Ｐゴシック" charset="0"/>
              <a:cs typeface="ＭＳ Ｐゴシック" charset="0"/>
            </a:endParaRPr>
          </a:p>
          <a:p>
            <a:pPr eaLnBrk="1" hangingPunct="1"/>
            <a:r>
              <a:rPr lang="fr-FR">
                <a:latin typeface="Arial" charset="0"/>
                <a:ea typeface="ＭＳ Ｐゴシック" charset="0"/>
                <a:cs typeface="ＭＳ Ｐゴシック" charset="0"/>
              </a:rPr>
              <a:t>And the equation can be rewritten as</a:t>
            </a:r>
          </a:p>
        </p:txBody>
      </p:sp>
      <p:pic>
        <p:nvPicPr>
          <p:cNvPr id="112644" name="Picture 4" descr="&#10;image-661.pdf                                                  0018D911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3581400"/>
            <a:ext cx="6904039" cy="38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645" name="Picture 5" descr="&#10;image-662.pdf                                                  0018D911HDX                            BA1FE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5029201"/>
            <a:ext cx="3962400" cy="108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30323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xfrm>
            <a:off x="7924800" y="6324600"/>
            <a:ext cx="762000" cy="3651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C7A7D231-317E-8243-B986-020D205B49EA}" type="slidenum">
              <a:rPr lang="fr-FR" sz="1400">
                <a:latin typeface="Arial" charset="0"/>
              </a:rPr>
              <a:pPr eaLnBrk="1" hangingPunct="1"/>
              <a:t>127</a:t>
            </a:fld>
            <a:endParaRPr lang="fr-FR" sz="1400">
              <a:latin typeface="Arial" charset="0"/>
            </a:endParaRPr>
          </a:p>
        </p:txBody>
      </p:sp>
      <p:sp>
        <p:nvSpPr>
          <p:cNvPr id="113666" name="Rectangle 2"/>
          <p:cNvSpPr>
            <a:spLocks noGrp="1" noChangeArrowheads="1"/>
          </p:cNvSpPr>
          <p:nvPr>
            <p:ph type="title"/>
          </p:nvPr>
        </p:nvSpPr>
        <p:spPr>
          <a:xfrm>
            <a:off x="457200" y="704088"/>
            <a:ext cx="8229600" cy="7437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13667" name="Rectangle 3"/>
          <p:cNvSpPr>
            <a:spLocks noGrp="1" noChangeArrowheads="1"/>
          </p:cNvSpPr>
          <p:nvPr>
            <p:ph type="body" idx="1"/>
          </p:nvPr>
        </p:nvSpPr>
        <p:spPr/>
        <p:txBody>
          <a:bodyPr>
            <a:normAutofit/>
          </a:bodyPr>
          <a:lstStyle/>
          <a:p>
            <a:pPr eaLnBrk="1" hangingPunct="1"/>
            <a:r>
              <a:rPr lang="fr-FR" sz="2800" dirty="0">
                <a:latin typeface="Arial" charset="0"/>
                <a:ea typeface="ＭＳ Ｐゴシック" charset="0"/>
                <a:cs typeface="ＭＳ Ｐゴシック" charset="0"/>
              </a:rPr>
              <a:t>In matrix </a:t>
            </a:r>
            <a:r>
              <a:rPr lang="fr-FR" sz="2800" dirty="0" err="1">
                <a:latin typeface="Arial" charset="0"/>
                <a:ea typeface="ＭＳ Ｐゴシック" charset="0"/>
                <a:cs typeface="ＭＳ Ｐゴシック" charset="0"/>
              </a:rPr>
              <a:t>form</a:t>
            </a:r>
            <a:r>
              <a:rPr lang="fr-FR" sz="2800" dirty="0">
                <a:latin typeface="Arial" charset="0"/>
                <a:ea typeface="ＭＳ Ｐゴシック" charset="0"/>
                <a:cs typeface="ＭＳ Ｐゴシック" charset="0"/>
              </a:rPr>
              <a:t>, if the </a:t>
            </a:r>
            <a:r>
              <a:rPr lang="fr-FR" sz="2800" dirty="0" err="1">
                <a:latin typeface="Arial" charset="0"/>
                <a:ea typeface="ＭＳ Ｐゴシック" charset="0"/>
                <a:cs typeface="ＭＳ Ｐゴシック" charset="0"/>
              </a:rPr>
              <a:t>vector</a:t>
            </a:r>
            <a:r>
              <a:rPr lang="fr-FR" sz="2800" dirty="0">
                <a:latin typeface="Arial" charset="0"/>
                <a:ea typeface="ＭＳ Ｐゴシック" charset="0"/>
                <a:cs typeface="ＭＳ Ｐゴシック" charset="0"/>
              </a:rPr>
              <a:t> </a:t>
            </a:r>
            <a:r>
              <a:rPr lang="fr-FR" sz="2800" b="1" dirty="0">
                <a:latin typeface="Times" charset="0"/>
                <a:ea typeface="ＭＳ Ｐゴシック" charset="0"/>
                <a:cs typeface="ＭＳ Ｐゴシック" charset="0"/>
              </a:rPr>
              <a:t>x</a:t>
            </a:r>
            <a:r>
              <a:rPr lang="fr-FR" sz="2800" dirty="0">
                <a:latin typeface="Arial" charset="0"/>
                <a:ea typeface="ＭＳ Ｐゴシック" charset="0"/>
                <a:cs typeface="ＭＳ Ｐゴシック" charset="0"/>
              </a:rPr>
              <a:t> has </a:t>
            </a:r>
            <a:r>
              <a:rPr lang="fr-FR" sz="2800" dirty="0" err="1">
                <a:latin typeface="Arial" charset="0"/>
                <a:ea typeface="ＭＳ Ｐゴシック" charset="0"/>
                <a:cs typeface="ＭＳ Ｐゴシック" charset="0"/>
              </a:rPr>
              <a:t>elements</a:t>
            </a:r>
            <a:r>
              <a:rPr lang="fr-FR" sz="2800" dirty="0">
                <a:latin typeface="Arial" charset="0"/>
                <a:ea typeface="ＭＳ Ｐゴシック" charset="0"/>
                <a:cs typeface="ＭＳ Ｐゴシック" charset="0"/>
              </a:rPr>
              <a:t> </a:t>
            </a:r>
            <a:r>
              <a:rPr lang="fr-FR" sz="2800" i="1" dirty="0">
                <a:latin typeface="Times" charset="0"/>
                <a:ea typeface="ＭＳ Ｐゴシック" charset="0"/>
                <a:cs typeface="ＭＳ Ｐゴシック" charset="0"/>
              </a:rPr>
              <a:t>x</a:t>
            </a:r>
            <a:r>
              <a:rPr lang="fr-FR" sz="2800" i="1" baseline="-25000" dirty="0">
                <a:latin typeface="Times" charset="0"/>
                <a:ea typeface="ＭＳ Ｐゴシック" charset="0"/>
                <a:cs typeface="ＭＳ Ｐゴシック" charset="0"/>
              </a:rPr>
              <a:t>i</a:t>
            </a:r>
          </a:p>
          <a:p>
            <a:pPr eaLnBrk="1" hangingPunct="1"/>
            <a:endParaRPr lang="fr-FR" sz="2800" i="1" baseline="-25000" dirty="0">
              <a:latin typeface="Times" charset="0"/>
              <a:ea typeface="ＭＳ Ｐゴシック" charset="0"/>
              <a:cs typeface="ＭＳ Ｐゴシック" charset="0"/>
            </a:endParaRPr>
          </a:p>
          <a:p>
            <a:pPr eaLnBrk="1" hangingPunct="1"/>
            <a:endParaRPr lang="fr-FR" sz="2800" i="1" baseline="-25000" dirty="0">
              <a:latin typeface="Times" charset="0"/>
              <a:ea typeface="ＭＳ Ｐゴシック" charset="0"/>
              <a:cs typeface="ＭＳ Ｐゴシック" charset="0"/>
            </a:endParaRPr>
          </a:p>
          <a:p>
            <a:pPr eaLnBrk="1" hangingPunct="1"/>
            <a:endParaRPr lang="fr-FR" sz="2800" i="1" baseline="-25000" dirty="0">
              <a:latin typeface="Times" charset="0"/>
              <a:ea typeface="ＭＳ Ｐゴシック" charset="0"/>
              <a:cs typeface="ＭＳ Ｐゴシック" charset="0"/>
            </a:endParaRPr>
          </a:p>
          <a:p>
            <a:pPr eaLnBrk="1" hangingPunct="1"/>
            <a:r>
              <a:rPr lang="fr-FR" sz="2800" dirty="0">
                <a:latin typeface="Arial" charset="0"/>
                <a:ea typeface="ＭＳ Ｐゴシック" charset="0"/>
                <a:cs typeface="ＭＳ Ｐゴシック" charset="0"/>
              </a:rPr>
              <a:t>The </a:t>
            </a:r>
            <a:r>
              <a:rPr lang="fr-FR" sz="2800" dirty="0" err="1">
                <a:solidFill>
                  <a:srgbClr val="0076A3"/>
                </a:solidFill>
                <a:latin typeface="Arial" charset="0"/>
                <a:ea typeface="ＭＳ Ｐゴシック" charset="0"/>
                <a:cs typeface="ＭＳ Ｐゴシック" charset="0"/>
              </a:rPr>
              <a:t>stationary</a:t>
            </a:r>
            <a:r>
              <a:rPr lang="fr-FR" sz="2800" dirty="0">
                <a:solidFill>
                  <a:srgbClr val="0076A3"/>
                </a:solidFill>
                <a:latin typeface="Arial" charset="0"/>
                <a:ea typeface="ＭＳ Ｐゴシック" charset="0"/>
                <a:cs typeface="ＭＳ Ｐゴシック" charset="0"/>
              </a:rPr>
              <a:t> distribution </a:t>
            </a:r>
            <a:r>
              <a:rPr lang="fr-FR" sz="2800" dirty="0" err="1">
                <a:latin typeface="Arial" charset="0"/>
                <a:ea typeface="ＭＳ Ｐゴシック" charset="0"/>
                <a:cs typeface="ＭＳ Ｐゴシック" charset="0"/>
              </a:rPr>
              <a:t>is</a:t>
            </a:r>
            <a:r>
              <a:rPr lang="fr-FR" sz="2800" dirty="0">
                <a:latin typeface="Arial" charset="0"/>
                <a:ea typeface="ＭＳ Ｐゴシック" charset="0"/>
                <a:cs typeface="ＭＳ Ｐゴシック" charset="0"/>
              </a:rPr>
              <a:t> </a:t>
            </a:r>
            <a:r>
              <a:rPr lang="fr-FR" sz="2800" dirty="0" err="1">
                <a:latin typeface="Arial" charset="0"/>
                <a:ea typeface="ＭＳ Ｐゴシック" charset="0"/>
                <a:cs typeface="ＭＳ Ｐゴシック" charset="0"/>
              </a:rPr>
              <a:t>given</a:t>
            </a:r>
            <a:r>
              <a:rPr lang="fr-FR" sz="2800" dirty="0">
                <a:latin typeface="Arial" charset="0"/>
                <a:ea typeface="ＭＳ Ｐゴシック" charset="0"/>
                <a:cs typeface="ＭＳ Ｐゴシック" charset="0"/>
              </a:rPr>
              <a:t> by </a:t>
            </a:r>
            <a:r>
              <a:rPr lang="fr-FR" sz="2800" b="1" dirty="0">
                <a:latin typeface="Times" charset="0"/>
                <a:ea typeface="ＭＳ Ｐゴシック" charset="0"/>
                <a:cs typeface="ＭＳ Ｐゴシック" charset="0"/>
              </a:rPr>
              <a:t>x</a:t>
            </a:r>
            <a:r>
              <a:rPr lang="fr-FR" sz="2800" dirty="0">
                <a:latin typeface="Times" charset="0"/>
                <a:ea typeface="ＭＳ Ｐゴシック" charset="0"/>
                <a:cs typeface="ＭＳ Ｐゴシック" charset="0"/>
              </a:rPr>
              <a:t>(</a:t>
            </a:r>
            <a:r>
              <a:rPr lang="fr-FR" sz="2800" i="1" dirty="0">
                <a:latin typeface="Times" charset="0"/>
                <a:ea typeface="ＭＳ Ｐゴシック" charset="0"/>
                <a:cs typeface="ＭＳ Ｐゴシック" charset="0"/>
              </a:rPr>
              <a:t>k</a:t>
            </a:r>
            <a:r>
              <a:rPr lang="fr-FR" sz="2800" dirty="0">
                <a:latin typeface="Times" charset="0"/>
                <a:ea typeface="ＭＳ Ｐゴシック" charset="0"/>
                <a:cs typeface="ＭＳ Ｐゴシック" charset="0"/>
              </a:rPr>
              <a:t>+1) = </a:t>
            </a:r>
            <a:r>
              <a:rPr lang="fr-FR" sz="2800" b="1" dirty="0">
                <a:latin typeface="Times" charset="0"/>
                <a:ea typeface="ＭＳ Ｐゴシック" charset="0"/>
                <a:cs typeface="ＭＳ Ｐゴシック" charset="0"/>
              </a:rPr>
              <a:t>x</a:t>
            </a:r>
            <a:r>
              <a:rPr lang="fr-FR" sz="2800" dirty="0">
                <a:latin typeface="Times" charset="0"/>
                <a:ea typeface="ＭＳ Ｐゴシック" charset="0"/>
                <a:cs typeface="ＭＳ Ｐゴシック" charset="0"/>
              </a:rPr>
              <a:t>(</a:t>
            </a:r>
            <a:r>
              <a:rPr lang="fr-FR" sz="2800" i="1" dirty="0">
                <a:latin typeface="Times" charset="0"/>
                <a:ea typeface="ＭＳ Ｐゴシック" charset="0"/>
                <a:cs typeface="ＭＳ Ｐゴシック" charset="0"/>
              </a:rPr>
              <a:t>k</a:t>
            </a:r>
            <a:r>
              <a:rPr lang="fr-FR" sz="2800" dirty="0">
                <a:latin typeface="Times" charset="0"/>
                <a:ea typeface="ＭＳ Ｐゴシック" charset="0"/>
                <a:cs typeface="ＭＳ Ｐゴシック" charset="0"/>
              </a:rPr>
              <a:t>)</a:t>
            </a:r>
            <a:r>
              <a:rPr lang="fr-FR" sz="2800" dirty="0">
                <a:latin typeface="Arial" charset="0"/>
                <a:ea typeface="ＭＳ Ｐゴシック" charset="0"/>
                <a:cs typeface="ＭＳ Ｐゴシック" charset="0"/>
              </a:rPr>
              <a:t>, and </a:t>
            </a:r>
            <a:r>
              <a:rPr lang="fr-FR" sz="2800" dirty="0" err="1">
                <a:latin typeface="Arial" charset="0"/>
                <a:ea typeface="ＭＳ Ｐゴシック" charset="0"/>
                <a:cs typeface="ＭＳ Ｐゴシック" charset="0"/>
              </a:rPr>
              <a:t>thus</a:t>
            </a:r>
            <a:endParaRPr lang="fr-FR" sz="2800" dirty="0">
              <a:latin typeface="Arial" charset="0"/>
              <a:ea typeface="ＭＳ Ｐゴシック" charset="0"/>
              <a:cs typeface="ＭＳ Ｐゴシック" charset="0"/>
            </a:endParaRPr>
          </a:p>
        </p:txBody>
      </p:sp>
      <p:pic>
        <p:nvPicPr>
          <p:cNvPr id="113668" name="Picture 4" descr="&#10;image-663.pdf                                                  0018D911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2667001"/>
            <a:ext cx="38227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3669" name="Picture 5" descr="&#10;image-664.pdf                                                  0018D911HDX                            BA1FE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724401"/>
            <a:ext cx="1828800"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735987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FCB6ABC-0C56-9D40-9B62-1BFD9C4973FC}" type="slidenum">
              <a:rPr lang="fr-FR" sz="1400">
                <a:latin typeface="Arial" charset="0"/>
              </a:rPr>
              <a:pPr eaLnBrk="1" hangingPunct="1"/>
              <a:t>128</a:t>
            </a:fld>
            <a:endParaRPr lang="fr-FR" sz="1400">
              <a:latin typeface="Arial" charset="0"/>
            </a:endParaRPr>
          </a:p>
        </p:txBody>
      </p:sp>
      <p:sp>
        <p:nvSpPr>
          <p:cNvPr id="114690" name="Rectangle 2"/>
          <p:cNvSpPr>
            <a:spLocks noGrp="1" noChangeArrowheads="1"/>
          </p:cNvSpPr>
          <p:nvPr>
            <p:ph type="title"/>
          </p:nvPr>
        </p:nvSpPr>
        <p:spPr>
          <a:xfrm>
            <a:off x="457200" y="704088"/>
            <a:ext cx="8229600" cy="5913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14691" name="Rectangle 3"/>
          <p:cNvSpPr>
            <a:spLocks noGrp="1" noChangeArrowheads="1"/>
          </p:cNvSpPr>
          <p:nvPr>
            <p:ph type="body" idx="1"/>
          </p:nvPr>
        </p:nvSpPr>
        <p:spPr/>
        <p:txBody>
          <a:bodyPr/>
          <a:lstStyle/>
          <a:p>
            <a:pPr eaLnBrk="1" hangingPunct="1"/>
            <a:r>
              <a:rPr lang="fr-FR" i="1" dirty="0">
                <a:latin typeface="Times" charset="0"/>
                <a:ea typeface="ＭＳ Ｐゴシック" charset="0"/>
                <a:cs typeface="ＭＳ Ｐゴシック" charset="0"/>
              </a:rPr>
              <a:t>x</a:t>
            </a:r>
            <a:r>
              <a:rPr lang="fr-FR" i="1" baseline="-25000" dirty="0">
                <a:latin typeface="Times" charset="0"/>
                <a:ea typeface="ＭＳ Ｐゴシック" charset="0"/>
                <a:cs typeface="ＭＳ Ｐゴシック" charset="0"/>
              </a:rPr>
              <a:t>i</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can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then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be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viewed</a:t>
            </a:r>
            <a:r>
              <a:rPr lang="fr-FR" dirty="0">
                <a:latin typeface="Arial" charset="0"/>
                <a:ea typeface="ＭＳ Ｐゴシック" charset="0"/>
                <a:cs typeface="ＭＳ Ｐゴシック" charset="0"/>
              </a:rPr>
              <a:t> as the </a:t>
            </a:r>
            <a:r>
              <a:rPr lang="fr-FR" dirty="0" err="1">
                <a:latin typeface="Arial" charset="0"/>
                <a:ea typeface="ＭＳ Ｐゴシック" charset="0"/>
                <a:cs typeface="ＭＳ Ｐゴシック" charset="0"/>
              </a:rPr>
              <a:t>probability</a:t>
            </a:r>
            <a:r>
              <a:rPr lang="fr-FR" dirty="0">
                <a:latin typeface="Arial" charset="0"/>
                <a:ea typeface="ＭＳ Ｐゴシック" charset="0"/>
                <a:cs typeface="ＭＳ Ｐゴシック" charset="0"/>
              </a:rPr>
              <a:t> of </a:t>
            </a:r>
            <a:r>
              <a:rPr lang="fr-FR" dirty="0" err="1">
                <a:latin typeface="Arial" charset="0"/>
                <a:ea typeface="ＭＳ Ｐゴシック" charset="0"/>
                <a:cs typeface="ＭＳ Ｐゴシック" charset="0"/>
              </a:rPr>
              <a:t>being</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at</a:t>
            </a:r>
            <a:r>
              <a:rPr lang="fr-FR" dirty="0">
                <a:latin typeface="Arial" charset="0"/>
                <a:ea typeface="ＭＳ Ｐゴシック" charset="0"/>
                <a:cs typeface="ＭＳ Ｐゴシック" charset="0"/>
              </a:rPr>
              <a:t> page </a:t>
            </a:r>
            <a:r>
              <a:rPr lang="fr-FR" i="1" dirty="0">
                <a:latin typeface="Times" charset="0"/>
                <a:ea typeface="ＭＳ Ｐゴシック" charset="0"/>
                <a:cs typeface="ＭＳ Ｐゴシック" charset="0"/>
              </a:rPr>
              <a:t>i</a:t>
            </a:r>
            <a:endParaRPr lang="fr-FR" dirty="0">
              <a:latin typeface="Arial" charset="0"/>
              <a:ea typeface="ＭＳ Ｐゴシック" charset="0"/>
              <a:cs typeface="ＭＳ Ｐゴシック" charset="0"/>
            </a:endParaRPr>
          </a:p>
          <a:p>
            <a:pPr lvl="1" eaLnBrk="1" hangingPunct="1"/>
            <a:r>
              <a:rPr lang="fr-FR" dirty="0">
                <a:latin typeface="Arial" charset="0"/>
                <a:ea typeface="ＭＳ Ｐゴシック" charset="0"/>
              </a:rPr>
              <a:t>The solution to </a:t>
            </a:r>
            <a:r>
              <a:rPr lang="fr-FR" dirty="0" err="1">
                <a:latin typeface="Arial" charset="0"/>
                <a:ea typeface="ＭＳ Ｐゴシック" charset="0"/>
              </a:rPr>
              <a:t>these</a:t>
            </a:r>
            <a:r>
              <a:rPr lang="fr-FR" dirty="0">
                <a:latin typeface="Arial" charset="0"/>
                <a:ea typeface="ＭＳ Ｐゴシック" charset="0"/>
              </a:rPr>
              <a:t> </a:t>
            </a:r>
            <a:r>
              <a:rPr lang="fr-FR" dirty="0" err="1">
                <a:latin typeface="Arial" charset="0"/>
                <a:ea typeface="ＭＳ Ｐゴシック" charset="0"/>
              </a:rPr>
              <a:t>equations</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the </a:t>
            </a:r>
            <a:r>
              <a:rPr lang="fr-FR" dirty="0" err="1">
                <a:solidFill>
                  <a:srgbClr val="0076A3"/>
                </a:solidFill>
                <a:latin typeface="Arial" charset="0"/>
                <a:ea typeface="ＭＳ Ｐゴシック" charset="0"/>
              </a:rPr>
              <a:t>stationary</a:t>
            </a:r>
            <a:r>
              <a:rPr lang="fr-FR" dirty="0">
                <a:solidFill>
                  <a:srgbClr val="0076A3"/>
                </a:solidFill>
                <a:latin typeface="Arial" charset="0"/>
                <a:ea typeface="ＭＳ Ｐゴシック" charset="0"/>
              </a:rPr>
              <a:t> distribution </a:t>
            </a:r>
            <a:r>
              <a:rPr lang="fr-FR" dirty="0">
                <a:latin typeface="Arial" charset="0"/>
                <a:ea typeface="ＭＳ Ｐゴシック" charset="0"/>
              </a:rPr>
              <a:t>of the </a:t>
            </a:r>
            <a:r>
              <a:rPr lang="fr-FR" dirty="0" err="1">
                <a:latin typeface="Arial" charset="0"/>
                <a:ea typeface="ＭＳ Ｐゴシック" charset="0"/>
              </a:rPr>
              <a:t>random</a:t>
            </a:r>
            <a:r>
              <a:rPr lang="fr-FR" dirty="0">
                <a:latin typeface="Arial" charset="0"/>
                <a:ea typeface="ＭＳ Ｐゴシック" charset="0"/>
              </a:rPr>
              <a:t> surf</a:t>
            </a:r>
          </a:p>
          <a:p>
            <a:pPr lvl="1" eaLnBrk="1" hangingPunct="1"/>
            <a:r>
              <a:rPr lang="fr-FR" dirty="0" err="1">
                <a:latin typeface="Arial" charset="0"/>
                <a:ea typeface="ＭＳ Ｐゴシック" charset="0"/>
              </a:rPr>
              <a:t>Which</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the </a:t>
            </a:r>
            <a:r>
              <a:rPr lang="fr-FR" dirty="0" err="1">
                <a:latin typeface="Arial" charset="0"/>
                <a:ea typeface="ＭＳ Ｐゴシック" charset="0"/>
              </a:rPr>
              <a:t>probability</a:t>
            </a:r>
            <a:r>
              <a:rPr lang="fr-FR" dirty="0">
                <a:latin typeface="Arial" charset="0"/>
                <a:ea typeface="ＭＳ Ｐゴシック" charset="0"/>
              </a:rPr>
              <a:t> of </a:t>
            </a:r>
            <a:r>
              <a:rPr lang="fr-FR" dirty="0" err="1">
                <a:latin typeface="Arial" charset="0"/>
                <a:ea typeface="ＭＳ Ｐゴシック" charset="0"/>
              </a:rPr>
              <a:t>finding</a:t>
            </a:r>
            <a:r>
              <a:rPr lang="fr-FR" dirty="0">
                <a:latin typeface="Arial" charset="0"/>
                <a:ea typeface="ＭＳ Ｐゴシック" charset="0"/>
              </a:rPr>
              <a:t> the surfer on page </a:t>
            </a:r>
            <a:r>
              <a:rPr lang="fr-FR" i="1" dirty="0">
                <a:latin typeface="Times" charset="0"/>
                <a:ea typeface="ＭＳ Ｐゴシック" charset="0"/>
              </a:rPr>
              <a:t>i </a:t>
            </a:r>
            <a:r>
              <a:rPr lang="fr-FR" dirty="0">
                <a:latin typeface="Arial" charset="0"/>
                <a:ea typeface="ＭＳ Ｐゴシック" charset="0"/>
              </a:rPr>
              <a:t>on the </a:t>
            </a:r>
            <a:r>
              <a:rPr lang="fr-FR" dirty="0">
                <a:solidFill>
                  <a:srgbClr val="0076A3"/>
                </a:solidFill>
                <a:latin typeface="Arial" charset="0"/>
                <a:ea typeface="ＭＳ Ｐゴシック" charset="0"/>
              </a:rPr>
              <a:t>long-</a:t>
            </a:r>
            <a:r>
              <a:rPr lang="fr-FR" dirty="0" err="1">
                <a:solidFill>
                  <a:srgbClr val="0076A3"/>
                </a:solidFill>
                <a:latin typeface="Arial" charset="0"/>
                <a:ea typeface="ＭＳ Ｐゴシック" charset="0"/>
              </a:rPr>
              <a:t>term</a:t>
            </a:r>
            <a:r>
              <a:rPr lang="fr-FR" dirty="0">
                <a:solidFill>
                  <a:srgbClr val="0076A3"/>
                </a:solidFill>
                <a:latin typeface="Arial" charset="0"/>
                <a:ea typeface="ＭＳ Ｐゴシック" charset="0"/>
              </a:rPr>
              <a:t> </a:t>
            </a:r>
            <a:r>
              <a:rPr lang="fr-FR" dirty="0" err="1">
                <a:solidFill>
                  <a:srgbClr val="0076A3"/>
                </a:solidFill>
                <a:latin typeface="Arial" charset="0"/>
                <a:ea typeface="ＭＳ Ｐゴシック" charset="0"/>
              </a:rPr>
              <a:t>behaviour</a:t>
            </a:r>
            <a:r>
              <a:rPr lang="fr-FR" dirty="0">
                <a:solidFill>
                  <a:srgbClr val="0076A3"/>
                </a:solidFill>
                <a:latin typeface="Arial" charset="0"/>
                <a:ea typeface="ＭＳ Ｐゴシック" charset="0"/>
              </a:rPr>
              <a:t> </a:t>
            </a:r>
          </a:p>
          <a:p>
            <a:pPr eaLnBrk="1" hangingPunct="1"/>
            <a:r>
              <a:rPr lang="fr-FR" dirty="0">
                <a:latin typeface="Arial" charset="0"/>
                <a:ea typeface="ＭＳ Ｐゴシック" charset="0"/>
                <a:cs typeface="ＭＳ Ｐゴシック" charset="0"/>
              </a:rPr>
              <a:t>The « </a:t>
            </a:r>
            <a:r>
              <a:rPr lang="fr-FR" dirty="0" err="1">
                <a:latin typeface="Arial" charset="0"/>
                <a:ea typeface="ＭＳ Ｐゴシック" charset="0"/>
                <a:cs typeface="ＭＳ Ｐゴシック" charset="0"/>
              </a:rPr>
              <a:t>most</a:t>
            </a:r>
            <a:r>
              <a:rPr lang="fr-FR" dirty="0">
                <a:latin typeface="Arial" charset="0"/>
                <a:ea typeface="ＭＳ Ｐゴシック" charset="0"/>
                <a:cs typeface="ＭＳ Ｐゴシック" charset="0"/>
              </a:rPr>
              <a:t> probable page »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the best </a:t>
            </a:r>
            <a:r>
              <a:rPr lang="fr-FR" dirty="0" err="1">
                <a:latin typeface="Arial" charset="0"/>
                <a:ea typeface="ＭＳ Ｐゴシック" charset="0"/>
                <a:cs typeface="ＭＳ Ｐゴシック" charset="0"/>
              </a:rPr>
              <a:t>ranked</a:t>
            </a:r>
            <a:endParaRPr lang="fr-FR"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88100748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39F094A2-1924-B641-9255-1FA23B0BD125}" type="slidenum">
              <a:rPr lang="fr-FR" sz="1400">
                <a:latin typeface="Arial" charset="0"/>
              </a:rPr>
              <a:pPr eaLnBrk="1" hangingPunct="1"/>
              <a:t>129</a:t>
            </a:fld>
            <a:endParaRPr lang="fr-FR" sz="1400">
              <a:latin typeface="Arial" charset="0"/>
            </a:endParaRPr>
          </a:p>
        </p:txBody>
      </p:sp>
      <p:sp>
        <p:nvSpPr>
          <p:cNvPr id="115714" name="Rectangle 2"/>
          <p:cNvSpPr>
            <a:spLocks noGrp="1" noChangeArrowheads="1"/>
          </p:cNvSpPr>
          <p:nvPr>
            <p:ph type="title"/>
          </p:nvPr>
        </p:nvSpPr>
        <p:spPr>
          <a:xfrm>
            <a:off x="457200" y="704088"/>
            <a:ext cx="8229600" cy="5913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15715" name="Rectangle 3"/>
          <p:cNvSpPr>
            <a:spLocks noGrp="1" noChangeArrowheads="1"/>
          </p:cNvSpPr>
          <p:nvPr>
            <p:ph type="body" idx="1"/>
          </p:nvPr>
        </p:nvSpPr>
        <p:spPr>
          <a:xfrm>
            <a:off x="1173163" y="1981200"/>
            <a:ext cx="7772400" cy="4876800"/>
          </a:xfrm>
        </p:spPr>
        <p:txBody>
          <a:bodyPr/>
          <a:lstStyle/>
          <a:p>
            <a:pPr eaLnBrk="1" hangingPunct="1"/>
            <a:r>
              <a:rPr lang="fr-FR" dirty="0">
                <a:latin typeface="Arial" charset="0"/>
                <a:ea typeface="ＭＳ Ｐゴシック" charset="0"/>
                <a:cs typeface="ＭＳ Ｐゴシック" charset="0"/>
              </a:rPr>
              <a:t>The PageRank scores </a:t>
            </a:r>
            <a:r>
              <a:rPr lang="fr-FR" dirty="0" err="1">
                <a:latin typeface="Arial" charset="0"/>
                <a:ea typeface="ＭＳ Ｐゴシック" charset="0"/>
                <a:cs typeface="ＭＳ Ｐゴシック" charset="0"/>
              </a:rPr>
              <a:t>can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be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obtained</a:t>
            </a:r>
            <a:r>
              <a:rPr lang="fr-FR" dirty="0">
                <a:latin typeface="Arial" charset="0"/>
                <a:ea typeface="ＭＳ Ｐゴシック" charset="0"/>
                <a:cs typeface="ＭＳ Ｐゴシック" charset="0"/>
              </a:rPr>
              <a:t> </a:t>
            </a:r>
          </a:p>
          <a:p>
            <a:pPr lvl="1" eaLnBrk="1" hangingPunct="1"/>
            <a:r>
              <a:rPr lang="fr-FR" dirty="0">
                <a:latin typeface="Arial" charset="0"/>
                <a:ea typeface="ＭＳ Ｐゴシック" charset="0"/>
              </a:rPr>
              <a:t>By </a:t>
            </a:r>
            <a:r>
              <a:rPr lang="fr-FR" dirty="0" err="1">
                <a:latin typeface="Arial" charset="0"/>
                <a:ea typeface="ＭＳ Ｐゴシック" charset="0"/>
              </a:rPr>
              <a:t>computing</a:t>
            </a:r>
            <a:r>
              <a:rPr lang="fr-FR" dirty="0">
                <a:latin typeface="Arial" charset="0"/>
                <a:ea typeface="ＭＳ Ｐゴシック" charset="0"/>
              </a:rPr>
              <a:t> </a:t>
            </a:r>
            <a:r>
              <a:rPr lang="fr-FR" dirty="0">
                <a:solidFill>
                  <a:srgbClr val="0076A3"/>
                </a:solidFill>
                <a:latin typeface="Arial" charset="0"/>
                <a:ea typeface="ＭＳ Ｐゴシック" charset="0"/>
              </a:rPr>
              <a:t>the </a:t>
            </a:r>
            <a:r>
              <a:rPr lang="fr-FR" dirty="0" err="1">
                <a:solidFill>
                  <a:srgbClr val="0076A3"/>
                </a:solidFill>
                <a:latin typeface="Arial" charset="0"/>
                <a:ea typeface="ＭＳ Ｐゴシック" charset="0"/>
              </a:rPr>
              <a:t>left</a:t>
            </a:r>
            <a:r>
              <a:rPr lang="fr-FR" dirty="0">
                <a:solidFill>
                  <a:srgbClr val="0076A3"/>
                </a:solidFill>
                <a:latin typeface="Arial" charset="0"/>
                <a:ea typeface="ＭＳ Ｐゴシック" charset="0"/>
              </a:rPr>
              <a:t> </a:t>
            </a:r>
            <a:r>
              <a:rPr lang="fr-FR" dirty="0" err="1">
                <a:solidFill>
                  <a:srgbClr val="0076A3"/>
                </a:solidFill>
                <a:latin typeface="Arial" charset="0"/>
                <a:ea typeface="ＭＳ Ｐゴシック" charset="0"/>
              </a:rPr>
              <a:t>eigenvector</a:t>
            </a:r>
            <a:r>
              <a:rPr lang="fr-FR" dirty="0">
                <a:solidFill>
                  <a:srgbClr val="0076A3"/>
                </a:solidFill>
                <a:latin typeface="Arial" charset="0"/>
                <a:ea typeface="ＭＳ Ｐゴシック" charset="0"/>
              </a:rPr>
              <a:t> </a:t>
            </a:r>
            <a:r>
              <a:rPr lang="fr-FR" dirty="0">
                <a:latin typeface="Arial" charset="0"/>
                <a:ea typeface="ＭＳ Ｐゴシック" charset="0"/>
              </a:rPr>
              <a:t>of the matrix </a:t>
            </a:r>
            <a:r>
              <a:rPr lang="fr-FR" b="1" dirty="0">
                <a:latin typeface="Times" charset="0"/>
                <a:ea typeface="ＭＳ Ｐゴシック" charset="0"/>
              </a:rPr>
              <a:t>P</a:t>
            </a:r>
            <a:r>
              <a:rPr lang="fr-FR" dirty="0">
                <a:latin typeface="Arial" charset="0"/>
                <a:ea typeface="ＭＳ Ｐゴシック" charset="0"/>
              </a:rPr>
              <a:t> </a:t>
            </a:r>
            <a:r>
              <a:rPr lang="fr-FR" dirty="0" err="1">
                <a:latin typeface="Arial" charset="0"/>
                <a:ea typeface="ＭＳ Ｐゴシック" charset="0"/>
              </a:rPr>
              <a:t>corresponding</a:t>
            </a:r>
            <a:r>
              <a:rPr lang="fr-FR" dirty="0">
                <a:latin typeface="Arial" charset="0"/>
                <a:ea typeface="ＭＳ Ｐゴシック" charset="0"/>
              </a:rPr>
              <a:t> to </a:t>
            </a:r>
            <a:r>
              <a:rPr lang="fr-FR" dirty="0" err="1">
                <a:solidFill>
                  <a:srgbClr val="0076A3"/>
                </a:solidFill>
                <a:latin typeface="Arial" charset="0"/>
                <a:ea typeface="ＭＳ Ｐゴシック" charset="0"/>
              </a:rPr>
              <a:t>eigenvalue</a:t>
            </a:r>
            <a:r>
              <a:rPr lang="fr-FR" dirty="0">
                <a:solidFill>
                  <a:srgbClr val="0076A3"/>
                </a:solidFill>
                <a:latin typeface="Arial" charset="0"/>
                <a:ea typeface="ＭＳ Ｐゴシック" charset="0"/>
              </a:rPr>
              <a:t> 1</a:t>
            </a:r>
          </a:p>
          <a:p>
            <a:pPr lvl="1" eaLnBrk="1" hangingPunct="1"/>
            <a:r>
              <a:rPr lang="fr-FR" dirty="0" err="1">
                <a:latin typeface="Arial" charset="0"/>
                <a:ea typeface="ＭＳ Ｐゴシック" charset="0"/>
              </a:rPr>
              <a:t>Which</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the right </a:t>
            </a:r>
            <a:r>
              <a:rPr lang="fr-FR" dirty="0" err="1">
                <a:latin typeface="Arial" charset="0"/>
                <a:ea typeface="ＭＳ Ｐゴシック" charset="0"/>
              </a:rPr>
              <a:t>eigenvector</a:t>
            </a:r>
            <a:r>
              <a:rPr lang="fr-FR" dirty="0">
                <a:latin typeface="Arial" charset="0"/>
                <a:ea typeface="ＭＳ Ｐゴシック" charset="0"/>
              </a:rPr>
              <a:t> of </a:t>
            </a:r>
            <a:r>
              <a:rPr lang="fr-FR" b="1" dirty="0">
                <a:latin typeface="Times" charset="0"/>
                <a:ea typeface="ＭＳ Ｐゴシック" charset="0"/>
              </a:rPr>
              <a:t>P</a:t>
            </a:r>
            <a:r>
              <a:rPr lang="fr-FR" baseline="30000" dirty="0">
                <a:latin typeface="Times" charset="0"/>
                <a:ea typeface="ＭＳ Ｐゴシック" charset="0"/>
              </a:rPr>
              <a:t>T</a:t>
            </a:r>
            <a:endParaRPr lang="fr-FR" dirty="0">
              <a:latin typeface="Arial" charset="0"/>
              <a:ea typeface="ＭＳ Ｐゴシック" charset="0"/>
            </a:endParaRPr>
          </a:p>
          <a:p>
            <a:pPr lvl="1" eaLnBrk="1" hangingPunct="1"/>
            <a:r>
              <a:rPr lang="fr-FR" dirty="0" err="1">
                <a:latin typeface="Arial" charset="0"/>
                <a:ea typeface="ＭＳ Ｐゴシック" charset="0"/>
              </a:rPr>
              <a:t>Where</a:t>
            </a:r>
            <a:r>
              <a:rPr lang="fr-FR" dirty="0">
                <a:latin typeface="Arial" charset="0"/>
                <a:ea typeface="ＭＳ Ｐゴシック" charset="0"/>
              </a:rPr>
              <a:t> </a:t>
            </a:r>
            <a:r>
              <a:rPr lang="fr-FR" b="1" dirty="0">
                <a:latin typeface="Times" charset="0"/>
                <a:ea typeface="ＭＳ Ｐゴシック" charset="0"/>
              </a:rPr>
              <a:t>P</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a:t>
            </a:r>
            <a:r>
              <a:rPr lang="fr-FR" dirty="0">
                <a:solidFill>
                  <a:srgbClr val="0076A3"/>
                </a:solidFill>
                <a:latin typeface="Arial" charset="0"/>
                <a:ea typeface="ＭＳ Ｐゴシック" charset="0"/>
              </a:rPr>
              <a:t>the transition </a:t>
            </a:r>
            <a:r>
              <a:rPr lang="fr-FR" dirty="0" err="1">
                <a:solidFill>
                  <a:srgbClr val="0076A3"/>
                </a:solidFill>
                <a:latin typeface="Arial" charset="0"/>
                <a:ea typeface="ＭＳ Ｐゴシック" charset="0"/>
              </a:rPr>
              <a:t>probabilities</a:t>
            </a:r>
            <a:r>
              <a:rPr lang="fr-FR" dirty="0">
                <a:solidFill>
                  <a:srgbClr val="0076A3"/>
                </a:solidFill>
                <a:latin typeface="Arial" charset="0"/>
                <a:ea typeface="ＭＳ Ｐゴシック" charset="0"/>
              </a:rPr>
              <a:t> matrix </a:t>
            </a:r>
            <a:r>
              <a:rPr lang="fr-FR" dirty="0">
                <a:latin typeface="Arial" charset="0"/>
                <a:ea typeface="ＭＳ Ｐゴシック" charset="0"/>
              </a:rPr>
              <a:t>of the Markov </a:t>
            </a:r>
            <a:r>
              <a:rPr lang="fr-FR" dirty="0" err="1">
                <a:latin typeface="Arial" charset="0"/>
                <a:ea typeface="ＭＳ Ｐゴシック" charset="0"/>
              </a:rPr>
              <a:t>process</a:t>
            </a:r>
            <a:endParaRPr lang="fr-FR" dirty="0">
              <a:latin typeface="Arial" charset="0"/>
              <a:ea typeface="ＭＳ Ｐゴシック" charset="0"/>
            </a:endParaRPr>
          </a:p>
          <a:p>
            <a:pPr lvl="1" eaLnBrk="1" hangingPunct="1"/>
            <a:r>
              <a:rPr lang="fr-FR" dirty="0" err="1">
                <a:latin typeface="Arial" charset="0"/>
                <a:ea typeface="ＭＳ Ｐゴシック" charset="0"/>
              </a:rPr>
              <a:t>Containing</a:t>
            </a:r>
            <a:r>
              <a:rPr lang="fr-FR" dirty="0">
                <a:latin typeface="Arial" charset="0"/>
                <a:ea typeface="ＭＳ Ｐゴシック" charset="0"/>
              </a:rPr>
              <a:t> the transition </a:t>
            </a:r>
            <a:r>
              <a:rPr lang="fr-FR" dirty="0" err="1">
                <a:latin typeface="Arial" charset="0"/>
                <a:ea typeface="ＭＳ Ｐゴシック" charset="0"/>
              </a:rPr>
              <a:t>probabilities</a:t>
            </a:r>
            <a:endParaRPr lang="fr-FR" dirty="0">
              <a:latin typeface="Arial" charset="0"/>
              <a:ea typeface="ＭＳ Ｐゴシック" charset="0"/>
            </a:endParaRPr>
          </a:p>
          <a:p>
            <a:pPr eaLnBrk="1" hangingPunct="1"/>
            <a:r>
              <a:rPr lang="fr-FR" dirty="0">
                <a:latin typeface="Arial" charset="0"/>
                <a:ea typeface="ＭＳ Ｐゴシック" charset="0"/>
                <a:cs typeface="ＭＳ Ｐゴシック" charset="0"/>
              </a:rPr>
              <a:t>If the graph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undirected</a:t>
            </a:r>
            <a:r>
              <a:rPr lang="fr-FR" dirty="0">
                <a:latin typeface="Arial" charset="0"/>
                <a:ea typeface="ＭＳ Ｐゴシック" charset="0"/>
                <a:cs typeface="ＭＳ Ｐゴシック" charset="0"/>
              </a:rPr>
              <a:t>, the scores are </a:t>
            </a:r>
            <a:r>
              <a:rPr lang="fr-FR" dirty="0" err="1">
                <a:latin typeface="Arial" charset="0"/>
                <a:ea typeface="ＭＳ Ｐゴシック" charset="0"/>
                <a:cs typeface="ＭＳ Ｐゴシック" charset="0"/>
              </a:rPr>
              <a:t>simply</a:t>
            </a:r>
            <a:r>
              <a:rPr lang="fr-FR" dirty="0">
                <a:latin typeface="Arial" charset="0"/>
                <a:ea typeface="ＭＳ Ｐゴシック" charset="0"/>
                <a:cs typeface="ＭＳ Ｐゴシック" charset="0"/>
              </a:rPr>
              <a:t> the </a:t>
            </a:r>
            <a:r>
              <a:rPr lang="fr-FR" dirty="0" err="1">
                <a:solidFill>
                  <a:srgbClr val="0076A3"/>
                </a:solidFill>
                <a:latin typeface="Arial" charset="0"/>
                <a:ea typeface="ＭＳ Ｐゴシック" charset="0"/>
                <a:cs typeface="ＭＳ Ｐゴシック" charset="0"/>
              </a:rPr>
              <a:t>indegrees</a:t>
            </a:r>
            <a:r>
              <a:rPr lang="fr-FR" dirty="0">
                <a:solidFill>
                  <a:srgbClr val="0076A3"/>
                </a:solidFill>
                <a:latin typeface="Arial" charset="0"/>
                <a:ea typeface="ＭＳ Ｐゴシック" charset="0"/>
                <a:cs typeface="ＭＳ Ｐゴシック" charset="0"/>
              </a:rPr>
              <a:t> </a:t>
            </a:r>
            <a:r>
              <a:rPr lang="fr-FR" dirty="0">
                <a:latin typeface="Arial" charset="0"/>
                <a:ea typeface="ＭＳ Ｐゴシック" charset="0"/>
                <a:cs typeface="ＭＳ Ｐゴシック" charset="0"/>
              </a:rPr>
              <a:t>of the </a:t>
            </a:r>
            <a:r>
              <a:rPr lang="fr-FR" dirty="0" err="1">
                <a:latin typeface="Arial" charset="0"/>
                <a:ea typeface="ＭＳ Ｐゴシック" charset="0"/>
                <a:cs typeface="ＭＳ Ｐゴシック" charset="0"/>
              </a:rPr>
              <a:t>nodes</a:t>
            </a:r>
            <a:endParaRPr lang="fr-FR"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14627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dirty="0" smtClean="0"/>
              <a:t>Graph Models: Social Networks</a:t>
            </a:r>
            <a:endParaRPr lang="en-US" dirty="0"/>
          </a:p>
        </p:txBody>
      </p:sp>
      <p:sp>
        <p:nvSpPr>
          <p:cNvPr id="3" name="Content Placeholder 2"/>
          <p:cNvSpPr>
            <a:spLocks noGrp="1"/>
          </p:cNvSpPr>
          <p:nvPr>
            <p:ph idx="1"/>
          </p:nvPr>
        </p:nvSpPr>
        <p:spPr>
          <a:xfrm>
            <a:off x="381000" y="1676400"/>
            <a:ext cx="8229600" cy="4389120"/>
          </a:xfrm>
        </p:spPr>
        <p:txBody>
          <a:bodyPr>
            <a:normAutofit fontScale="25000" lnSpcReduction="20000"/>
          </a:bodyPr>
          <a:lstStyle/>
          <a:p>
            <a:r>
              <a:rPr lang="en-US" sz="9600" dirty="0" smtClean="0"/>
              <a:t>Graphs can be used to model social structures based on different kinds of relationships between people or groups. </a:t>
            </a:r>
          </a:p>
          <a:p>
            <a:r>
              <a:rPr lang="en-US" sz="9600" dirty="0" smtClean="0"/>
              <a:t>In a </a:t>
            </a:r>
            <a:r>
              <a:rPr lang="en-US" sz="9600" i="1" dirty="0" smtClean="0"/>
              <a:t>social network</a:t>
            </a:r>
            <a:r>
              <a:rPr lang="en-US" sz="9600" dirty="0" smtClean="0"/>
              <a:t>, vertices represent individuals or organizations and edges represent relationships between them.</a:t>
            </a:r>
          </a:p>
          <a:p>
            <a:r>
              <a:rPr lang="en-US" sz="9600" dirty="0" smtClean="0"/>
              <a:t>Useful graph models of social networks include:</a:t>
            </a:r>
            <a:endParaRPr lang="en-US" sz="9600" dirty="0"/>
          </a:p>
          <a:p>
            <a:pPr lvl="1"/>
            <a:r>
              <a:rPr lang="en-US" sz="9600" i="1" dirty="0"/>
              <a:t>f</a:t>
            </a:r>
            <a:r>
              <a:rPr lang="en-US" sz="9600" i="1" dirty="0" smtClean="0"/>
              <a:t>riendship </a:t>
            </a:r>
            <a:r>
              <a:rPr lang="en-US" sz="9600" i="1" dirty="0"/>
              <a:t>graphs </a:t>
            </a:r>
            <a:r>
              <a:rPr lang="en-US" sz="9600" dirty="0"/>
              <a:t>-</a:t>
            </a:r>
            <a:r>
              <a:rPr lang="en-US" sz="9600" dirty="0" smtClean="0"/>
              <a:t> </a:t>
            </a:r>
            <a:r>
              <a:rPr lang="en-US" sz="9600" dirty="0"/>
              <a:t>undirected graphs where two people are connected if </a:t>
            </a:r>
            <a:r>
              <a:rPr lang="en-US" sz="9600" dirty="0" smtClean="0"/>
              <a:t>they are </a:t>
            </a:r>
            <a:r>
              <a:rPr lang="en-US" sz="9600" dirty="0"/>
              <a:t>friends (in the real world, on Facebook, or </a:t>
            </a:r>
            <a:r>
              <a:rPr lang="en-US" sz="9600" dirty="0" smtClean="0"/>
              <a:t>in a particular </a:t>
            </a:r>
            <a:r>
              <a:rPr lang="en-US" sz="9600" dirty="0"/>
              <a:t>virtual </a:t>
            </a:r>
            <a:r>
              <a:rPr lang="en-US" sz="9600" dirty="0" smtClean="0"/>
              <a:t>world, and so on.)</a:t>
            </a:r>
            <a:endParaRPr lang="en-US" sz="9600" dirty="0"/>
          </a:p>
          <a:p>
            <a:pPr lvl="1"/>
            <a:r>
              <a:rPr lang="en-US" sz="9600" i="1" dirty="0"/>
              <a:t>c</a:t>
            </a:r>
            <a:r>
              <a:rPr lang="en-US" sz="9600" i="1" dirty="0" smtClean="0"/>
              <a:t>ollaboration </a:t>
            </a:r>
            <a:r>
              <a:rPr lang="en-US" sz="9600" i="1" dirty="0"/>
              <a:t>graphs </a:t>
            </a:r>
            <a:r>
              <a:rPr lang="en-US" sz="9600" dirty="0"/>
              <a:t>-</a:t>
            </a:r>
            <a:r>
              <a:rPr lang="en-US" sz="9600" dirty="0" smtClean="0"/>
              <a:t> </a:t>
            </a:r>
            <a:r>
              <a:rPr lang="en-US" sz="9600" dirty="0"/>
              <a:t>undirected graphs </a:t>
            </a:r>
            <a:r>
              <a:rPr lang="en-US" sz="9600" dirty="0" smtClean="0"/>
              <a:t>where two </a:t>
            </a:r>
            <a:r>
              <a:rPr lang="en-US" sz="9600" dirty="0"/>
              <a:t>people are connected if they collaborate in a</a:t>
            </a:r>
            <a:r>
              <a:rPr lang="en-US" sz="9600" dirty="0" smtClean="0"/>
              <a:t> </a:t>
            </a:r>
            <a:r>
              <a:rPr lang="en-US" sz="9600" dirty="0"/>
              <a:t>specific </a:t>
            </a:r>
            <a:r>
              <a:rPr lang="en-US" sz="9600" dirty="0" smtClean="0"/>
              <a:t>way</a:t>
            </a:r>
            <a:endParaRPr lang="en-US" sz="9600" dirty="0"/>
          </a:p>
          <a:p>
            <a:pPr lvl="1"/>
            <a:r>
              <a:rPr lang="en-US" sz="9600" i="1" dirty="0"/>
              <a:t>i</a:t>
            </a:r>
            <a:r>
              <a:rPr lang="en-US" sz="9600" i="1" dirty="0" smtClean="0"/>
              <a:t>nfluence </a:t>
            </a:r>
            <a:r>
              <a:rPr lang="en-US" sz="9600" i="1" dirty="0"/>
              <a:t>graphs</a:t>
            </a:r>
            <a:r>
              <a:rPr lang="en-US" sz="9600" dirty="0"/>
              <a:t> -</a:t>
            </a:r>
            <a:r>
              <a:rPr lang="en-US" sz="9600" dirty="0" smtClean="0"/>
              <a:t> </a:t>
            </a:r>
            <a:r>
              <a:rPr lang="en-US" sz="9600" dirty="0"/>
              <a:t>directed graphs where there is an edge from one person to another if the first person can influence the second </a:t>
            </a:r>
            <a:r>
              <a:rPr lang="en-US" sz="9600" dirty="0" smtClean="0"/>
              <a:t>person</a:t>
            </a:r>
            <a:endParaRPr lang="en-US" sz="9600" dirty="0"/>
          </a:p>
          <a:p>
            <a:endParaRPr lang="en-US" dirty="0" smtClean="0"/>
          </a:p>
          <a:p>
            <a:endParaRPr lang="en-US" dirty="0" smtClean="0"/>
          </a:p>
          <a:p>
            <a:endParaRPr lang="en-US" dirty="0" smtClean="0"/>
          </a:p>
          <a:p>
            <a:pPr>
              <a:buNone/>
            </a:pPr>
            <a:endParaRPr lang="en-US" dirty="0" smtClean="0"/>
          </a:p>
          <a:p>
            <a:pPr>
              <a:buNone/>
            </a:pPr>
            <a:r>
              <a:rPr lang="en-US" dirty="0" smtClean="0"/>
              <a:t>  </a:t>
            </a:r>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13</a:t>
            </a:fld>
            <a:endParaRPr 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457200" y="704088"/>
            <a:ext cx="8229600" cy="667512"/>
          </a:xfrm>
        </p:spPr>
        <p:txBody>
          <a:bodyPr>
            <a:normAutofit fontScale="90000"/>
          </a:bodyPr>
          <a:lstStyle/>
          <a:p>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en-US" dirty="0">
              <a:latin typeface="Times New Roman" charset="0"/>
              <a:ea typeface="ＭＳ Ｐゴシック" charset="0"/>
              <a:cs typeface="ＭＳ Ｐゴシック" charset="0"/>
            </a:endParaRPr>
          </a:p>
        </p:txBody>
      </p:sp>
      <p:sp>
        <p:nvSpPr>
          <p:cNvPr id="116738" name="Content Placeholder 2"/>
          <p:cNvSpPr>
            <a:spLocks noGrp="1"/>
          </p:cNvSpPr>
          <p:nvPr>
            <p:ph idx="1"/>
          </p:nvPr>
        </p:nvSpPr>
        <p:spPr/>
        <p:txBody>
          <a:bodyPr/>
          <a:lstStyle/>
          <a:p>
            <a:r>
              <a:rPr lang="en-US" dirty="0">
                <a:latin typeface="Arial" charset="0"/>
                <a:ea typeface="ＭＳ Ｐゴシック" charset="0"/>
                <a:cs typeface="ＭＳ Ｐゴシック" charset="0"/>
              </a:rPr>
              <a:t>For that purpose, we can use the well-known </a:t>
            </a:r>
            <a:r>
              <a:rPr lang="en-US" dirty="0">
                <a:solidFill>
                  <a:srgbClr val="0076A3"/>
                </a:solidFill>
                <a:latin typeface="Arial" charset="0"/>
                <a:ea typeface="ＭＳ Ｐゴシック" charset="0"/>
                <a:cs typeface="ＭＳ Ｐゴシック" charset="0"/>
              </a:rPr>
              <a:t>power method</a:t>
            </a:r>
          </a:p>
          <a:p>
            <a:r>
              <a:rPr lang="en-US" dirty="0">
                <a:latin typeface="Arial" charset="0"/>
                <a:ea typeface="ＭＳ Ｐゴシック" charset="0"/>
                <a:cs typeface="ＭＳ Ｐゴシック" charset="0"/>
              </a:rPr>
              <a:t>The computation of the dominant right eigenvector </a:t>
            </a:r>
            <a:r>
              <a:rPr lang="en-US" b="1" dirty="0">
                <a:latin typeface="Times New Roman" charset="0"/>
                <a:ea typeface="ＭＳ Ｐゴシック" charset="0"/>
                <a:cs typeface="ＭＳ Ｐゴシック" charset="0"/>
              </a:rPr>
              <a:t>x</a:t>
            </a:r>
            <a:r>
              <a:rPr lang="en-US" dirty="0">
                <a:latin typeface="Arial" charset="0"/>
                <a:ea typeface="ＭＳ Ｐゴシック" charset="0"/>
                <a:cs typeface="ＭＳ Ｐゴシック" charset="0"/>
              </a:rPr>
              <a:t> of a matrix </a:t>
            </a:r>
            <a:r>
              <a:rPr lang="en-US" b="1" dirty="0">
                <a:latin typeface="Times New Roman" charset="0"/>
                <a:ea typeface="ＭＳ Ｐゴシック" charset="0"/>
                <a:cs typeface="ＭＳ Ｐゴシック" charset="0"/>
              </a:rPr>
              <a:t>M</a:t>
            </a:r>
            <a:r>
              <a:rPr lang="en-US" dirty="0">
                <a:latin typeface="Arial" charset="0"/>
                <a:ea typeface="ＭＳ Ｐゴシック" charset="0"/>
                <a:cs typeface="ＭＳ Ｐゴシック" charset="0"/>
              </a:rPr>
              <a:t> iterates</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And, in our case, </a:t>
            </a:r>
            <a:r>
              <a:rPr lang="en-US" b="1" dirty="0">
                <a:latin typeface="Times New Roman" charset="0"/>
                <a:ea typeface="ＭＳ Ｐゴシック" charset="0"/>
                <a:cs typeface="ＭＳ Ｐゴシック" charset="0"/>
              </a:rPr>
              <a:t>M</a:t>
            </a:r>
            <a:r>
              <a:rPr lang="en-US" dirty="0">
                <a:latin typeface="Times New Roman" charset="0"/>
                <a:ea typeface="ＭＳ Ｐゴシック" charset="0"/>
                <a:cs typeface="ＭＳ Ｐゴシック" charset="0"/>
              </a:rPr>
              <a:t> = </a:t>
            </a:r>
            <a:r>
              <a:rPr lang="en-US" b="1" dirty="0">
                <a:latin typeface="Times New Roman" charset="0"/>
                <a:ea typeface="ＭＳ Ｐゴシック" charset="0"/>
                <a:cs typeface="ＭＳ Ｐゴシック" charset="0"/>
              </a:rPr>
              <a:t>P</a:t>
            </a:r>
            <a:r>
              <a:rPr lang="en-US" baseline="30000" dirty="0">
                <a:latin typeface="Times New Roman" charset="0"/>
                <a:ea typeface="ＭＳ Ｐゴシック" charset="0"/>
                <a:cs typeface="ＭＳ Ｐゴシック" charset="0"/>
              </a:rPr>
              <a:t>T</a:t>
            </a:r>
          </a:p>
        </p:txBody>
      </p:sp>
      <p:sp>
        <p:nvSpPr>
          <p:cNvPr id="116739"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33B259B-F328-C74A-BCF7-3568A2F3D41C}" type="slidenum">
              <a:rPr lang="fr-FR" sz="1400">
                <a:latin typeface="Arial" charset="0"/>
              </a:rPr>
              <a:pPr eaLnBrk="1" hangingPunct="1"/>
              <a:t>130</a:t>
            </a:fld>
            <a:endParaRPr lang="fr-FR" sz="1400">
              <a:latin typeface="Arial" charset="0"/>
            </a:endParaRPr>
          </a:p>
        </p:txBody>
      </p:sp>
      <p:pic>
        <p:nvPicPr>
          <p:cNvPr id="11674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733800"/>
            <a:ext cx="1600200" cy="1257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701696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287CE9A-DF15-1049-854F-E77C2AC2BCC7}" type="slidenum">
              <a:rPr lang="fr-FR" sz="1400">
                <a:latin typeface="Arial" charset="0"/>
              </a:rPr>
              <a:pPr eaLnBrk="1" hangingPunct="1"/>
              <a:t>131</a:t>
            </a:fld>
            <a:endParaRPr lang="fr-FR" sz="1400">
              <a:latin typeface="Arial" charset="0"/>
            </a:endParaRPr>
          </a:p>
        </p:txBody>
      </p:sp>
      <p:sp>
        <p:nvSpPr>
          <p:cNvPr id="117762" name="Rectangle 2"/>
          <p:cNvSpPr>
            <a:spLocks noGrp="1" noChangeArrowheads="1"/>
          </p:cNvSpPr>
          <p:nvPr>
            <p:ph type="title"/>
          </p:nvPr>
        </p:nvSpPr>
        <p:spPr>
          <a:xfrm>
            <a:off x="457200" y="704088"/>
            <a:ext cx="8229600" cy="667512"/>
          </a:xfrm>
        </p:spPr>
        <p:txBody>
          <a:bodyPr>
            <a:normAutofit fontScale="90000"/>
          </a:bodyPr>
          <a:lstStyle/>
          <a:p>
            <a:pPr eaLnBrk="1" hangingPunct="1"/>
            <a:r>
              <a:rPr lang="fr-FR" dirty="0" err="1">
                <a:latin typeface="Times New Roman" charset="0"/>
                <a:ea typeface="ＭＳ Ｐゴシック" charset="0"/>
                <a:cs typeface="ＭＳ Ｐゴシック" charset="0"/>
              </a:rPr>
              <a:t>Adjustments</a:t>
            </a:r>
            <a:r>
              <a:rPr lang="fr-FR" dirty="0">
                <a:latin typeface="Times New Roman" charset="0"/>
                <a:ea typeface="ＭＳ Ｐゴシック" charset="0"/>
                <a:cs typeface="ＭＳ Ｐゴシック" charset="0"/>
              </a:rPr>
              <a:t> to the basic model</a:t>
            </a:r>
          </a:p>
        </p:txBody>
      </p:sp>
      <p:sp>
        <p:nvSpPr>
          <p:cNvPr id="117763" name="Rectangle 3"/>
          <p:cNvSpPr>
            <a:spLocks noGrp="1" noChangeArrowheads="1"/>
          </p:cNvSpPr>
          <p:nvPr>
            <p:ph type="body" idx="1"/>
          </p:nvPr>
        </p:nvSpPr>
        <p:spPr>
          <a:xfrm>
            <a:off x="1173163" y="1981200"/>
            <a:ext cx="7772400" cy="4724400"/>
          </a:xfrm>
        </p:spPr>
        <p:txBody>
          <a:bodyPr/>
          <a:lstStyle/>
          <a:p>
            <a:pPr eaLnBrk="1" hangingPunct="1"/>
            <a:r>
              <a:rPr lang="fr-FR" dirty="0" err="1">
                <a:latin typeface="Arial" charset="0"/>
                <a:ea typeface="ＭＳ Ｐゴシック" charset="0"/>
                <a:cs typeface="ＭＳ Ｐゴシック" charset="0"/>
              </a:rPr>
              <a:t>However</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there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a </a:t>
            </a:r>
            <a:r>
              <a:rPr lang="fr-FR" dirty="0" err="1">
                <a:latin typeface="Arial" charset="0"/>
                <a:ea typeface="ＭＳ Ｐゴシック" charset="0"/>
                <a:cs typeface="ＭＳ Ｐゴシック" charset="0"/>
              </a:rPr>
              <a:t>problem</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with</a:t>
            </a:r>
            <a:endParaRPr lang="fr-FR" dirty="0">
              <a:latin typeface="Arial" charset="0"/>
              <a:ea typeface="ＭＳ Ｐゴシック" charset="0"/>
              <a:cs typeface="ＭＳ Ｐゴシック" charset="0"/>
            </a:endParaRPr>
          </a:p>
          <a:p>
            <a:pPr lvl="1" eaLnBrk="1" hangingPunct="1"/>
            <a:r>
              <a:rPr lang="fr-FR" dirty="0" err="1">
                <a:solidFill>
                  <a:srgbClr val="0076A3"/>
                </a:solidFill>
                <a:latin typeface="Arial" charset="0"/>
                <a:ea typeface="ＭＳ Ｐゴシック" charset="0"/>
              </a:rPr>
              <a:t>Dangling</a:t>
            </a:r>
            <a:r>
              <a:rPr lang="fr-FR" dirty="0">
                <a:solidFill>
                  <a:srgbClr val="0076A3"/>
                </a:solidFill>
                <a:latin typeface="Arial" charset="0"/>
                <a:ea typeface="ＭＳ Ｐゴシック" charset="0"/>
              </a:rPr>
              <a:t> </a:t>
            </a:r>
            <a:r>
              <a:rPr lang="fr-FR" dirty="0" err="1">
                <a:solidFill>
                  <a:srgbClr val="0076A3"/>
                </a:solidFill>
                <a:latin typeface="Arial" charset="0"/>
                <a:ea typeface="ＭＳ Ｐゴシック" charset="0"/>
              </a:rPr>
              <a:t>nodes</a:t>
            </a:r>
            <a:endParaRPr lang="fr-FR" dirty="0">
              <a:solidFill>
                <a:srgbClr val="0076A3"/>
              </a:solidFill>
              <a:latin typeface="Arial" charset="0"/>
              <a:ea typeface="ＭＳ Ｐゴシック" charset="0"/>
            </a:endParaRPr>
          </a:p>
          <a:p>
            <a:pPr lvl="1" eaLnBrk="1" hangingPunct="1"/>
            <a:r>
              <a:rPr lang="fr-FR" dirty="0">
                <a:latin typeface="Arial" charset="0"/>
                <a:ea typeface="ＭＳ Ｐゴシック" charset="0"/>
              </a:rPr>
              <a:t>That </a:t>
            </a:r>
            <a:r>
              <a:rPr lang="fr-FR" dirty="0" err="1">
                <a:latin typeface="Arial" charset="0"/>
                <a:ea typeface="ＭＳ Ｐゴシック" charset="0"/>
              </a:rPr>
              <a:t>is</a:t>
            </a:r>
            <a:r>
              <a:rPr lang="fr-FR" dirty="0">
                <a:latin typeface="Arial" charset="0"/>
                <a:ea typeface="ＭＳ Ｐゴシック" charset="0"/>
              </a:rPr>
              <a:t>, </a:t>
            </a:r>
            <a:r>
              <a:rPr lang="fr-FR" dirty="0" err="1">
                <a:latin typeface="Arial" charset="0"/>
                <a:ea typeface="ＭＳ Ｐゴシック" charset="0"/>
              </a:rPr>
              <a:t>nodes</a:t>
            </a:r>
            <a:r>
              <a:rPr lang="fr-FR" dirty="0">
                <a:latin typeface="Arial" charset="0"/>
                <a:ea typeface="ＭＳ Ｐゴシック" charset="0"/>
              </a:rPr>
              <a:t> </a:t>
            </a:r>
            <a:r>
              <a:rPr lang="fr-FR" dirty="0" err="1">
                <a:latin typeface="Arial" charset="0"/>
                <a:ea typeface="ＭＳ Ｐゴシック" charset="0"/>
              </a:rPr>
              <a:t>without</a:t>
            </a:r>
            <a:r>
              <a:rPr lang="fr-FR" dirty="0">
                <a:latin typeface="Arial" charset="0"/>
                <a:ea typeface="ＭＳ Ｐゴシック" charset="0"/>
              </a:rPr>
              <a:t> </a:t>
            </a:r>
            <a:r>
              <a:rPr lang="fr-FR" dirty="0" err="1">
                <a:latin typeface="Arial" charset="0"/>
                <a:ea typeface="ＭＳ Ｐゴシック" charset="0"/>
              </a:rPr>
              <a:t>any</a:t>
            </a:r>
            <a:r>
              <a:rPr lang="fr-FR" dirty="0">
                <a:latin typeface="Arial" charset="0"/>
                <a:ea typeface="ＭＳ Ｐゴシック" charset="0"/>
              </a:rPr>
              <a:t> </a:t>
            </a:r>
            <a:r>
              <a:rPr lang="fr-FR" dirty="0" err="1">
                <a:latin typeface="Arial" charset="0"/>
                <a:ea typeface="ＭＳ Ｐゴシック" charset="0"/>
              </a:rPr>
              <a:t>outgoing</a:t>
            </a:r>
            <a:r>
              <a:rPr lang="fr-FR" dirty="0">
                <a:latin typeface="Arial" charset="0"/>
                <a:ea typeface="ＭＳ Ｐゴシック" charset="0"/>
              </a:rPr>
              <a:t> </a:t>
            </a:r>
            <a:r>
              <a:rPr lang="fr-FR" dirty="0" err="1">
                <a:latin typeface="Arial" charset="0"/>
                <a:ea typeface="ＭＳ Ｐゴシック" charset="0"/>
              </a:rPr>
              <a:t>link</a:t>
            </a:r>
            <a:endParaRPr lang="fr-FR" dirty="0">
              <a:latin typeface="Arial" charset="0"/>
              <a:ea typeface="ＭＳ Ｐゴシック" charset="0"/>
            </a:endParaRPr>
          </a:p>
          <a:p>
            <a:pPr eaLnBrk="1" hangingPunct="1"/>
            <a:r>
              <a:rPr lang="fr-FR" dirty="0">
                <a:latin typeface="Arial" charset="0"/>
                <a:ea typeface="ＭＳ Ｐゴシック" charset="0"/>
                <a:cs typeface="ＭＳ Ｐゴシック" charset="0"/>
              </a:rPr>
              <a:t>In </a:t>
            </a:r>
            <a:r>
              <a:rPr lang="fr-FR" dirty="0" err="1">
                <a:latin typeface="Arial" charset="0"/>
                <a:ea typeface="ＭＳ Ｐゴシック" charset="0"/>
                <a:cs typeface="ＭＳ Ｐゴシック" charset="0"/>
              </a:rPr>
              <a:t>this</a:t>
            </a:r>
            <a:r>
              <a:rPr lang="fr-FR" dirty="0">
                <a:latin typeface="Arial" charset="0"/>
                <a:ea typeface="ＭＳ Ｐゴシック" charset="0"/>
                <a:cs typeface="ＭＳ Ｐゴシック" charset="0"/>
              </a:rPr>
              <a:t> case, the </a:t>
            </a:r>
            <a:r>
              <a:rPr lang="fr-FR" b="1" dirty="0">
                <a:latin typeface="Times" charset="0"/>
                <a:ea typeface="ＭＳ Ｐゴシック" charset="0"/>
                <a:cs typeface="ＭＳ Ｐゴシック" charset="0"/>
              </a:rPr>
              <a:t>P</a:t>
            </a:r>
            <a:r>
              <a:rPr lang="fr-FR" dirty="0">
                <a:latin typeface="Arial" charset="0"/>
                <a:ea typeface="ＭＳ Ｐゴシック" charset="0"/>
                <a:cs typeface="ＭＳ Ｐゴシック" charset="0"/>
              </a:rPr>
              <a:t> matrix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no more </a:t>
            </a:r>
            <a:r>
              <a:rPr lang="fr-FR" dirty="0" err="1">
                <a:solidFill>
                  <a:srgbClr val="0076A3"/>
                </a:solidFill>
                <a:latin typeface="Arial" charset="0"/>
                <a:ea typeface="ＭＳ Ｐゴシック" charset="0"/>
                <a:cs typeface="ＭＳ Ｐゴシック" charset="0"/>
              </a:rPr>
              <a:t>stochastic</a:t>
            </a:r>
            <a:endParaRPr lang="fr-FR" dirty="0">
              <a:solidFill>
                <a:srgbClr val="0076A3"/>
              </a:solidFill>
              <a:latin typeface="Arial" charset="0"/>
              <a:ea typeface="ＭＳ Ｐゴシック" charset="0"/>
              <a:cs typeface="ＭＳ Ｐゴシック" charset="0"/>
            </a:endParaRPr>
          </a:p>
          <a:p>
            <a:pPr lvl="1" eaLnBrk="1" hangingPunct="1"/>
            <a:r>
              <a:rPr lang="fr-FR" dirty="0" err="1">
                <a:latin typeface="Arial" charset="0"/>
                <a:ea typeface="ＭＳ Ｐゴシック" charset="0"/>
              </a:rPr>
              <a:t>Rows</a:t>
            </a:r>
            <a:r>
              <a:rPr lang="fr-FR" dirty="0">
                <a:latin typeface="Arial" charset="0"/>
                <a:ea typeface="ＭＳ Ｐゴシック" charset="0"/>
              </a:rPr>
              <a:t> do not </a:t>
            </a:r>
            <a:r>
              <a:rPr lang="fr-FR" dirty="0" err="1">
                <a:latin typeface="Arial" charset="0"/>
                <a:ea typeface="ＭＳ Ｐゴシック" charset="0"/>
              </a:rPr>
              <a:t>sum</a:t>
            </a:r>
            <a:r>
              <a:rPr lang="fr-FR" dirty="0">
                <a:latin typeface="Arial" charset="0"/>
                <a:ea typeface="ＭＳ Ｐゴシック" charset="0"/>
              </a:rPr>
              <a:t> to one</a:t>
            </a:r>
          </a:p>
          <a:p>
            <a:pPr eaLnBrk="1" hangingPunct="1"/>
            <a:r>
              <a:rPr lang="fr-FR" dirty="0" err="1">
                <a:latin typeface="Arial" charset="0"/>
                <a:ea typeface="ＭＳ Ｐゴシック" charset="0"/>
                <a:cs typeface="ＭＳ Ｐゴシック" charset="0"/>
              </a:rPr>
              <a:t>Moreover</a:t>
            </a:r>
            <a:r>
              <a:rPr lang="fr-FR" dirty="0">
                <a:latin typeface="Arial" charset="0"/>
                <a:ea typeface="ＭＳ Ｐゴシック" charset="0"/>
                <a:cs typeface="ＭＳ Ｐゴシック" charset="0"/>
              </a:rPr>
              <a:t>, the graph </a:t>
            </a:r>
            <a:r>
              <a:rPr lang="fr-FR" dirty="0" err="1">
                <a:latin typeface="Arial" charset="0"/>
                <a:ea typeface="ＭＳ Ｐゴシック" charset="0"/>
                <a:cs typeface="ＭＳ Ｐゴシック" charset="0"/>
              </a:rPr>
              <a:t>could</a:t>
            </a:r>
            <a:r>
              <a:rPr lang="fr-FR" dirty="0">
                <a:latin typeface="Arial" charset="0"/>
                <a:ea typeface="ＭＳ Ｐゴシック" charset="0"/>
                <a:cs typeface="ＭＳ Ｐゴシック" charset="0"/>
              </a:rPr>
              <a:t> have </a:t>
            </a:r>
            <a:r>
              <a:rPr lang="fr-FR" dirty="0" err="1">
                <a:solidFill>
                  <a:srgbClr val="0076A3"/>
                </a:solidFill>
                <a:latin typeface="Arial" charset="0"/>
                <a:ea typeface="ＭＳ Ｐゴシック" charset="0"/>
                <a:cs typeface="ＭＳ Ｐゴシック" charset="0"/>
              </a:rPr>
              <a:t>separate</a:t>
            </a:r>
            <a:r>
              <a:rPr lang="fr-FR" dirty="0">
                <a:solidFill>
                  <a:srgbClr val="0076A3"/>
                </a:solidFill>
                <a:latin typeface="Arial" charset="0"/>
                <a:ea typeface="ＭＳ Ｐゴシック" charset="0"/>
                <a:cs typeface="ＭＳ Ｐゴシック" charset="0"/>
              </a:rPr>
              <a:t> components</a:t>
            </a:r>
          </a:p>
        </p:txBody>
      </p:sp>
    </p:spTree>
    <p:extLst>
      <p:ext uri="{BB962C8B-B14F-4D97-AF65-F5344CB8AC3E}">
        <p14:creationId xmlns:p14="http://schemas.microsoft.com/office/powerpoint/2010/main" val="214106775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DB63B8E1-DDB8-FB4C-9F2F-6218974BA1B4}" type="slidenum">
              <a:rPr lang="fr-FR" sz="1400">
                <a:latin typeface="Arial" charset="0"/>
              </a:rPr>
              <a:pPr eaLnBrk="1" hangingPunct="1"/>
              <a:t>132</a:t>
            </a:fld>
            <a:endParaRPr lang="fr-FR" sz="1400">
              <a:latin typeface="Arial" charset="0"/>
            </a:endParaRPr>
          </a:p>
        </p:txBody>
      </p:sp>
      <p:sp>
        <p:nvSpPr>
          <p:cNvPr id="118786" name="Rectangle 2"/>
          <p:cNvSpPr>
            <a:spLocks noGrp="1" noChangeArrowheads="1"/>
          </p:cNvSpPr>
          <p:nvPr>
            <p:ph type="title"/>
          </p:nvPr>
        </p:nvSpPr>
        <p:spPr>
          <a:xfrm>
            <a:off x="457200" y="704088"/>
            <a:ext cx="8229600" cy="667512"/>
          </a:xfrm>
        </p:spPr>
        <p:txBody>
          <a:bodyPr>
            <a:normAutofit fontScale="90000"/>
          </a:bodyPr>
          <a:lstStyle/>
          <a:p>
            <a:pPr eaLnBrk="1" hangingPunct="1"/>
            <a:r>
              <a:rPr lang="fr-FR" dirty="0" err="1">
                <a:latin typeface="Times New Roman" charset="0"/>
                <a:ea typeface="ＭＳ Ｐゴシック" charset="0"/>
                <a:cs typeface="ＭＳ Ｐゴシック" charset="0"/>
              </a:rPr>
              <a:t>Adjustments</a:t>
            </a:r>
            <a:r>
              <a:rPr lang="fr-FR" dirty="0">
                <a:latin typeface="Times New Roman" charset="0"/>
                <a:ea typeface="ＭＳ Ｐゴシック" charset="0"/>
                <a:cs typeface="ＭＳ Ｐゴシック" charset="0"/>
              </a:rPr>
              <a:t> to the basic model</a:t>
            </a:r>
          </a:p>
        </p:txBody>
      </p:sp>
      <p:sp>
        <p:nvSpPr>
          <p:cNvPr id="118787" name="Rectangle 3"/>
          <p:cNvSpPr>
            <a:spLocks noGrp="1" noChangeArrowheads="1"/>
          </p:cNvSpPr>
          <p:nvPr>
            <p:ph type="body" idx="1"/>
          </p:nvPr>
        </p:nvSpPr>
        <p:spPr>
          <a:xfrm>
            <a:off x="1173163" y="1676400"/>
            <a:ext cx="7772400" cy="5181600"/>
          </a:xfrm>
        </p:spPr>
        <p:txBody>
          <a:bodyPr/>
          <a:lstStyle/>
          <a:p>
            <a:pPr eaLnBrk="1" hangingPunct="1"/>
            <a:r>
              <a:rPr lang="fr-FR" dirty="0">
                <a:latin typeface="Arial" charset="0"/>
                <a:ea typeface="ＭＳ Ｐゴシック" charset="0"/>
                <a:cs typeface="ＭＳ Ｐゴシック" charset="0"/>
              </a:rPr>
              <a:t>One </a:t>
            </a:r>
            <a:r>
              <a:rPr lang="fr-FR" dirty="0" err="1">
                <a:latin typeface="Arial" charset="0"/>
                <a:ea typeface="ＭＳ Ｐゴシック" charset="0"/>
                <a:cs typeface="ＭＳ Ｐゴシック" charset="0"/>
              </a:rPr>
              <a:t>potential</a:t>
            </a:r>
            <a:r>
              <a:rPr lang="fr-FR" dirty="0">
                <a:latin typeface="Arial" charset="0"/>
                <a:ea typeface="ＭＳ Ｐゴシック" charset="0"/>
                <a:cs typeface="ＭＳ Ｐゴシック" charset="0"/>
              </a:rPr>
              <a:t> solution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to </a:t>
            </a:r>
            <a:r>
              <a:rPr lang="fr-FR" dirty="0" err="1">
                <a:latin typeface="Arial" charset="0"/>
                <a:ea typeface="ＭＳ Ｐゴシック" charset="0"/>
                <a:cs typeface="ＭＳ Ｐゴシック" charset="0"/>
              </a:rPr>
              <a:t>allow</a:t>
            </a:r>
            <a:r>
              <a:rPr lang="fr-FR" dirty="0">
                <a:latin typeface="Arial" charset="0"/>
                <a:ea typeface="ＭＳ Ｐゴシック" charset="0"/>
                <a:cs typeface="ＭＳ Ｐゴシック" charset="0"/>
              </a:rPr>
              <a:t> to jump to </a:t>
            </a:r>
            <a:r>
              <a:rPr lang="fr-FR" dirty="0" err="1">
                <a:latin typeface="Arial" charset="0"/>
                <a:ea typeface="ＭＳ Ｐゴシック" charset="0"/>
                <a:cs typeface="ＭＳ Ｐゴシック" charset="0"/>
              </a:rPr>
              <a:t>any</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node</a:t>
            </a:r>
            <a:r>
              <a:rPr lang="fr-FR" dirty="0">
                <a:latin typeface="Arial" charset="0"/>
                <a:ea typeface="ＭＳ Ｐゴシック" charset="0"/>
                <a:cs typeface="ＭＳ Ｐゴシック" charset="0"/>
              </a:rPr>
              <a:t> of the graph</a:t>
            </a:r>
          </a:p>
          <a:p>
            <a:pPr lvl="1" eaLnBrk="1" hangingPunct="1"/>
            <a:r>
              <a:rPr lang="fr-FR" dirty="0" err="1">
                <a:latin typeface="Arial" charset="0"/>
                <a:ea typeface="ＭＳ Ｐゴシック" charset="0"/>
              </a:rPr>
              <a:t>With</a:t>
            </a:r>
            <a:r>
              <a:rPr lang="fr-FR" dirty="0">
                <a:latin typeface="Arial" charset="0"/>
                <a:ea typeface="ＭＳ Ｐゴシック" charset="0"/>
              </a:rPr>
              <a:t> </a:t>
            </a:r>
            <a:r>
              <a:rPr lang="fr-FR" dirty="0" err="1">
                <a:latin typeface="Arial" charset="0"/>
                <a:ea typeface="ＭＳ Ｐゴシック" charset="0"/>
              </a:rPr>
              <a:t>some</a:t>
            </a:r>
            <a:r>
              <a:rPr lang="fr-FR" dirty="0">
                <a:latin typeface="Arial" charset="0"/>
                <a:ea typeface="ＭＳ Ｐゴシック" charset="0"/>
              </a:rPr>
              <a:t> non-</a:t>
            </a:r>
            <a:r>
              <a:rPr lang="fr-FR" dirty="0" err="1">
                <a:latin typeface="Arial" charset="0"/>
                <a:ea typeface="ＭＳ Ｐゴシック" charset="0"/>
              </a:rPr>
              <a:t>zero</a:t>
            </a:r>
            <a:r>
              <a:rPr lang="fr-FR" dirty="0">
                <a:latin typeface="Arial" charset="0"/>
                <a:ea typeface="ＭＳ Ｐゴシック" charset="0"/>
              </a:rPr>
              <a:t> </a:t>
            </a:r>
            <a:r>
              <a:rPr lang="fr-FR" dirty="0" err="1">
                <a:latin typeface="Arial" charset="0"/>
                <a:ea typeface="ＭＳ Ｐゴシック" charset="0"/>
              </a:rPr>
              <a:t>probability</a:t>
            </a:r>
            <a:r>
              <a:rPr lang="fr-FR" dirty="0">
                <a:latin typeface="Arial" charset="0"/>
                <a:ea typeface="ＭＳ Ｐゴシック" charset="0"/>
              </a:rPr>
              <a:t> (</a:t>
            </a:r>
            <a:r>
              <a:rPr lang="fr-FR" dirty="0" err="1">
                <a:solidFill>
                  <a:srgbClr val="0076A3"/>
                </a:solidFill>
                <a:latin typeface="Arial" charset="0"/>
                <a:ea typeface="ＭＳ Ｐゴシック" charset="0"/>
              </a:rPr>
              <a:t>teleportation</a:t>
            </a:r>
            <a:r>
              <a:rPr lang="fr-FR" dirty="0">
                <a:latin typeface="Arial" charset="0"/>
                <a:ea typeface="ＭＳ Ｐゴシック" charset="0"/>
              </a:rPr>
              <a:t>)</a:t>
            </a:r>
          </a:p>
          <a:p>
            <a:pPr eaLnBrk="1" hangingPunct="1"/>
            <a:r>
              <a:rPr lang="fr-FR" dirty="0" err="1">
                <a:latin typeface="Arial" charset="0"/>
                <a:ea typeface="ＭＳ Ｐゴシック" charset="0"/>
                <a:cs typeface="ＭＳ Ｐゴシック" charset="0"/>
              </a:rPr>
              <a:t>Thus</a:t>
            </a:r>
            <a:r>
              <a:rPr lang="fr-FR" dirty="0">
                <a:latin typeface="Arial" charset="0"/>
                <a:ea typeface="ＭＳ Ｐゴシック" charset="0"/>
                <a:cs typeface="ＭＳ Ｐゴシック" charset="0"/>
              </a:rPr>
              <a:t>,</a:t>
            </a: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lvl="1" eaLnBrk="1" hangingPunct="1">
              <a:buFontTx/>
              <a:buNone/>
            </a:pPr>
            <a:r>
              <a:rPr lang="fr-FR" dirty="0">
                <a:latin typeface="Arial" charset="0"/>
                <a:ea typeface="ＭＳ Ｐゴシック" charset="0"/>
              </a:rPr>
              <a:t>	</a:t>
            </a:r>
            <a:r>
              <a:rPr lang="fr-FR" dirty="0" err="1">
                <a:latin typeface="Arial" charset="0"/>
                <a:ea typeface="ＭＳ Ｐゴシック" charset="0"/>
              </a:rPr>
              <a:t>where</a:t>
            </a:r>
            <a:r>
              <a:rPr lang="fr-FR" dirty="0">
                <a:latin typeface="Arial" charset="0"/>
                <a:ea typeface="ＭＳ Ｐゴシック" charset="0"/>
              </a:rPr>
              <a:t> </a:t>
            </a:r>
            <a:r>
              <a:rPr lang="fr-FR" b="1" dirty="0">
                <a:latin typeface="Times" charset="0"/>
                <a:ea typeface="ＭＳ Ｐゴシック" charset="0"/>
              </a:rPr>
              <a:t>G</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a:t>
            </a:r>
            <a:r>
              <a:rPr lang="fr-FR" dirty="0" err="1">
                <a:latin typeface="Arial" charset="0"/>
                <a:ea typeface="ＭＳ Ｐゴシック" charset="0"/>
              </a:rPr>
              <a:t>called</a:t>
            </a:r>
            <a:r>
              <a:rPr lang="fr-FR" dirty="0">
                <a:latin typeface="Arial" charset="0"/>
                <a:ea typeface="ＭＳ Ｐゴシック" charset="0"/>
              </a:rPr>
              <a:t> the </a:t>
            </a:r>
            <a:r>
              <a:rPr lang="fr-FR" dirty="0">
                <a:solidFill>
                  <a:srgbClr val="0076A3"/>
                </a:solidFill>
                <a:latin typeface="Arial" charset="0"/>
                <a:ea typeface="ＭＳ Ｐゴシック" charset="0"/>
              </a:rPr>
              <a:t>Google matrix</a:t>
            </a:r>
            <a:r>
              <a:rPr lang="fr-FR" dirty="0">
                <a:latin typeface="Arial" charset="0"/>
                <a:ea typeface="ＭＳ Ｐゴシック" charset="0"/>
              </a:rPr>
              <a:t>, </a:t>
            </a:r>
            <a:r>
              <a:rPr lang="fr-FR" b="1" dirty="0">
                <a:latin typeface="Times" charset="0"/>
                <a:ea typeface="ＭＳ Ｐゴシック" charset="0"/>
              </a:rPr>
              <a:t>e</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a </a:t>
            </a:r>
            <a:r>
              <a:rPr lang="fr-FR" dirty="0" err="1">
                <a:latin typeface="Arial" charset="0"/>
                <a:ea typeface="ＭＳ Ｐゴシック" charset="0"/>
              </a:rPr>
              <a:t>column</a:t>
            </a:r>
            <a:r>
              <a:rPr lang="fr-FR" dirty="0">
                <a:latin typeface="Arial" charset="0"/>
                <a:ea typeface="ＭＳ Ｐゴシック" charset="0"/>
              </a:rPr>
              <a:t> </a:t>
            </a:r>
            <a:r>
              <a:rPr lang="fr-FR" dirty="0" err="1">
                <a:latin typeface="Arial" charset="0"/>
                <a:ea typeface="ＭＳ Ｐゴシック" charset="0"/>
              </a:rPr>
              <a:t>vector</a:t>
            </a:r>
            <a:r>
              <a:rPr lang="fr-FR" dirty="0">
                <a:latin typeface="Arial" charset="0"/>
                <a:ea typeface="ＭＳ Ｐゴシック" charset="0"/>
              </a:rPr>
              <a:t> full of 1</a:t>
            </a:r>
            <a:r>
              <a:rPr lang="ja-JP" altLang="fr-FR" dirty="0">
                <a:latin typeface="Arial" charset="0"/>
                <a:ea typeface="ＭＳ Ｐゴシック" charset="0"/>
              </a:rPr>
              <a:t>’</a:t>
            </a:r>
            <a:r>
              <a:rPr lang="fr-FR" altLang="ja-JP" dirty="0">
                <a:latin typeface="Arial" charset="0"/>
                <a:ea typeface="ＭＳ Ｐゴシック" charset="0"/>
              </a:rPr>
              <a:t>s and </a:t>
            </a:r>
            <a:r>
              <a:rPr lang="fr-FR" altLang="ja-JP" dirty="0">
                <a:latin typeface="Times" charset="0"/>
                <a:ea typeface="ＭＳ Ｐゴシック" charset="0"/>
              </a:rPr>
              <a:t>0 &lt; </a:t>
            </a:r>
            <a:r>
              <a:rPr lang="fr-FR" altLang="ja-JP" i="1" dirty="0">
                <a:latin typeface="Symbol" charset="0"/>
                <a:ea typeface="ＭＳ Ｐゴシック" charset="0"/>
              </a:rPr>
              <a:t>a</a:t>
            </a:r>
            <a:r>
              <a:rPr lang="fr-FR" altLang="ja-JP" dirty="0">
                <a:latin typeface="Times" charset="0"/>
                <a:ea typeface="ＭＳ Ｐゴシック" charset="0"/>
              </a:rPr>
              <a:t> &lt; 1</a:t>
            </a:r>
            <a:endParaRPr lang="fr-FR" dirty="0">
              <a:latin typeface="Arial" charset="0"/>
              <a:ea typeface="ＭＳ Ｐゴシック" charset="0"/>
            </a:endParaRPr>
          </a:p>
        </p:txBody>
      </p:sp>
      <p:pic>
        <p:nvPicPr>
          <p:cNvPr id="118788" name="Picture 4" descr="&#10;image-955.pdf                                                  003EF96B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352801"/>
            <a:ext cx="4419600"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932115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a:spLocks noGrp="1"/>
          </p:cNvSpPr>
          <p:nvPr>
            <p:ph type="title"/>
          </p:nvPr>
        </p:nvSpPr>
        <p:spPr>
          <a:xfrm>
            <a:off x="457200" y="704088"/>
            <a:ext cx="8229600" cy="667512"/>
          </a:xfrm>
        </p:spPr>
        <p:txBody>
          <a:bodyPr>
            <a:normAutofit fontScale="90000"/>
          </a:bodyPr>
          <a:lstStyle/>
          <a:p>
            <a:r>
              <a:rPr lang="fr-FR" dirty="0" err="1">
                <a:latin typeface="Times New Roman" charset="0"/>
                <a:ea typeface="ＭＳ Ｐゴシック" charset="0"/>
                <a:cs typeface="ＭＳ Ｐゴシック" charset="0"/>
              </a:rPr>
              <a:t>Adjustments</a:t>
            </a:r>
            <a:r>
              <a:rPr lang="fr-FR" dirty="0">
                <a:latin typeface="Times New Roman" charset="0"/>
                <a:ea typeface="ＭＳ Ｐゴシック" charset="0"/>
                <a:cs typeface="ＭＳ Ｐゴシック" charset="0"/>
              </a:rPr>
              <a:t> to the basic model</a:t>
            </a:r>
            <a:endParaRPr lang="en-US" dirty="0">
              <a:latin typeface="Times New Roman" charset="0"/>
              <a:ea typeface="ＭＳ Ｐゴシック" charset="0"/>
              <a:cs typeface="ＭＳ Ｐゴシック" charset="0"/>
            </a:endParaRPr>
          </a:p>
        </p:txBody>
      </p:sp>
      <p:sp>
        <p:nvSpPr>
          <p:cNvPr id="119810" name="Content Placeholder 2"/>
          <p:cNvSpPr>
            <a:spLocks noGrp="1"/>
          </p:cNvSpPr>
          <p:nvPr>
            <p:ph idx="1"/>
          </p:nvPr>
        </p:nvSpPr>
        <p:spPr/>
        <p:txBody>
          <a:bodyPr/>
          <a:lstStyle/>
          <a:p>
            <a:r>
              <a:rPr lang="en-US">
                <a:latin typeface="Arial" charset="0"/>
                <a:ea typeface="ＭＳ Ｐゴシック" charset="0"/>
                <a:cs typeface="ＭＳ Ｐゴシック" charset="0"/>
              </a:rPr>
              <a:t>Moreover, the dangling nodes are made absorbing</a:t>
            </a:r>
          </a:p>
          <a:p>
            <a:pPr lvl="1"/>
            <a:r>
              <a:rPr lang="en-US">
                <a:latin typeface="Arial" charset="0"/>
                <a:ea typeface="ＭＳ Ｐゴシック" charset="0"/>
              </a:rPr>
              <a:t>That is, if </a:t>
            </a:r>
            <a:r>
              <a:rPr lang="en-US" i="1">
                <a:latin typeface="Times New Roman" charset="0"/>
                <a:ea typeface="ＭＳ Ｐゴシック" charset="0"/>
              </a:rPr>
              <a:t>i</a:t>
            </a:r>
            <a:r>
              <a:rPr lang="en-US">
                <a:latin typeface="Arial" charset="0"/>
                <a:ea typeface="ＭＳ Ｐゴシック" charset="0"/>
              </a:rPr>
              <a:t> is a dangling node, </a:t>
            </a:r>
            <a:r>
              <a:rPr lang="en-US" i="1">
                <a:latin typeface="Times New Roman" charset="0"/>
                <a:ea typeface="ＭＳ Ｐゴシック" charset="0"/>
              </a:rPr>
              <a:t>p</a:t>
            </a:r>
            <a:r>
              <a:rPr lang="en-US" i="1" baseline="-25000">
                <a:latin typeface="Times New Roman" charset="0"/>
                <a:ea typeface="ＭＳ Ｐゴシック" charset="0"/>
              </a:rPr>
              <a:t>ii</a:t>
            </a:r>
            <a:r>
              <a:rPr lang="en-US">
                <a:latin typeface="Times New Roman" charset="0"/>
                <a:ea typeface="ＭＳ Ｐゴシック" charset="0"/>
              </a:rPr>
              <a:t> = 1</a:t>
            </a:r>
            <a:r>
              <a:rPr lang="en-US">
                <a:latin typeface="Arial" charset="0"/>
                <a:ea typeface="ＭＳ Ｐゴシック" charset="0"/>
              </a:rPr>
              <a:t> and </a:t>
            </a:r>
            <a:r>
              <a:rPr lang="en-US" i="1">
                <a:latin typeface="Times New Roman" charset="0"/>
                <a:ea typeface="ＭＳ Ｐゴシック" charset="0"/>
              </a:rPr>
              <a:t>p</a:t>
            </a:r>
            <a:r>
              <a:rPr lang="en-US" i="1" baseline="-25000">
                <a:latin typeface="Times New Roman" charset="0"/>
                <a:ea typeface="ＭＳ Ｐゴシック" charset="0"/>
              </a:rPr>
              <a:t>ij</a:t>
            </a:r>
            <a:r>
              <a:rPr lang="en-US">
                <a:latin typeface="Times New Roman" charset="0"/>
                <a:ea typeface="ＭＳ Ｐゴシック" charset="0"/>
              </a:rPr>
              <a:t> = 0</a:t>
            </a:r>
            <a:r>
              <a:rPr lang="en-US">
                <a:latin typeface="Arial" charset="0"/>
                <a:ea typeface="ＭＳ Ｐゴシック" charset="0"/>
              </a:rPr>
              <a:t> for </a:t>
            </a:r>
            <a:r>
              <a:rPr lang="en-US" i="1">
                <a:latin typeface="Times New Roman" charset="0"/>
                <a:ea typeface="ＭＳ Ｐゴシック" charset="0"/>
              </a:rPr>
              <a:t>i</a:t>
            </a:r>
            <a:r>
              <a:rPr lang="en-US">
                <a:latin typeface="Times New Roman" charset="0"/>
                <a:ea typeface="ＭＳ Ｐゴシック" charset="0"/>
              </a:rPr>
              <a:t> ≠ </a:t>
            </a:r>
            <a:r>
              <a:rPr lang="en-US" i="1">
                <a:latin typeface="Times New Roman" charset="0"/>
                <a:ea typeface="ＭＳ Ｐゴシック" charset="0"/>
              </a:rPr>
              <a:t>j</a:t>
            </a:r>
          </a:p>
          <a:p>
            <a:r>
              <a:rPr lang="en-US">
                <a:latin typeface="Arial" charset="0"/>
                <a:ea typeface="ＭＳ Ｐゴシック" charset="0"/>
                <a:cs typeface="ＭＳ Ｐゴシック" charset="0"/>
              </a:rPr>
              <a:t>So that the row sum is equal to 1</a:t>
            </a:r>
          </a:p>
          <a:p>
            <a:r>
              <a:rPr lang="en-US">
                <a:latin typeface="Arial" charset="0"/>
                <a:ea typeface="ＭＳ Ｐゴシック" charset="0"/>
                <a:cs typeface="ＭＳ Ｐゴシック" charset="0"/>
              </a:rPr>
              <a:t>And since there is a transportation probability, random walkers will be able to escape from these dangling nodes</a:t>
            </a:r>
          </a:p>
          <a:p>
            <a:endParaRPr lang="en-US" i="1">
              <a:latin typeface="Times New Roman" charset="0"/>
              <a:ea typeface="ＭＳ Ｐゴシック" charset="0"/>
              <a:cs typeface="ＭＳ Ｐゴシック" charset="0"/>
            </a:endParaRPr>
          </a:p>
        </p:txBody>
      </p:sp>
      <p:sp>
        <p:nvSpPr>
          <p:cNvPr id="119811"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F0FFD425-36CA-0D41-A431-C7BF0FB78C23}" type="slidenum">
              <a:rPr lang="fr-FR" sz="1400">
                <a:latin typeface="Arial" charset="0"/>
              </a:rPr>
              <a:pPr eaLnBrk="1" hangingPunct="1"/>
              <a:t>133</a:t>
            </a:fld>
            <a:endParaRPr lang="fr-FR" sz="1400">
              <a:latin typeface="Arial" charset="0"/>
            </a:endParaRPr>
          </a:p>
        </p:txBody>
      </p:sp>
    </p:spTree>
    <p:extLst>
      <p:ext uri="{BB962C8B-B14F-4D97-AF65-F5344CB8AC3E}">
        <p14:creationId xmlns:p14="http://schemas.microsoft.com/office/powerpoint/2010/main" val="3187871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92DDC4E6-0956-9947-8A4F-D7AA0EB67876}" type="slidenum">
              <a:rPr lang="fr-FR" sz="1400">
                <a:latin typeface="Arial" charset="0"/>
              </a:rPr>
              <a:pPr eaLnBrk="1" hangingPunct="1"/>
              <a:t>134</a:t>
            </a:fld>
            <a:endParaRPr lang="fr-FR" sz="1400">
              <a:latin typeface="Arial" charset="0"/>
            </a:endParaRPr>
          </a:p>
        </p:txBody>
      </p:sp>
      <p:sp>
        <p:nvSpPr>
          <p:cNvPr id="120834" name="Rectangle 2"/>
          <p:cNvSpPr>
            <a:spLocks noGrp="1" noChangeArrowheads="1"/>
          </p:cNvSpPr>
          <p:nvPr>
            <p:ph type="title"/>
          </p:nvPr>
        </p:nvSpPr>
        <p:spPr>
          <a:xfrm>
            <a:off x="457200" y="704088"/>
            <a:ext cx="8229600" cy="591312"/>
          </a:xfrm>
        </p:spPr>
        <p:txBody>
          <a:bodyPr>
            <a:normAutofit fontScale="90000"/>
          </a:bodyPr>
          <a:lstStyle/>
          <a:p>
            <a:pPr eaLnBrk="1" hangingPunct="1"/>
            <a:r>
              <a:rPr lang="fr-FR" dirty="0" err="1">
                <a:latin typeface="Times New Roman" charset="0"/>
                <a:ea typeface="ＭＳ Ｐゴシック" charset="0"/>
                <a:cs typeface="ＭＳ Ｐゴシック" charset="0"/>
              </a:rPr>
              <a:t>Adjustments</a:t>
            </a:r>
            <a:r>
              <a:rPr lang="fr-FR" dirty="0">
                <a:latin typeface="Times New Roman" charset="0"/>
                <a:ea typeface="ＭＳ Ｐゴシック" charset="0"/>
                <a:cs typeface="ＭＳ Ｐゴシック" charset="0"/>
              </a:rPr>
              <a:t> to the basic model</a:t>
            </a:r>
          </a:p>
        </p:txBody>
      </p:sp>
      <p:sp>
        <p:nvSpPr>
          <p:cNvPr id="120835" name="Rectangle 3"/>
          <p:cNvSpPr>
            <a:spLocks noGrp="1" noChangeArrowheads="1"/>
          </p:cNvSpPr>
          <p:nvPr>
            <p:ph type="body" idx="1"/>
          </p:nvPr>
        </p:nvSpPr>
        <p:spPr>
          <a:xfrm>
            <a:off x="1173163" y="1981200"/>
            <a:ext cx="7772400" cy="4876800"/>
          </a:xfrm>
        </p:spPr>
        <p:txBody>
          <a:bodyPr/>
          <a:lstStyle/>
          <a:p>
            <a:pPr eaLnBrk="1" hangingPunct="1"/>
            <a:r>
              <a:rPr lang="fr-FR" dirty="0">
                <a:latin typeface="Arial" charset="0"/>
                <a:ea typeface="ＭＳ Ｐゴシック" charset="0"/>
                <a:cs typeface="ＭＳ Ｐゴシック" charset="0"/>
              </a:rPr>
              <a:t>In </a:t>
            </a:r>
            <a:r>
              <a:rPr lang="fr-FR" dirty="0" err="1">
                <a:latin typeface="Arial" charset="0"/>
                <a:ea typeface="ＭＳ Ｐゴシック" charset="0"/>
                <a:cs typeface="ＭＳ Ｐゴシック" charset="0"/>
              </a:rPr>
              <a:t>this</a:t>
            </a:r>
            <a:r>
              <a:rPr lang="fr-FR" dirty="0">
                <a:latin typeface="Arial" charset="0"/>
                <a:ea typeface="ＭＳ Ｐゴシック" charset="0"/>
                <a:cs typeface="ＭＳ Ｐゴシック" charset="0"/>
              </a:rPr>
              <a:t> case,</a:t>
            </a:r>
          </a:p>
          <a:p>
            <a:pPr lvl="1" eaLnBrk="1" hangingPunct="1"/>
            <a:r>
              <a:rPr lang="fr-FR" dirty="0">
                <a:latin typeface="Arial" charset="0"/>
                <a:ea typeface="ＭＳ Ｐゴシック" charset="0"/>
              </a:rPr>
              <a:t>The matrix </a:t>
            </a:r>
            <a:r>
              <a:rPr lang="fr-FR" dirty="0" err="1">
                <a:latin typeface="Arial" charset="0"/>
                <a:ea typeface="ＭＳ Ｐゴシック" charset="0"/>
              </a:rPr>
              <a:t>is</a:t>
            </a:r>
            <a:r>
              <a:rPr lang="fr-FR" dirty="0">
                <a:latin typeface="Arial" charset="0"/>
                <a:ea typeface="ＭＳ Ｐゴシック" charset="0"/>
              </a:rPr>
              <a:t> </a:t>
            </a:r>
            <a:r>
              <a:rPr lang="fr-FR" dirty="0" err="1">
                <a:solidFill>
                  <a:srgbClr val="0076A3"/>
                </a:solidFill>
                <a:latin typeface="Arial" charset="0"/>
                <a:ea typeface="ＭＳ Ｐゴシック" charset="0"/>
              </a:rPr>
              <a:t>stochastic</a:t>
            </a:r>
            <a:endParaRPr lang="fr-FR" dirty="0">
              <a:solidFill>
                <a:srgbClr val="0076A3"/>
              </a:solidFill>
              <a:latin typeface="Arial" charset="0"/>
              <a:ea typeface="ＭＳ Ｐゴシック" charset="0"/>
            </a:endParaRPr>
          </a:p>
          <a:p>
            <a:pPr lvl="1" eaLnBrk="1" hangingPunct="1"/>
            <a:r>
              <a:rPr lang="fr-FR" dirty="0">
                <a:latin typeface="Arial" charset="0"/>
                <a:ea typeface="ＭＳ Ｐゴシック" charset="0"/>
              </a:rPr>
              <a:t>The matrix </a:t>
            </a:r>
            <a:r>
              <a:rPr lang="fr-FR" dirty="0" err="1">
                <a:latin typeface="Arial" charset="0"/>
                <a:ea typeface="ＭＳ Ｐゴシック" charset="0"/>
              </a:rPr>
              <a:t>is</a:t>
            </a:r>
            <a:r>
              <a:rPr lang="fr-FR" dirty="0">
                <a:latin typeface="Arial" charset="0"/>
                <a:ea typeface="ＭＳ Ｐゴシック" charset="0"/>
              </a:rPr>
              <a:t> </a:t>
            </a:r>
            <a:r>
              <a:rPr lang="fr-FR" dirty="0" err="1">
                <a:solidFill>
                  <a:srgbClr val="0076A3"/>
                </a:solidFill>
                <a:latin typeface="Arial" charset="0"/>
                <a:ea typeface="ＭＳ Ｐゴシック" charset="0"/>
              </a:rPr>
              <a:t>irreducible</a:t>
            </a:r>
            <a:r>
              <a:rPr lang="fr-FR" dirty="0">
                <a:solidFill>
                  <a:srgbClr val="0076A3"/>
                </a:solidFill>
                <a:latin typeface="Arial" charset="0"/>
                <a:ea typeface="ＭＳ Ｐゴシック" charset="0"/>
              </a:rPr>
              <a:t> </a:t>
            </a:r>
            <a:r>
              <a:rPr lang="fr-FR" dirty="0">
                <a:latin typeface="Arial" charset="0"/>
                <a:ea typeface="ＭＳ Ｐゴシック" charset="0"/>
              </a:rPr>
              <a:t>(no </a:t>
            </a:r>
            <a:r>
              <a:rPr lang="fr-FR" dirty="0" err="1">
                <a:latin typeface="Arial" charset="0"/>
                <a:ea typeface="ＭＳ Ｐゴシック" charset="0"/>
              </a:rPr>
              <a:t>separate</a:t>
            </a:r>
            <a:r>
              <a:rPr lang="fr-FR" dirty="0">
                <a:latin typeface="Arial" charset="0"/>
                <a:ea typeface="ＭＳ Ｐゴシック" charset="0"/>
              </a:rPr>
              <a:t> component)</a:t>
            </a:r>
          </a:p>
          <a:p>
            <a:pPr lvl="1" eaLnBrk="1" hangingPunct="1"/>
            <a:r>
              <a:rPr lang="fr-FR" dirty="0">
                <a:latin typeface="Arial" charset="0"/>
                <a:ea typeface="ＭＳ Ｐゴシック" charset="0"/>
              </a:rPr>
              <a:t>The matrix </a:t>
            </a:r>
            <a:r>
              <a:rPr lang="fr-FR" dirty="0" err="1">
                <a:latin typeface="Arial" charset="0"/>
                <a:ea typeface="ＭＳ Ｐゴシック" charset="0"/>
              </a:rPr>
              <a:t>is</a:t>
            </a:r>
            <a:r>
              <a:rPr lang="fr-FR" dirty="0">
                <a:latin typeface="Arial" charset="0"/>
                <a:ea typeface="ＭＳ Ｐゴシック" charset="0"/>
              </a:rPr>
              <a:t> </a:t>
            </a:r>
            <a:r>
              <a:rPr lang="fr-FR" dirty="0" err="1">
                <a:solidFill>
                  <a:srgbClr val="0076A3"/>
                </a:solidFill>
                <a:latin typeface="Arial" charset="0"/>
                <a:ea typeface="ＭＳ Ｐゴシック" charset="0"/>
              </a:rPr>
              <a:t>aperiodic</a:t>
            </a:r>
            <a:endParaRPr lang="fr-FR" dirty="0">
              <a:solidFill>
                <a:srgbClr val="0076A3"/>
              </a:solidFill>
              <a:latin typeface="Arial" charset="0"/>
              <a:ea typeface="ＭＳ Ｐゴシック" charset="0"/>
            </a:endParaRPr>
          </a:p>
          <a:p>
            <a:pPr eaLnBrk="1" hangingPunct="1"/>
            <a:r>
              <a:rPr lang="fr-FR" dirty="0" err="1">
                <a:latin typeface="Arial" charset="0"/>
                <a:ea typeface="ＭＳ Ｐゴシック" charset="0"/>
                <a:cs typeface="ＭＳ Ｐゴシック" charset="0"/>
              </a:rPr>
              <a:t>Then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there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a unique </a:t>
            </a:r>
            <a:r>
              <a:rPr lang="fr-FR" dirty="0" err="1">
                <a:latin typeface="Arial" charset="0"/>
                <a:ea typeface="ＭＳ Ｐゴシック" charset="0"/>
                <a:cs typeface="ＭＳ Ｐゴシック" charset="0"/>
              </a:rPr>
              <a:t>eigenvector</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associated</a:t>
            </a:r>
            <a:r>
              <a:rPr lang="fr-FR" dirty="0">
                <a:latin typeface="Arial" charset="0"/>
                <a:ea typeface="ＭＳ Ｐゴシック" charset="0"/>
                <a:cs typeface="ＭＳ Ｐゴシック" charset="0"/>
              </a:rPr>
              <a:t> to </a:t>
            </a:r>
            <a:r>
              <a:rPr lang="fr-FR" dirty="0" err="1">
                <a:latin typeface="Arial" charset="0"/>
                <a:ea typeface="ＭＳ Ｐゴシック" charset="0"/>
                <a:cs typeface="ＭＳ Ｐゴシック" charset="0"/>
              </a:rPr>
              <a:t>eigenvalue</a:t>
            </a:r>
            <a:r>
              <a:rPr lang="fr-FR" dirty="0">
                <a:latin typeface="Arial" charset="0"/>
                <a:ea typeface="ＭＳ Ｐゴシック" charset="0"/>
                <a:cs typeface="ＭＳ Ｐゴシック" charset="0"/>
              </a:rPr>
              <a:t> 1</a:t>
            </a:r>
          </a:p>
          <a:p>
            <a:pPr eaLnBrk="1" hangingPunct="1"/>
            <a:r>
              <a:rPr lang="fr-FR" dirty="0" err="1">
                <a:latin typeface="Arial" charset="0"/>
                <a:ea typeface="ＭＳ Ｐゴシック" charset="0"/>
                <a:cs typeface="ＭＳ Ｐゴシック" charset="0"/>
              </a:rPr>
              <a:t>However</a:t>
            </a:r>
            <a:r>
              <a:rPr lang="fr-FR" dirty="0">
                <a:latin typeface="Arial" charset="0"/>
                <a:ea typeface="ＭＳ Ｐゴシック" charset="0"/>
                <a:cs typeface="ＭＳ Ｐゴシック" charset="0"/>
              </a:rPr>
              <a:t>, </a:t>
            </a:r>
            <a:r>
              <a:rPr lang="fr-FR" b="1" dirty="0">
                <a:latin typeface="Times" charset="0"/>
                <a:ea typeface="ＭＳ Ｐゴシック" charset="0"/>
                <a:cs typeface="ＭＳ Ｐゴシック" charset="0"/>
              </a:rPr>
              <a:t>G</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no more </a:t>
            </a:r>
            <a:r>
              <a:rPr lang="fr-FR" dirty="0" err="1">
                <a:solidFill>
                  <a:srgbClr val="0076A3"/>
                </a:solidFill>
                <a:latin typeface="Arial" charset="0"/>
                <a:ea typeface="ＭＳ Ｐゴシック" charset="0"/>
                <a:cs typeface="ＭＳ Ｐゴシック" charset="0"/>
              </a:rPr>
              <a:t>sparse</a:t>
            </a:r>
            <a:r>
              <a:rPr lang="fr-FR" dirty="0">
                <a:solidFill>
                  <a:srgbClr val="0076A3"/>
                </a:solidFill>
                <a:latin typeface="Arial" charset="0"/>
                <a:ea typeface="ＭＳ Ｐゴシック" charset="0"/>
                <a:cs typeface="ＭＳ Ｐゴシック" charset="0"/>
              </a:rPr>
              <a:t> </a:t>
            </a:r>
            <a:r>
              <a:rPr lang="fr-FR" dirty="0">
                <a:latin typeface="Arial" charset="0"/>
                <a:ea typeface="ＭＳ Ｐゴシック" charset="0"/>
                <a:cs typeface="ＭＳ Ｐゴシック" charset="0"/>
              </a:rPr>
              <a:t>!</a:t>
            </a:r>
          </a:p>
        </p:txBody>
      </p:sp>
    </p:spTree>
    <p:extLst>
      <p:ext uri="{BB962C8B-B14F-4D97-AF65-F5344CB8AC3E}">
        <p14:creationId xmlns:p14="http://schemas.microsoft.com/office/powerpoint/2010/main" val="250019287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BB2CC31E-CCFD-B449-A488-2B746CD7019B}" type="slidenum">
              <a:rPr lang="fr-FR" sz="1400">
                <a:latin typeface="Arial" charset="0"/>
              </a:rPr>
              <a:pPr eaLnBrk="1" hangingPunct="1"/>
              <a:t>135</a:t>
            </a:fld>
            <a:endParaRPr lang="fr-FR" sz="1400">
              <a:latin typeface="Arial" charset="0"/>
            </a:endParaRPr>
          </a:p>
        </p:txBody>
      </p:sp>
      <p:sp>
        <p:nvSpPr>
          <p:cNvPr id="121858" name="Rectangle 2"/>
          <p:cNvSpPr>
            <a:spLocks noGrp="1" noChangeArrowheads="1"/>
          </p:cNvSpPr>
          <p:nvPr>
            <p:ph type="title"/>
          </p:nvPr>
        </p:nvSpPr>
        <p:spPr>
          <a:xfrm>
            <a:off x="457200" y="704088"/>
            <a:ext cx="8229600" cy="591312"/>
          </a:xfrm>
        </p:spPr>
        <p:txBody>
          <a:bodyPr>
            <a:normAutofit fontScale="90000"/>
          </a:bodyPr>
          <a:lstStyle/>
          <a:p>
            <a:pPr eaLnBrk="1" hangingPunct="1"/>
            <a:r>
              <a:rPr lang="fr-FR" dirty="0" err="1">
                <a:latin typeface="Times New Roman" charset="0"/>
                <a:ea typeface="ＭＳ Ｐゴシック" charset="0"/>
                <a:cs typeface="ＭＳ Ｐゴシック" charset="0"/>
              </a:rPr>
              <a:t>Computing</a:t>
            </a:r>
            <a:r>
              <a:rPr lang="fr-FR" dirty="0">
                <a:latin typeface="Times New Roman" charset="0"/>
                <a:ea typeface="ＭＳ Ｐゴシック" charset="0"/>
                <a:cs typeface="ＭＳ Ｐゴシック" charset="0"/>
              </a:rPr>
              <a:t> PageRank</a:t>
            </a:r>
          </a:p>
        </p:txBody>
      </p:sp>
      <p:sp>
        <p:nvSpPr>
          <p:cNvPr id="121859" name="Rectangle 3"/>
          <p:cNvSpPr>
            <a:spLocks noGrp="1" noChangeArrowheads="1"/>
          </p:cNvSpPr>
          <p:nvPr>
            <p:ph type="body" idx="1"/>
          </p:nvPr>
        </p:nvSpPr>
        <p:spPr>
          <a:xfrm>
            <a:off x="1173163" y="1981200"/>
            <a:ext cx="7772400" cy="4876800"/>
          </a:xfrm>
        </p:spPr>
        <p:txBody>
          <a:bodyPr/>
          <a:lstStyle/>
          <a:p>
            <a:pPr eaLnBrk="1" hangingPunct="1"/>
            <a:r>
              <a:rPr lang="fr-FR" dirty="0">
                <a:latin typeface="Arial" charset="0"/>
                <a:ea typeface="ＭＳ Ｐゴシック" charset="0"/>
                <a:cs typeface="ＭＳ Ｐゴシック" charset="0"/>
              </a:rPr>
              <a:t>The </a:t>
            </a:r>
            <a:r>
              <a:rPr lang="fr-FR" dirty="0" err="1">
                <a:latin typeface="Arial" charset="0"/>
                <a:ea typeface="ＭＳ Ｐゴシック" charset="0"/>
                <a:cs typeface="ＭＳ Ｐゴシック" charset="0"/>
              </a:rPr>
              <a:t>problem</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thus</a:t>
            </a:r>
            <a:r>
              <a:rPr lang="fr-FR" dirty="0">
                <a:latin typeface="Arial" charset="0"/>
                <a:ea typeface="ＭＳ Ｐゴシック" charset="0"/>
                <a:cs typeface="ＭＳ Ｐゴシック" charset="0"/>
              </a:rPr>
              <a:t> to </a:t>
            </a:r>
            <a:r>
              <a:rPr lang="fr-FR" dirty="0" err="1">
                <a:latin typeface="Arial" charset="0"/>
                <a:ea typeface="ＭＳ Ｐゴシック" charset="0"/>
                <a:cs typeface="ＭＳ Ｐゴシック" charset="0"/>
              </a:rPr>
              <a:t>find</a:t>
            </a:r>
            <a:r>
              <a:rPr lang="fr-FR" dirty="0">
                <a:latin typeface="Arial" charset="0"/>
                <a:ea typeface="ＭＳ Ｐゴシック" charset="0"/>
                <a:cs typeface="ＭＳ Ｐゴシック" charset="0"/>
              </a:rPr>
              <a:t> the </a:t>
            </a:r>
            <a:r>
              <a:rPr lang="fr-FR" dirty="0" err="1">
                <a:solidFill>
                  <a:srgbClr val="0076A3"/>
                </a:solidFill>
                <a:latin typeface="Arial" charset="0"/>
                <a:ea typeface="ＭＳ Ｐゴシック" charset="0"/>
                <a:cs typeface="ＭＳ Ｐゴシック" charset="0"/>
              </a:rPr>
              <a:t>left</a:t>
            </a:r>
            <a:r>
              <a:rPr lang="fr-FR" dirty="0">
                <a:solidFill>
                  <a:srgbClr val="0076A3"/>
                </a:solidFill>
                <a:latin typeface="Arial" charset="0"/>
                <a:ea typeface="ＭＳ Ｐゴシック" charset="0"/>
                <a:cs typeface="ＭＳ Ｐゴシック" charset="0"/>
              </a:rPr>
              <a:t> </a:t>
            </a:r>
            <a:r>
              <a:rPr lang="fr-FR" dirty="0" err="1">
                <a:solidFill>
                  <a:srgbClr val="0076A3"/>
                </a:solidFill>
                <a:latin typeface="Arial" charset="0"/>
                <a:ea typeface="ＭＳ Ｐゴシック" charset="0"/>
                <a:cs typeface="ＭＳ Ｐゴシック" charset="0"/>
              </a:rPr>
              <a:t>eigenvector</a:t>
            </a:r>
            <a:r>
              <a:rPr lang="fr-FR" dirty="0">
                <a:solidFill>
                  <a:srgbClr val="0076A3"/>
                </a:solidFill>
                <a:latin typeface="Arial" charset="0"/>
                <a:ea typeface="ＭＳ Ｐゴシック" charset="0"/>
                <a:cs typeface="ＭＳ Ｐゴシック" charset="0"/>
              </a:rPr>
              <a:t> </a:t>
            </a:r>
            <a:r>
              <a:rPr lang="fr-FR" dirty="0">
                <a:latin typeface="Arial" charset="0"/>
                <a:ea typeface="ＭＳ Ｐゴシック" charset="0"/>
                <a:cs typeface="ＭＳ Ｐゴシック" charset="0"/>
              </a:rPr>
              <a:t>of </a:t>
            </a:r>
            <a:r>
              <a:rPr lang="fr-FR" b="1" dirty="0">
                <a:latin typeface="Times" charset="0"/>
                <a:ea typeface="ＭＳ Ｐゴシック" charset="0"/>
                <a:cs typeface="ＭＳ Ｐゴシック" charset="0"/>
              </a:rPr>
              <a:t>G </a:t>
            </a:r>
          </a:p>
          <a:p>
            <a:pPr lvl="1" eaLnBrk="1" hangingPunct="1"/>
            <a:r>
              <a:rPr lang="fr-FR" dirty="0" err="1">
                <a:latin typeface="Arial" charset="0"/>
                <a:ea typeface="ＭＳ Ｐゴシック" charset="0"/>
              </a:rPr>
              <a:t>corresponding</a:t>
            </a:r>
            <a:r>
              <a:rPr lang="fr-FR" dirty="0">
                <a:latin typeface="Arial" charset="0"/>
                <a:ea typeface="ＭＳ Ｐゴシック" charset="0"/>
              </a:rPr>
              <a:t> to the </a:t>
            </a:r>
            <a:r>
              <a:rPr lang="fr-FR" dirty="0" err="1">
                <a:latin typeface="Arial" charset="0"/>
                <a:ea typeface="ＭＳ Ｐゴシック" charset="0"/>
              </a:rPr>
              <a:t>eigenvalue</a:t>
            </a:r>
            <a:r>
              <a:rPr lang="fr-FR" dirty="0">
                <a:latin typeface="Arial" charset="0"/>
                <a:ea typeface="ＭＳ Ｐゴシック" charset="0"/>
              </a:rPr>
              <a:t> 1</a:t>
            </a:r>
          </a:p>
          <a:p>
            <a:pPr lvl="1" eaLnBrk="1" hangingPunct="1"/>
            <a:r>
              <a:rPr lang="fr-FR" dirty="0" err="1">
                <a:latin typeface="Arial" charset="0"/>
                <a:ea typeface="ＭＳ Ｐゴシック" charset="0"/>
              </a:rPr>
              <a:t>instead</a:t>
            </a:r>
            <a:r>
              <a:rPr lang="fr-FR" dirty="0">
                <a:latin typeface="Arial" charset="0"/>
                <a:ea typeface="ＭＳ Ｐゴシック" charset="0"/>
              </a:rPr>
              <a:t> of </a:t>
            </a:r>
            <a:r>
              <a:rPr lang="fr-FR" b="1" dirty="0">
                <a:latin typeface="Times" charset="0"/>
                <a:ea typeface="ＭＳ Ｐゴシック" charset="0"/>
              </a:rPr>
              <a:t>P </a:t>
            </a:r>
            <a:endParaRPr lang="fr-FR" dirty="0">
              <a:latin typeface="Arial" charset="0"/>
              <a:ea typeface="ＭＳ Ｐゴシック" charset="0"/>
            </a:endParaRPr>
          </a:p>
          <a:p>
            <a:pPr eaLnBrk="1" hangingPunct="1"/>
            <a:endParaRPr lang="fr-FR" dirty="0">
              <a:latin typeface="Arial" charset="0"/>
              <a:ea typeface="ＭＳ Ｐゴシック" charset="0"/>
              <a:cs typeface="ＭＳ Ｐゴシック" charset="0"/>
            </a:endParaRPr>
          </a:p>
          <a:p>
            <a:pPr lvl="1" eaLnBrk="1" hangingPunct="1"/>
            <a:r>
              <a:rPr lang="fr-FR" dirty="0" err="1">
                <a:latin typeface="Arial" charset="0"/>
                <a:ea typeface="ＭＳ Ｐゴシック" charset="0"/>
              </a:rPr>
              <a:t>with</a:t>
            </a:r>
            <a:r>
              <a:rPr lang="fr-FR" dirty="0">
                <a:latin typeface="Arial" charset="0"/>
                <a:ea typeface="ＭＳ Ｐゴシック" charset="0"/>
              </a:rPr>
              <a:t> the </a:t>
            </a:r>
            <a:r>
              <a:rPr lang="fr-FR" dirty="0" err="1">
                <a:latin typeface="Arial" charset="0"/>
                <a:ea typeface="ＭＳ Ｐゴシック" charset="0"/>
              </a:rPr>
              <a:t>normalization</a:t>
            </a:r>
            <a:r>
              <a:rPr lang="fr-FR" dirty="0">
                <a:latin typeface="Arial" charset="0"/>
                <a:ea typeface="ＭＳ Ｐゴシック" charset="0"/>
              </a:rPr>
              <a:t> </a:t>
            </a:r>
          </a:p>
          <a:p>
            <a:pPr eaLnBrk="1" hangingPunct="1"/>
            <a:r>
              <a:rPr lang="fr-FR" dirty="0">
                <a:latin typeface="Arial" charset="0"/>
                <a:ea typeface="ＭＳ Ｐゴシック" charset="0"/>
                <a:cs typeface="ＭＳ Ｐゴシック" charset="0"/>
              </a:rPr>
              <a:t>One </a:t>
            </a:r>
            <a:r>
              <a:rPr lang="fr-FR" dirty="0" err="1">
                <a:latin typeface="Arial" charset="0"/>
                <a:ea typeface="ＭＳ Ｐゴシック" charset="0"/>
                <a:cs typeface="ＭＳ Ｐゴシック" charset="0"/>
              </a:rPr>
              <a:t>can</a:t>
            </a:r>
            <a:r>
              <a:rPr lang="fr-FR" dirty="0">
                <a:latin typeface="Arial" charset="0"/>
                <a:ea typeface="ＭＳ Ｐゴシック" charset="0"/>
                <a:cs typeface="ＭＳ Ｐゴシック" charset="0"/>
              </a:rPr>
              <a:t> use the standard </a:t>
            </a:r>
            <a:r>
              <a:rPr lang="fr-FR" dirty="0">
                <a:solidFill>
                  <a:schemeClr val="bg2"/>
                </a:solidFill>
                <a:latin typeface="Arial" charset="0"/>
                <a:ea typeface="ＭＳ Ｐゴシック" charset="0"/>
                <a:cs typeface="ＭＳ Ｐゴシック" charset="0"/>
              </a:rPr>
              <a:t>power </a:t>
            </a:r>
            <a:r>
              <a:rPr lang="fr-FR" dirty="0" err="1">
                <a:solidFill>
                  <a:schemeClr val="bg2"/>
                </a:solidFill>
                <a:latin typeface="Arial" charset="0"/>
                <a:ea typeface="ＭＳ Ｐゴシック" charset="0"/>
                <a:cs typeface="ＭＳ Ｐゴシック" charset="0"/>
              </a:rPr>
              <a:t>method</a:t>
            </a:r>
            <a:endParaRPr lang="fr-FR" dirty="0">
              <a:solidFill>
                <a:schemeClr val="bg2"/>
              </a:solidFill>
              <a:latin typeface="Arial" charset="0"/>
              <a:ea typeface="ＭＳ Ｐゴシック" charset="0"/>
              <a:cs typeface="ＭＳ Ｐゴシック" charset="0"/>
            </a:endParaRPr>
          </a:p>
        </p:txBody>
      </p:sp>
      <p:pic>
        <p:nvPicPr>
          <p:cNvPr id="121860" name="Picture 4" descr="&#10;image-958.pdf                                                  003EFFC6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3733801"/>
            <a:ext cx="2146300" cy="44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861" name="Picture 5" descr="&#10;image-963.pdf                                                  003EFFC6HDX                            BA1FE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648201"/>
            <a:ext cx="3429000" cy="44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157389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3173D06-1997-BE4E-8CD1-1959D6FE9374}" type="slidenum">
              <a:rPr lang="fr-FR" sz="1400">
                <a:latin typeface="Arial" charset="0"/>
              </a:rPr>
              <a:pPr eaLnBrk="1" hangingPunct="1"/>
              <a:t>136</a:t>
            </a:fld>
            <a:endParaRPr lang="fr-FR" sz="1400">
              <a:latin typeface="Arial" charset="0"/>
            </a:endParaRPr>
          </a:p>
        </p:txBody>
      </p:sp>
      <p:sp>
        <p:nvSpPr>
          <p:cNvPr id="122882" name="Rectangle 2"/>
          <p:cNvSpPr>
            <a:spLocks noGrp="1" noChangeArrowheads="1"/>
          </p:cNvSpPr>
          <p:nvPr>
            <p:ph type="title"/>
          </p:nvPr>
        </p:nvSpPr>
        <p:spPr>
          <a:xfrm>
            <a:off x="457200" y="704088"/>
            <a:ext cx="8229600" cy="667512"/>
          </a:xfrm>
        </p:spPr>
        <p:txBody>
          <a:bodyPr>
            <a:normAutofit fontScale="90000"/>
          </a:bodyPr>
          <a:lstStyle/>
          <a:p>
            <a:pPr eaLnBrk="1" hangingPunct="1"/>
            <a:r>
              <a:rPr lang="fr-FR" dirty="0" err="1">
                <a:latin typeface="Times New Roman" charset="0"/>
                <a:ea typeface="ＭＳ Ｐゴシック" charset="0"/>
                <a:cs typeface="ＭＳ Ｐゴシック" charset="0"/>
              </a:rPr>
              <a:t>Computing</a:t>
            </a:r>
            <a:r>
              <a:rPr lang="fr-FR" dirty="0">
                <a:latin typeface="Times New Roman" charset="0"/>
                <a:ea typeface="ＭＳ Ｐゴシック" charset="0"/>
                <a:cs typeface="ＭＳ Ｐゴシック" charset="0"/>
              </a:rPr>
              <a:t> PageRank</a:t>
            </a:r>
          </a:p>
        </p:txBody>
      </p:sp>
      <p:sp>
        <p:nvSpPr>
          <p:cNvPr id="122883" name="Rectangle 3"/>
          <p:cNvSpPr>
            <a:spLocks noGrp="1" noChangeArrowheads="1"/>
          </p:cNvSpPr>
          <p:nvPr>
            <p:ph type="body" idx="1"/>
          </p:nvPr>
        </p:nvSpPr>
        <p:spPr>
          <a:xfrm>
            <a:off x="1173163" y="1981200"/>
            <a:ext cx="7772400" cy="4876800"/>
          </a:xfrm>
        </p:spPr>
        <p:txBody>
          <a:bodyPr/>
          <a:lstStyle/>
          <a:p>
            <a:pPr eaLnBrk="1" hangingPunct="1"/>
            <a:r>
              <a:rPr lang="fr-FR" dirty="0" err="1">
                <a:latin typeface="Arial" charset="0"/>
                <a:ea typeface="ＭＳ Ｐゴシック" charset="0"/>
                <a:cs typeface="ＭＳ Ｐゴシック" charset="0"/>
              </a:rPr>
              <a:t>Fortunately</a:t>
            </a:r>
            <a:r>
              <a:rPr lang="fr-FR" dirty="0">
                <a:latin typeface="Arial" charset="0"/>
                <a:ea typeface="ＭＳ Ｐゴシック" charset="0"/>
                <a:cs typeface="ＭＳ Ｐゴシック" charset="0"/>
              </a:rPr>
              <a:t>, the power </a:t>
            </a:r>
            <a:r>
              <a:rPr lang="fr-FR" dirty="0" err="1">
                <a:latin typeface="Arial" charset="0"/>
                <a:ea typeface="ＭＳ Ｐゴシック" charset="0"/>
                <a:cs typeface="ＭＳ Ｐゴシック" charset="0"/>
              </a:rPr>
              <a:t>method</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results</a:t>
            </a:r>
            <a:r>
              <a:rPr lang="fr-FR" dirty="0">
                <a:latin typeface="Arial" charset="0"/>
                <a:ea typeface="ＭＳ Ｐゴシック" charset="0"/>
                <a:cs typeface="ＭＳ Ｐゴシック" charset="0"/>
              </a:rPr>
              <a:t> in </a:t>
            </a:r>
            <a:r>
              <a:rPr lang="fr-FR" dirty="0" err="1">
                <a:solidFill>
                  <a:srgbClr val="0076A3"/>
                </a:solidFill>
                <a:latin typeface="Arial" charset="0"/>
                <a:ea typeface="ＭＳ Ｐゴシック" charset="0"/>
                <a:cs typeface="ＭＳ Ｐゴシック" charset="0"/>
              </a:rPr>
              <a:t>sparse</a:t>
            </a:r>
            <a:r>
              <a:rPr lang="fr-FR" dirty="0">
                <a:solidFill>
                  <a:srgbClr val="0076A3"/>
                </a:solidFill>
                <a:latin typeface="Arial" charset="0"/>
                <a:ea typeface="ＭＳ Ｐゴシック" charset="0"/>
                <a:cs typeface="ＭＳ Ｐゴシック" charset="0"/>
              </a:rPr>
              <a:t> matrix multiplication </a:t>
            </a:r>
            <a:r>
              <a:rPr lang="fr-FR" dirty="0" err="1">
                <a:latin typeface="Arial" charset="0"/>
                <a:ea typeface="ＭＳ Ｐゴシック" charset="0"/>
                <a:cs typeface="ＭＳ Ｐゴシック" charset="0"/>
              </a:rPr>
              <a:t>only</a:t>
            </a:r>
            <a:r>
              <a:rPr lang="fr-FR" dirty="0">
                <a:latin typeface="Arial" charset="0"/>
                <a:ea typeface="ＭＳ Ｐゴシック" charset="0"/>
                <a:cs typeface="ＭＳ Ｐゴシック" charset="0"/>
              </a:rPr>
              <a:t>:</a:t>
            </a: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lvl="1" eaLnBrk="1" hangingPunct="1"/>
            <a:r>
              <a:rPr lang="fr-FR" dirty="0" err="1">
                <a:latin typeface="Arial" charset="0"/>
                <a:ea typeface="ＭＳ Ｐゴシック" charset="0"/>
              </a:rPr>
              <a:t>where</a:t>
            </a:r>
            <a:r>
              <a:rPr lang="fr-FR" dirty="0">
                <a:latin typeface="Arial" charset="0"/>
                <a:ea typeface="ＭＳ Ｐゴシック" charset="0"/>
              </a:rPr>
              <a:t> </a:t>
            </a:r>
            <a:r>
              <a:rPr lang="fr-FR" b="1" dirty="0">
                <a:latin typeface="Times" charset="0"/>
                <a:ea typeface="ＭＳ Ｐゴシック" charset="0"/>
              </a:rPr>
              <a:t>x</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a:t>
            </a:r>
            <a:r>
              <a:rPr lang="fr-FR" dirty="0" err="1">
                <a:latin typeface="Arial" charset="0"/>
                <a:ea typeface="ＭＳ Ｐゴシック" charset="0"/>
              </a:rPr>
              <a:t>normalized</a:t>
            </a:r>
            <a:r>
              <a:rPr lang="fr-FR" dirty="0">
                <a:latin typeface="Arial" charset="0"/>
                <a:ea typeface="ＭＳ Ｐゴシック" charset="0"/>
              </a:rPr>
              <a:t> </a:t>
            </a:r>
            <a:r>
              <a:rPr lang="fr-FR" dirty="0" err="1">
                <a:latin typeface="Arial" charset="0"/>
                <a:ea typeface="ＭＳ Ｐゴシック" charset="0"/>
              </a:rPr>
              <a:t>after</a:t>
            </a:r>
            <a:r>
              <a:rPr lang="fr-FR" dirty="0">
                <a:latin typeface="Arial" charset="0"/>
                <a:ea typeface="ＭＳ Ｐゴシック" charset="0"/>
              </a:rPr>
              <a:t> </a:t>
            </a:r>
            <a:r>
              <a:rPr lang="fr-FR" dirty="0" err="1">
                <a:latin typeface="Arial" charset="0"/>
                <a:ea typeface="ＭＳ Ｐゴシック" charset="0"/>
              </a:rPr>
              <a:t>each</a:t>
            </a:r>
            <a:r>
              <a:rPr lang="fr-FR" dirty="0">
                <a:latin typeface="Arial" charset="0"/>
                <a:ea typeface="ＭＳ Ｐゴシック" charset="0"/>
              </a:rPr>
              <a:t> </a:t>
            </a:r>
            <a:r>
              <a:rPr lang="fr-FR" dirty="0" err="1">
                <a:latin typeface="Arial" charset="0"/>
                <a:ea typeface="ＭＳ Ｐゴシック" charset="0"/>
              </a:rPr>
              <a:t>iteration</a:t>
            </a:r>
            <a:endParaRPr lang="fr-FR" dirty="0">
              <a:latin typeface="Arial" charset="0"/>
              <a:ea typeface="ＭＳ Ｐゴシック" charset="0"/>
            </a:endParaRPr>
          </a:p>
        </p:txBody>
      </p:sp>
      <p:pic>
        <p:nvPicPr>
          <p:cNvPr id="122884" name="Picture 4" descr="&#10;image-956.pdf                                                  003EF96B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429001"/>
            <a:ext cx="7315200" cy="2278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252675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0C6ABA66-FD30-B64E-A3E8-81B3C0A66D91}" type="slidenum">
              <a:rPr lang="fr-FR" sz="1400">
                <a:latin typeface="Arial" charset="0"/>
              </a:rPr>
              <a:pPr eaLnBrk="1" hangingPunct="1"/>
              <a:t>137</a:t>
            </a:fld>
            <a:endParaRPr lang="fr-FR" sz="1400">
              <a:latin typeface="Arial" charset="0"/>
            </a:endParaRPr>
          </a:p>
        </p:txBody>
      </p:sp>
      <p:sp>
        <p:nvSpPr>
          <p:cNvPr id="123906" name="Rectangle 2"/>
          <p:cNvSpPr>
            <a:spLocks noGrp="1" noChangeArrowheads="1"/>
          </p:cNvSpPr>
          <p:nvPr>
            <p:ph type="title"/>
          </p:nvPr>
        </p:nvSpPr>
        <p:spPr>
          <a:xfrm>
            <a:off x="457200" y="704088"/>
            <a:ext cx="8229600" cy="591312"/>
          </a:xfrm>
        </p:spPr>
        <p:txBody>
          <a:bodyPr>
            <a:normAutofit fontScale="90000"/>
          </a:bodyPr>
          <a:lstStyle/>
          <a:p>
            <a:pPr eaLnBrk="1" hangingPunct="1"/>
            <a:r>
              <a:rPr lang="fr-FR" dirty="0" err="1">
                <a:latin typeface="Times New Roman" charset="0"/>
                <a:ea typeface="ＭＳ Ｐゴシック" charset="0"/>
                <a:cs typeface="ＭＳ Ｐゴシック" charset="0"/>
              </a:rPr>
              <a:t>Personalization</a:t>
            </a:r>
            <a:r>
              <a:rPr lang="fr-FR" dirty="0">
                <a:latin typeface="Times New Roman" charset="0"/>
                <a:ea typeface="ＭＳ Ｐゴシック" charset="0"/>
                <a:cs typeface="ＭＳ Ｐゴシック" charset="0"/>
              </a:rPr>
              <a:t> in PageRank</a:t>
            </a:r>
          </a:p>
        </p:txBody>
      </p:sp>
      <p:sp>
        <p:nvSpPr>
          <p:cNvPr id="123907" name="Rectangle 3"/>
          <p:cNvSpPr>
            <a:spLocks noGrp="1" noChangeArrowheads="1"/>
          </p:cNvSpPr>
          <p:nvPr>
            <p:ph type="body" idx="1"/>
          </p:nvPr>
        </p:nvSpPr>
        <p:spPr>
          <a:xfrm>
            <a:off x="1173163" y="1676400"/>
            <a:ext cx="7772400" cy="5181600"/>
          </a:xfrm>
        </p:spPr>
        <p:txBody>
          <a:bodyPr/>
          <a:lstStyle/>
          <a:p>
            <a:pPr eaLnBrk="1" hangingPunct="1"/>
            <a:r>
              <a:rPr lang="fr-FR" dirty="0">
                <a:latin typeface="Arial" charset="0"/>
                <a:ea typeface="ＭＳ Ｐゴシック" charset="0"/>
                <a:cs typeface="ＭＳ Ｐゴシック" charset="0"/>
              </a:rPr>
              <a:t>How </a:t>
            </a:r>
            <a:r>
              <a:rPr lang="fr-FR" dirty="0" err="1">
                <a:latin typeface="Arial" charset="0"/>
                <a:ea typeface="ＭＳ Ｐゴシック" charset="0"/>
                <a:cs typeface="ＭＳ Ｐゴシック" charset="0"/>
              </a:rPr>
              <a:t>can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we</a:t>
            </a:r>
            <a:r>
              <a:rPr lang="fr-FR" dirty="0">
                <a:latin typeface="Arial" charset="0"/>
                <a:ea typeface="ＭＳ Ｐゴシック" charset="0"/>
                <a:cs typeface="ＭＳ Ｐゴシック" charset="0"/>
              </a:rPr>
              <a:t> </a:t>
            </a:r>
            <a:r>
              <a:rPr lang="fr-FR" dirty="0" err="1">
                <a:solidFill>
                  <a:srgbClr val="0076A3"/>
                </a:solidFill>
                <a:latin typeface="Arial" charset="0"/>
                <a:ea typeface="ＭＳ Ｐゴシック" charset="0"/>
                <a:cs typeface="ＭＳ Ｐゴシック" charset="0"/>
              </a:rPr>
              <a:t>favour</a:t>
            </a:r>
            <a:r>
              <a:rPr lang="fr-FR" dirty="0">
                <a:solidFill>
                  <a:srgbClr val="0076A3"/>
                </a:solidFill>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some</a:t>
            </a:r>
            <a:r>
              <a:rPr lang="fr-FR" dirty="0">
                <a:latin typeface="Arial" charset="0"/>
                <a:ea typeface="ＭＳ Ｐゴシック" charset="0"/>
                <a:cs typeface="ＭＳ Ｐゴシック" charset="0"/>
              </a:rPr>
              <a:t> pages in a </a:t>
            </a:r>
            <a:r>
              <a:rPr lang="fr-FR" dirty="0" err="1">
                <a:latin typeface="Arial" charset="0"/>
                <a:ea typeface="ＭＳ Ｐゴシック" charset="0"/>
                <a:cs typeface="ＭＳ Ｐゴシック" charset="0"/>
              </a:rPr>
              <a:t>natural</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way</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advertising</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etc</a:t>
            </a:r>
            <a:r>
              <a:rPr lang="fr-FR" dirty="0">
                <a:latin typeface="Arial" charset="0"/>
                <a:ea typeface="ＭＳ Ｐゴシック" charset="0"/>
                <a:cs typeface="ＭＳ Ｐゴシック" charset="0"/>
              </a:rPr>
              <a:t>) ?</a:t>
            </a:r>
          </a:p>
          <a:p>
            <a:pPr eaLnBrk="1" hangingPunct="1"/>
            <a:endParaRPr lang="fr-FR" dirty="0">
              <a:latin typeface="Arial" charset="0"/>
              <a:ea typeface="ＭＳ Ｐゴシック" charset="0"/>
              <a:cs typeface="ＭＳ Ｐゴシック" charset="0"/>
            </a:endParaRPr>
          </a:p>
          <a:p>
            <a:pPr eaLnBrk="1" hangingPunct="1"/>
            <a:r>
              <a:rPr lang="fr-FR" dirty="0" err="1">
                <a:latin typeface="Arial" charset="0"/>
                <a:ea typeface="ＭＳ Ｐゴシック" charset="0"/>
                <a:cs typeface="ＭＳ Ｐゴシック" charset="0"/>
              </a:rPr>
              <a:t>Rather</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than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using</a:t>
            </a:r>
            <a:r>
              <a:rPr lang="fr-FR" dirty="0">
                <a:latin typeface="Arial" charset="0"/>
                <a:ea typeface="ＭＳ Ｐゴシック" charset="0"/>
                <a:cs typeface="ＭＳ Ｐゴシック" charset="0"/>
              </a:rPr>
              <a:t> </a:t>
            </a:r>
            <a:r>
              <a:rPr lang="fr-FR" b="1" dirty="0" err="1">
                <a:latin typeface="Times" charset="0"/>
                <a:ea typeface="ＭＳ Ｐゴシック" charset="0"/>
                <a:cs typeface="ＭＳ Ｐゴシック" charset="0"/>
              </a:rPr>
              <a:t>ee</a:t>
            </a:r>
            <a:r>
              <a:rPr lang="fr-FR" baseline="30000" dirty="0" err="1">
                <a:latin typeface="Times" charset="0"/>
                <a:ea typeface="ＭＳ Ｐゴシック" charset="0"/>
                <a:cs typeface="ＭＳ Ｐゴシック" charset="0"/>
              </a:rPr>
              <a:t>T</a:t>
            </a:r>
            <a:r>
              <a:rPr lang="fr-FR" dirty="0">
                <a:latin typeface="Times" charset="0"/>
                <a:ea typeface="ＭＳ Ｐゴシック" charset="0"/>
                <a:cs typeface="ＭＳ Ｐゴシック" charset="0"/>
              </a:rPr>
              <a:t>/</a:t>
            </a:r>
            <a:r>
              <a:rPr lang="fr-FR" i="1" dirty="0">
                <a:latin typeface="Times" charset="0"/>
                <a:ea typeface="ＭＳ Ｐゴシック" charset="0"/>
                <a:cs typeface="ＭＳ Ｐゴシック" charset="0"/>
              </a:rPr>
              <a:t>n</a:t>
            </a:r>
            <a:r>
              <a:rPr lang="fr-FR" dirty="0">
                <a:latin typeface="Arial" charset="0"/>
                <a:ea typeface="ＭＳ Ｐゴシック" charset="0"/>
                <a:cs typeface="ＭＳ Ｐゴシック" charset="0"/>
              </a:rPr>
              <a:t>,</a:t>
            </a:r>
          </a:p>
          <a:p>
            <a:pPr eaLnBrk="1" hangingPunct="1"/>
            <a:r>
              <a:rPr lang="fr-FR" dirty="0">
                <a:latin typeface="Arial" charset="0"/>
                <a:ea typeface="ＭＳ Ｐゴシック" charset="0"/>
                <a:cs typeface="ＭＳ Ｐゴシック" charset="0"/>
              </a:rPr>
              <a:t>use </a:t>
            </a:r>
            <a:r>
              <a:rPr lang="fr-FR" b="1" dirty="0" err="1">
                <a:latin typeface="Times" charset="0"/>
                <a:ea typeface="ＭＳ Ｐゴシック" charset="0"/>
                <a:cs typeface="ＭＳ Ｐゴシック" charset="0"/>
              </a:rPr>
              <a:t>ev</a:t>
            </a:r>
            <a:r>
              <a:rPr lang="fr-FR" baseline="30000" dirty="0" err="1">
                <a:latin typeface="Times" charset="0"/>
                <a:ea typeface="ＭＳ Ｐゴシック" charset="0"/>
                <a:cs typeface="ＭＳ Ｐゴシック" charset="0"/>
              </a:rPr>
              <a:t>T</a:t>
            </a:r>
            <a:r>
              <a:rPr lang="fr-FR" i="1" dirty="0">
                <a:latin typeface="Times" charset="0"/>
                <a:ea typeface="ＭＳ Ｐゴシック" charset="0"/>
                <a:cs typeface="ＭＳ Ｐゴシック" charset="0"/>
              </a:rPr>
              <a:t> </a:t>
            </a:r>
            <a:r>
              <a:rPr lang="fr-FR" dirty="0" err="1">
                <a:latin typeface="Arial" charset="0"/>
                <a:ea typeface="ＭＳ Ｐゴシック" charset="0"/>
                <a:cs typeface="ＭＳ Ｐゴシック" charset="0"/>
              </a:rPr>
              <a:t>where</a:t>
            </a:r>
            <a:r>
              <a:rPr lang="fr-FR" dirty="0">
                <a:latin typeface="Arial" charset="0"/>
                <a:ea typeface="ＭＳ Ｐゴシック" charset="0"/>
                <a:cs typeface="ＭＳ Ｐゴシック" charset="0"/>
              </a:rPr>
              <a:t> </a:t>
            </a:r>
          </a:p>
          <a:p>
            <a:pPr lvl="1" eaLnBrk="1" hangingPunct="1"/>
            <a:r>
              <a:rPr lang="fr-FR" b="1" dirty="0">
                <a:latin typeface="Times" charset="0"/>
                <a:ea typeface="ＭＳ Ｐゴシック" charset="0"/>
              </a:rPr>
              <a:t>v</a:t>
            </a:r>
            <a:r>
              <a:rPr lang="fr-FR" dirty="0">
                <a:latin typeface="Times" charset="0"/>
                <a:ea typeface="ＭＳ Ｐゴシック" charset="0"/>
              </a:rPr>
              <a:t> &gt; 0</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a </a:t>
            </a:r>
            <a:r>
              <a:rPr lang="fr-FR" dirty="0" err="1">
                <a:solidFill>
                  <a:srgbClr val="0076A3"/>
                </a:solidFill>
                <a:latin typeface="Arial" charset="0"/>
                <a:ea typeface="ＭＳ Ｐゴシック" charset="0"/>
              </a:rPr>
              <a:t>probability</a:t>
            </a:r>
            <a:r>
              <a:rPr lang="fr-FR" dirty="0">
                <a:solidFill>
                  <a:srgbClr val="0076A3"/>
                </a:solidFill>
                <a:latin typeface="Arial" charset="0"/>
                <a:ea typeface="ＭＳ Ｐゴシック" charset="0"/>
              </a:rPr>
              <a:t> </a:t>
            </a:r>
            <a:r>
              <a:rPr lang="fr-FR" dirty="0" err="1">
                <a:solidFill>
                  <a:srgbClr val="0076A3"/>
                </a:solidFill>
                <a:latin typeface="Arial" charset="0"/>
                <a:ea typeface="ＭＳ Ｐゴシック" charset="0"/>
              </a:rPr>
              <a:t>vector</a:t>
            </a:r>
            <a:r>
              <a:rPr lang="fr-FR" dirty="0">
                <a:solidFill>
                  <a:srgbClr val="0076A3"/>
                </a:solidFill>
                <a:latin typeface="Arial" charset="0"/>
                <a:ea typeface="ＭＳ Ｐゴシック" charset="0"/>
              </a:rPr>
              <a:t> </a:t>
            </a:r>
            <a:r>
              <a:rPr lang="fr-FR" dirty="0">
                <a:latin typeface="Arial" charset="0"/>
                <a:ea typeface="ＭＳ Ｐゴシック" charset="0"/>
              </a:rPr>
              <a:t>(</a:t>
            </a:r>
            <a:r>
              <a:rPr lang="fr-FR" b="1" dirty="0" err="1">
                <a:latin typeface="Times" charset="0"/>
                <a:ea typeface="ＭＳ Ｐゴシック" charset="0"/>
              </a:rPr>
              <a:t>v</a:t>
            </a:r>
            <a:r>
              <a:rPr lang="fr-FR" baseline="30000" dirty="0" err="1">
                <a:latin typeface="Times" charset="0"/>
                <a:ea typeface="ＭＳ Ｐゴシック" charset="0"/>
              </a:rPr>
              <a:t>T</a:t>
            </a:r>
            <a:r>
              <a:rPr lang="fr-FR" b="1" dirty="0" err="1">
                <a:latin typeface="Times" charset="0"/>
                <a:ea typeface="ＭＳ Ｐゴシック" charset="0"/>
              </a:rPr>
              <a:t>e</a:t>
            </a:r>
            <a:r>
              <a:rPr lang="fr-FR" baseline="30000" dirty="0">
                <a:latin typeface="Times" charset="0"/>
                <a:ea typeface="ＭＳ Ｐゴシック" charset="0"/>
              </a:rPr>
              <a:t> </a:t>
            </a:r>
            <a:r>
              <a:rPr lang="fr-FR" dirty="0">
                <a:latin typeface="Times" charset="0"/>
                <a:ea typeface="ＭＳ Ｐゴシック" charset="0"/>
              </a:rPr>
              <a:t>= 1</a:t>
            </a:r>
            <a:r>
              <a:rPr lang="fr-FR" dirty="0">
                <a:latin typeface="Arial" charset="0"/>
                <a:ea typeface="ＭＳ Ｐゴシック" charset="0"/>
              </a:rPr>
              <a:t>)</a:t>
            </a:r>
          </a:p>
          <a:p>
            <a:pPr lvl="1" eaLnBrk="1" hangingPunct="1"/>
            <a:r>
              <a:rPr lang="fr-FR" dirty="0" err="1">
                <a:latin typeface="Arial" charset="0"/>
                <a:ea typeface="ＭＳ Ｐゴシック" charset="0"/>
              </a:rPr>
              <a:t>Which</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a:t>
            </a:r>
            <a:r>
              <a:rPr lang="fr-FR" dirty="0" err="1">
                <a:latin typeface="Arial" charset="0"/>
                <a:ea typeface="ＭＳ Ｐゴシック" charset="0"/>
              </a:rPr>
              <a:t>called</a:t>
            </a:r>
            <a:r>
              <a:rPr lang="fr-FR" dirty="0">
                <a:latin typeface="Arial" charset="0"/>
                <a:ea typeface="ＭＳ Ｐゴシック" charset="0"/>
              </a:rPr>
              <a:t> the </a:t>
            </a:r>
            <a:r>
              <a:rPr lang="fr-FR" dirty="0" err="1">
                <a:solidFill>
                  <a:srgbClr val="0076A3"/>
                </a:solidFill>
                <a:latin typeface="Arial" charset="0"/>
                <a:ea typeface="ＭＳ Ｐゴシック" charset="0"/>
              </a:rPr>
              <a:t>personalization</a:t>
            </a:r>
            <a:r>
              <a:rPr lang="fr-FR" dirty="0">
                <a:solidFill>
                  <a:srgbClr val="0076A3"/>
                </a:solidFill>
                <a:latin typeface="Arial" charset="0"/>
                <a:ea typeface="ＭＳ Ｐゴシック" charset="0"/>
              </a:rPr>
              <a:t> </a:t>
            </a:r>
            <a:r>
              <a:rPr lang="fr-FR" dirty="0" err="1">
                <a:solidFill>
                  <a:srgbClr val="0076A3"/>
                </a:solidFill>
                <a:latin typeface="Arial" charset="0"/>
                <a:ea typeface="ＭＳ Ｐゴシック" charset="0"/>
              </a:rPr>
              <a:t>vector</a:t>
            </a:r>
            <a:endParaRPr lang="fr-FR" dirty="0">
              <a:solidFill>
                <a:srgbClr val="0076A3"/>
              </a:solidFill>
              <a:latin typeface="Arial" charset="0"/>
              <a:ea typeface="ＭＳ Ｐゴシック" charset="0"/>
            </a:endParaRPr>
          </a:p>
          <a:p>
            <a:pPr eaLnBrk="1" hangingPunct="1"/>
            <a:r>
              <a:rPr lang="fr-FR" dirty="0">
                <a:latin typeface="Arial" charset="0"/>
                <a:ea typeface="ＭＳ Ｐゴシック" charset="0"/>
                <a:cs typeface="ＭＳ Ｐゴシック" charset="0"/>
              </a:rPr>
              <a:t>It </a:t>
            </a:r>
            <a:r>
              <a:rPr lang="fr-FR" dirty="0" err="1">
                <a:latin typeface="Arial" charset="0"/>
                <a:ea typeface="ＭＳ Ｐゴシック" charset="0"/>
                <a:cs typeface="ＭＳ Ｐゴシック" charset="0"/>
              </a:rPr>
              <a:t>contains</a:t>
            </a:r>
            <a:r>
              <a:rPr lang="fr-FR" dirty="0">
                <a:latin typeface="Arial" charset="0"/>
                <a:ea typeface="ＭＳ Ｐゴシック" charset="0"/>
                <a:cs typeface="ＭＳ Ｐゴシック" charset="0"/>
              </a:rPr>
              <a:t> the </a:t>
            </a:r>
            <a:r>
              <a:rPr lang="fr-FR" dirty="0">
                <a:solidFill>
                  <a:srgbClr val="0076A3"/>
                </a:solidFill>
                <a:latin typeface="Arial" charset="0"/>
                <a:ea typeface="ＭＳ Ｐゴシック" charset="0"/>
                <a:cs typeface="ＭＳ Ｐゴシック" charset="0"/>
              </a:rPr>
              <a:t>a priori </a:t>
            </a:r>
            <a:r>
              <a:rPr lang="fr-FR" dirty="0" err="1">
                <a:solidFill>
                  <a:srgbClr val="0076A3"/>
                </a:solidFill>
                <a:latin typeface="Arial" charset="0"/>
                <a:ea typeface="ＭＳ Ｐゴシック" charset="0"/>
                <a:cs typeface="ＭＳ Ｐゴシック" charset="0"/>
              </a:rPr>
              <a:t>probability</a:t>
            </a:r>
            <a:r>
              <a:rPr lang="fr-FR" dirty="0">
                <a:solidFill>
                  <a:srgbClr val="0076A3"/>
                </a:solidFill>
                <a:latin typeface="Arial" charset="0"/>
                <a:ea typeface="ＭＳ Ｐゴシック" charset="0"/>
                <a:cs typeface="ＭＳ Ｐゴシック" charset="0"/>
              </a:rPr>
              <a:t> </a:t>
            </a:r>
            <a:r>
              <a:rPr lang="fr-FR" dirty="0">
                <a:latin typeface="Arial" charset="0"/>
                <a:ea typeface="ＭＳ Ｐゴシック" charset="0"/>
                <a:cs typeface="ＭＳ Ｐゴシック" charset="0"/>
              </a:rPr>
              <a:t>of jumping to </a:t>
            </a:r>
            <a:r>
              <a:rPr lang="fr-FR" dirty="0" err="1">
                <a:latin typeface="Arial" charset="0"/>
                <a:ea typeface="ＭＳ Ｐゴシック" charset="0"/>
                <a:cs typeface="ＭＳ Ｐゴシック" charset="0"/>
              </a:rPr>
              <a:t>any</a:t>
            </a:r>
            <a:r>
              <a:rPr lang="fr-FR" dirty="0">
                <a:latin typeface="Arial" charset="0"/>
                <a:ea typeface="ＭＳ Ｐゴシック" charset="0"/>
                <a:cs typeface="ＭＳ Ｐゴシック" charset="0"/>
              </a:rPr>
              <a:t> page</a:t>
            </a:r>
          </a:p>
        </p:txBody>
      </p:sp>
    </p:spTree>
    <p:extLst>
      <p:ext uri="{BB962C8B-B14F-4D97-AF65-F5344CB8AC3E}">
        <p14:creationId xmlns:p14="http://schemas.microsoft.com/office/powerpoint/2010/main" val="424375487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56FDCB15-81F1-E14E-8904-BBF0E87D3761}" type="slidenum">
              <a:rPr lang="fr-FR" sz="1400">
                <a:latin typeface="Arial" charset="0"/>
              </a:rPr>
              <a:pPr eaLnBrk="1" hangingPunct="1"/>
              <a:t>138</a:t>
            </a:fld>
            <a:endParaRPr lang="fr-FR" sz="1400">
              <a:latin typeface="Arial" charset="0"/>
            </a:endParaRPr>
          </a:p>
        </p:txBody>
      </p:sp>
      <p:sp>
        <p:nvSpPr>
          <p:cNvPr id="124930" name="Rectangle 2"/>
          <p:cNvSpPr>
            <a:spLocks noGrp="1" noChangeArrowheads="1"/>
          </p:cNvSpPr>
          <p:nvPr>
            <p:ph type="title"/>
          </p:nvPr>
        </p:nvSpPr>
        <p:spPr>
          <a:xfrm>
            <a:off x="457200" y="704088"/>
            <a:ext cx="8229600" cy="667512"/>
          </a:xfrm>
        </p:spPr>
        <p:txBody>
          <a:bodyPr>
            <a:normAutofit fontScale="90000"/>
          </a:bodyPr>
          <a:lstStyle/>
          <a:p>
            <a:pPr eaLnBrk="1" hangingPunct="1"/>
            <a:r>
              <a:rPr lang="fr-FR" dirty="0" err="1">
                <a:latin typeface="Times New Roman" charset="0"/>
                <a:ea typeface="ＭＳ Ｐゴシック" charset="0"/>
                <a:cs typeface="ＭＳ Ｐゴシック" charset="0"/>
              </a:rPr>
              <a:t>Personalization</a:t>
            </a:r>
            <a:r>
              <a:rPr lang="fr-FR" dirty="0">
                <a:latin typeface="Times New Roman" charset="0"/>
                <a:ea typeface="ＭＳ Ｐゴシック" charset="0"/>
                <a:cs typeface="ＭＳ Ｐゴシック" charset="0"/>
              </a:rPr>
              <a:t> in PageRank</a:t>
            </a:r>
          </a:p>
        </p:txBody>
      </p:sp>
      <p:sp>
        <p:nvSpPr>
          <p:cNvPr id="124931" name="Rectangle 3"/>
          <p:cNvSpPr>
            <a:spLocks noGrp="1" noChangeArrowheads="1"/>
          </p:cNvSpPr>
          <p:nvPr>
            <p:ph type="body" idx="1"/>
          </p:nvPr>
        </p:nvSpPr>
        <p:spPr/>
        <p:txBody>
          <a:bodyPr/>
          <a:lstStyle/>
          <a:p>
            <a:pPr eaLnBrk="1" hangingPunct="1"/>
            <a:r>
              <a:rPr lang="fr-FR">
                <a:latin typeface="Arial" charset="0"/>
                <a:ea typeface="ＭＳ Ｐゴシック" charset="0"/>
                <a:cs typeface="ＭＳ Ｐゴシック" charset="0"/>
              </a:rPr>
              <a:t>The Google matrix thus becomes</a:t>
            </a:r>
          </a:p>
          <a:p>
            <a:pPr eaLnBrk="1" hangingPunct="1"/>
            <a:endParaRPr lang="fr-FR">
              <a:latin typeface="Arial" charset="0"/>
              <a:ea typeface="ＭＳ Ｐゴシック" charset="0"/>
              <a:cs typeface="ＭＳ Ｐゴシック" charset="0"/>
            </a:endParaRPr>
          </a:p>
          <a:p>
            <a:pPr eaLnBrk="1" hangingPunct="1"/>
            <a:endParaRPr lang="fr-FR">
              <a:latin typeface="Arial" charset="0"/>
              <a:ea typeface="ＭＳ Ｐゴシック" charset="0"/>
              <a:cs typeface="ＭＳ Ｐゴシック" charset="0"/>
            </a:endParaRPr>
          </a:p>
          <a:p>
            <a:pPr eaLnBrk="1" hangingPunct="1"/>
            <a:endParaRPr lang="fr-FR">
              <a:latin typeface="Arial" charset="0"/>
              <a:ea typeface="ＭＳ Ｐゴシック" charset="0"/>
              <a:cs typeface="ＭＳ Ｐゴシック" charset="0"/>
            </a:endParaRPr>
          </a:p>
          <a:p>
            <a:pPr lvl="1" eaLnBrk="1" hangingPunct="1"/>
            <a:r>
              <a:rPr lang="fr-FR">
                <a:latin typeface="Arial" charset="0"/>
                <a:ea typeface="ＭＳ Ｐゴシック" charset="0"/>
              </a:rPr>
              <a:t>Where </a:t>
            </a:r>
            <a:r>
              <a:rPr lang="fr-FR" b="1">
                <a:latin typeface="Times" charset="0"/>
                <a:ea typeface="ＭＳ Ｐゴシック" charset="0"/>
              </a:rPr>
              <a:t>v</a:t>
            </a:r>
            <a:r>
              <a:rPr lang="fr-FR">
                <a:latin typeface="Arial" charset="0"/>
                <a:ea typeface="ＭＳ Ｐゴシック" charset="0"/>
              </a:rPr>
              <a:t> is provided a priori</a:t>
            </a:r>
          </a:p>
        </p:txBody>
      </p:sp>
      <p:pic>
        <p:nvPicPr>
          <p:cNvPr id="124932" name="Picture 4" descr="&#10;image-960.pdf                                                  003EFFC6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895600"/>
            <a:ext cx="44704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50706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9ED570FB-E702-7444-BB5E-4876DBEBBD21}" type="slidenum">
              <a:rPr lang="fr-FR" sz="1400">
                <a:latin typeface="Arial" charset="0"/>
              </a:rPr>
              <a:pPr eaLnBrk="1" hangingPunct="1"/>
              <a:t>139</a:t>
            </a:fld>
            <a:endParaRPr lang="fr-FR" sz="1400">
              <a:latin typeface="Arial" charset="0"/>
            </a:endParaRPr>
          </a:p>
        </p:txBody>
      </p:sp>
      <p:sp>
        <p:nvSpPr>
          <p:cNvPr id="125954" name="Rectangle 2"/>
          <p:cNvSpPr>
            <a:spLocks noGrp="1" noChangeArrowheads="1"/>
          </p:cNvSpPr>
          <p:nvPr>
            <p:ph type="title"/>
          </p:nvPr>
        </p:nvSpPr>
        <p:spPr/>
        <p:txBody>
          <a:bodyPr>
            <a:normAutofit fontScale="90000"/>
          </a:bodyPr>
          <a:lstStyle/>
          <a:p>
            <a:pPr eaLnBrk="1" hangingPunct="1"/>
            <a:r>
              <a:rPr lang="fr-FR">
                <a:latin typeface="Times New Roman" charset="0"/>
                <a:ea typeface="ＭＳ Ｐゴシック" charset="0"/>
                <a:cs typeface="ＭＳ Ｐゴシック" charset="0"/>
              </a:rPr>
              <a:t>The PageRank problem as a sparse linear system</a:t>
            </a:r>
          </a:p>
        </p:txBody>
      </p:sp>
      <p:sp>
        <p:nvSpPr>
          <p:cNvPr id="125955" name="Rectangle 3"/>
          <p:cNvSpPr>
            <a:spLocks noGrp="1" noChangeArrowheads="1"/>
          </p:cNvSpPr>
          <p:nvPr>
            <p:ph type="body" idx="1"/>
          </p:nvPr>
        </p:nvSpPr>
        <p:spPr>
          <a:xfrm>
            <a:off x="1173163" y="1981200"/>
            <a:ext cx="7772400" cy="4876800"/>
          </a:xfrm>
        </p:spPr>
        <p:txBody>
          <a:bodyPr/>
          <a:lstStyle/>
          <a:p>
            <a:pPr eaLnBrk="1" hangingPunct="1"/>
            <a:r>
              <a:rPr lang="fr-FR">
                <a:latin typeface="Arial" charset="0"/>
                <a:ea typeface="ＭＳ Ｐゴシック" charset="0"/>
                <a:cs typeface="ＭＳ Ｐゴシック" charset="0"/>
              </a:rPr>
              <a:t>Here is an alternative formulation of the PageRank problem</a:t>
            </a:r>
          </a:p>
          <a:p>
            <a:pPr lvl="1" eaLnBrk="1" hangingPunct="1"/>
            <a:r>
              <a:rPr lang="fr-FR">
                <a:latin typeface="Arial" charset="0"/>
                <a:ea typeface="ＭＳ Ｐゴシック" charset="0"/>
              </a:rPr>
              <a:t>As a sparse linear system</a:t>
            </a:r>
          </a:p>
        </p:txBody>
      </p:sp>
      <p:pic>
        <p:nvPicPr>
          <p:cNvPr id="125956" name="Picture 4" descr="&#10;image-964.pdf                                                  003EFFC6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657600"/>
            <a:ext cx="5181600" cy="291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17683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 Models: Social Networks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a:bodyPr>
          <a:lstStyle/>
          <a:p>
            <a:endParaRPr lang="en-US" dirty="0"/>
          </a:p>
          <a:p>
            <a:endParaRPr lang="en-US" dirty="0" smtClean="0"/>
          </a:p>
          <a:p>
            <a:endParaRPr lang="en-US" dirty="0" smtClean="0"/>
          </a:p>
          <a:p>
            <a:pPr marL="0" indent="0">
              <a:buNone/>
            </a:pPr>
            <a:endParaRPr lang="en-US" dirty="0" smtClean="0"/>
          </a:p>
          <a:p>
            <a:endParaRPr lang="en-US" dirty="0" smtClean="0"/>
          </a:p>
          <a:p>
            <a:endParaRPr lang="en-US" dirty="0" smtClean="0"/>
          </a:p>
          <a:p>
            <a:pPr>
              <a:buNone/>
            </a:pPr>
            <a:endParaRPr lang="en-US" dirty="0" smtClean="0"/>
          </a:p>
          <a:p>
            <a:pPr>
              <a:buNone/>
            </a:pPr>
            <a:r>
              <a:rPr lang="en-US" dirty="0" smtClean="0"/>
              <a:t>  </a:t>
            </a:r>
          </a:p>
          <a:p>
            <a:pPr marL="0" indent="0">
              <a:buNone/>
            </a:pPr>
            <a:endParaRPr lang="en-US" dirty="0"/>
          </a:p>
        </p:txBody>
      </p:sp>
      <p:pic>
        <p:nvPicPr>
          <p:cNvPr id="4" name="Picture 3" descr="09007.jpg"/>
          <p:cNvPicPr>
            <a:picLocks noChangeAspect="1"/>
          </p:cNvPicPr>
          <p:nvPr/>
        </p:nvPicPr>
        <p:blipFill>
          <a:blip r:embed="rId2" cstate="print"/>
          <a:stretch>
            <a:fillRect/>
          </a:stretch>
        </p:blipFill>
        <p:spPr>
          <a:xfrm>
            <a:off x="4648201" y="1905000"/>
            <a:ext cx="3099055" cy="1660398"/>
          </a:xfrm>
          <a:prstGeom prst="rect">
            <a:avLst/>
          </a:prstGeom>
        </p:spPr>
      </p:pic>
      <p:pic>
        <p:nvPicPr>
          <p:cNvPr id="5" name="Picture 4" descr="09008.jpg"/>
          <p:cNvPicPr>
            <a:picLocks noChangeAspect="1"/>
          </p:cNvPicPr>
          <p:nvPr/>
        </p:nvPicPr>
        <p:blipFill>
          <a:blip r:embed="rId3" cstate="print"/>
          <a:stretch>
            <a:fillRect/>
          </a:stretch>
        </p:blipFill>
        <p:spPr>
          <a:xfrm>
            <a:off x="5257801" y="4266471"/>
            <a:ext cx="1586484" cy="906780"/>
          </a:xfrm>
          <a:prstGeom prst="rect">
            <a:avLst/>
          </a:prstGeom>
        </p:spPr>
      </p:pic>
      <p:sp>
        <p:nvSpPr>
          <p:cNvPr id="8" name="TextBox 7"/>
          <p:cNvSpPr txBox="1"/>
          <p:nvPr/>
        </p:nvSpPr>
        <p:spPr>
          <a:xfrm>
            <a:off x="963682" y="2352825"/>
            <a:ext cx="2797037" cy="1523494"/>
          </a:xfrm>
          <a:prstGeom prst="rect">
            <a:avLst/>
          </a:prstGeom>
          <a:noFill/>
        </p:spPr>
        <p:txBody>
          <a:bodyPr wrap="square" rtlCol="0">
            <a:spAutoFit/>
          </a:bodyPr>
          <a:lstStyle/>
          <a:p>
            <a:r>
              <a:rPr lang="en-US" b="1" dirty="0" smtClean="0"/>
              <a:t>Example</a:t>
            </a:r>
            <a:r>
              <a:rPr lang="en-US" dirty="0" smtClean="0"/>
              <a:t>: A </a:t>
            </a:r>
            <a:r>
              <a:rPr lang="en-US" dirty="0"/>
              <a:t>f</a:t>
            </a:r>
            <a:r>
              <a:rPr lang="en-US" dirty="0" smtClean="0"/>
              <a:t>riendship </a:t>
            </a:r>
            <a:r>
              <a:rPr lang="en-US" dirty="0"/>
              <a:t>g</a:t>
            </a:r>
            <a:r>
              <a:rPr lang="en-US" dirty="0" smtClean="0"/>
              <a:t>raph </a:t>
            </a:r>
            <a:r>
              <a:rPr lang="en-US" dirty="0"/>
              <a:t>where two people are connected if they are Facebook friends.</a:t>
            </a:r>
          </a:p>
          <a:p>
            <a:endParaRPr lang="en-US" dirty="0"/>
          </a:p>
        </p:txBody>
      </p:sp>
      <p:sp>
        <p:nvSpPr>
          <p:cNvPr id="9" name="TextBox 8"/>
          <p:cNvSpPr txBox="1"/>
          <p:nvPr/>
        </p:nvSpPr>
        <p:spPr>
          <a:xfrm>
            <a:off x="1066800" y="4526920"/>
            <a:ext cx="2057400" cy="646331"/>
          </a:xfrm>
          <a:prstGeom prst="rect">
            <a:avLst/>
          </a:prstGeom>
          <a:noFill/>
        </p:spPr>
        <p:txBody>
          <a:bodyPr wrap="square" rtlCol="0">
            <a:spAutoFit/>
          </a:bodyPr>
          <a:lstStyle/>
          <a:p>
            <a:r>
              <a:rPr lang="en-US" b="1" dirty="0" smtClean="0"/>
              <a:t>Example</a:t>
            </a:r>
            <a:r>
              <a:rPr lang="en-US" dirty="0" smtClean="0"/>
              <a:t>: An influence </a:t>
            </a:r>
            <a:r>
              <a:rPr lang="en-US" dirty="0"/>
              <a:t>g</a:t>
            </a:r>
            <a:r>
              <a:rPr lang="en-US" dirty="0" smtClean="0"/>
              <a:t>raph</a:t>
            </a:r>
            <a:endParaRPr lang="en-US" dirty="0"/>
          </a:p>
        </p:txBody>
      </p:sp>
      <p:sp>
        <p:nvSpPr>
          <p:cNvPr id="10" name="TextBox 9"/>
          <p:cNvSpPr txBox="1"/>
          <p:nvPr/>
        </p:nvSpPr>
        <p:spPr>
          <a:xfrm>
            <a:off x="1082388" y="5905427"/>
            <a:ext cx="5105400" cy="338554"/>
          </a:xfrm>
          <a:prstGeom prst="rect">
            <a:avLst/>
          </a:prstGeom>
          <a:noFill/>
        </p:spPr>
        <p:txBody>
          <a:bodyPr wrap="square" rtlCol="0">
            <a:spAutoFit/>
          </a:bodyPr>
          <a:lstStyle/>
          <a:p>
            <a:r>
              <a:rPr lang="en-US" sz="1600" i="1" dirty="0" smtClean="0"/>
              <a:t>Next Slide: Collaboration Graphs</a:t>
            </a:r>
            <a:endParaRPr lang="en-US" sz="1600" i="1" dirty="0"/>
          </a:p>
        </p:txBody>
      </p:sp>
      <p:sp>
        <p:nvSpPr>
          <p:cNvPr id="6" name="Slide Number Placeholder 5"/>
          <p:cNvSpPr>
            <a:spLocks noGrp="1"/>
          </p:cNvSpPr>
          <p:nvPr>
            <p:ph type="sldNum" sz="quarter" idx="12"/>
          </p:nvPr>
        </p:nvSpPr>
        <p:spPr/>
        <p:txBody>
          <a:bodyPr/>
          <a:lstStyle/>
          <a:p>
            <a:fld id="{8CD41AC4-40F7-4FE0-8905-74C6698904F3}" type="slidenum">
              <a:rPr lang="en-US" smtClean="0"/>
              <a:pPr/>
              <a:t>14</a:t>
            </a:fld>
            <a:endParaRPr lang="en-US"/>
          </a:p>
        </p:txBody>
      </p:sp>
    </p:spTree>
    <p:extLst>
      <p:ext uri="{BB962C8B-B14F-4D97-AF65-F5344CB8AC3E}">
        <p14:creationId xmlns:p14="http://schemas.microsoft.com/office/powerpoint/2010/main" val="40355242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FEF1E3C0-2DFF-144C-A74C-C5DDA173844F}" type="slidenum">
              <a:rPr lang="fr-FR" sz="1400">
                <a:latin typeface="Arial" charset="0"/>
              </a:rPr>
              <a:pPr eaLnBrk="1" hangingPunct="1"/>
              <a:t>140</a:t>
            </a:fld>
            <a:endParaRPr lang="fr-FR" sz="1400">
              <a:latin typeface="Arial" charset="0"/>
            </a:endParaRPr>
          </a:p>
        </p:txBody>
      </p:sp>
      <p:sp>
        <p:nvSpPr>
          <p:cNvPr id="126978" name="Rectangle 2"/>
          <p:cNvSpPr>
            <a:spLocks noGrp="1" noChangeArrowheads="1"/>
          </p:cNvSpPr>
          <p:nvPr>
            <p:ph type="title"/>
          </p:nvPr>
        </p:nvSpPr>
        <p:spPr/>
        <p:txBody>
          <a:bodyPr>
            <a:normAutofit fontScale="90000"/>
          </a:bodyPr>
          <a:lstStyle/>
          <a:p>
            <a:pPr eaLnBrk="1" hangingPunct="1"/>
            <a:r>
              <a:rPr lang="fr-FR">
                <a:latin typeface="Times New Roman" charset="0"/>
                <a:ea typeface="ＭＳ Ｐゴシック" charset="0"/>
                <a:cs typeface="ＭＳ Ｐゴシック" charset="0"/>
              </a:rPr>
              <a:t>The PageRank problem as a sparse linear system</a:t>
            </a:r>
          </a:p>
        </p:txBody>
      </p:sp>
      <p:sp>
        <p:nvSpPr>
          <p:cNvPr id="126979" name="Rectangle 3"/>
          <p:cNvSpPr>
            <a:spLocks noGrp="1" noChangeArrowheads="1"/>
          </p:cNvSpPr>
          <p:nvPr>
            <p:ph type="body" idx="1"/>
          </p:nvPr>
        </p:nvSpPr>
        <p:spPr/>
        <p:txBody>
          <a:bodyPr/>
          <a:lstStyle/>
          <a:p>
            <a:pPr eaLnBrk="1" hangingPunct="1"/>
            <a:r>
              <a:rPr lang="fr-FR" dirty="0">
                <a:latin typeface="Arial" charset="0"/>
                <a:ea typeface="ＭＳ Ｐゴシック" charset="0"/>
                <a:cs typeface="ＭＳ Ｐゴシック" charset="0"/>
              </a:rPr>
              <a:t>In </a:t>
            </a:r>
            <a:r>
              <a:rPr lang="fr-FR" dirty="0" err="1">
                <a:latin typeface="Arial" charset="0"/>
                <a:ea typeface="ＭＳ Ｐゴシック" charset="0"/>
                <a:cs typeface="ＭＳ Ｐゴシック" charset="0"/>
              </a:rPr>
              <a:t>other</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words</a:t>
            </a:r>
            <a:r>
              <a:rPr lang="fr-FR" dirty="0">
                <a:latin typeface="Arial" charset="0"/>
                <a:ea typeface="ＭＳ Ｐゴシック" charset="0"/>
                <a:cs typeface="ＭＳ Ｐゴシック" charset="0"/>
              </a:rPr>
              <a:t>, the </a:t>
            </a:r>
            <a:r>
              <a:rPr lang="fr-FR" dirty="0" err="1">
                <a:latin typeface="Arial" charset="0"/>
                <a:ea typeface="ＭＳ Ｐゴシック" charset="0"/>
                <a:cs typeface="ＭＳ Ｐゴシック" charset="0"/>
              </a:rPr>
              <a:t>problem</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is</a:t>
            </a:r>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eaLnBrk="1" hangingPunct="1"/>
            <a:endParaRPr lang="fr-FR" dirty="0" smtClean="0">
              <a:latin typeface="Arial" charset="0"/>
              <a:ea typeface="ＭＳ Ｐゴシック" charset="0"/>
              <a:cs typeface="ＭＳ Ｐゴシック" charset="0"/>
            </a:endParaRPr>
          </a:p>
          <a:p>
            <a:pPr eaLnBrk="1" hangingPunct="1"/>
            <a:r>
              <a:rPr lang="fr-FR" dirty="0" err="1" smtClean="0">
                <a:latin typeface="Arial" charset="0"/>
                <a:ea typeface="ＭＳ Ｐゴシック" charset="0"/>
                <a:cs typeface="ＭＳ Ｐゴシック" charset="0"/>
              </a:rPr>
              <a:t>Which</a:t>
            </a:r>
            <a:r>
              <a:rPr lang="fr-FR" dirty="0" smtClean="0">
                <a:latin typeface="Arial" charset="0"/>
                <a:ea typeface="ＭＳ Ｐゴシック" charset="0"/>
                <a:cs typeface="ＭＳ Ｐゴシック" charset="0"/>
              </a:rPr>
              <a:t> </a:t>
            </a:r>
            <a:r>
              <a:rPr lang="fr-FR" dirty="0">
                <a:latin typeface="Arial" charset="0"/>
                <a:ea typeface="ＭＳ Ｐゴシック" charset="0"/>
                <a:cs typeface="ＭＳ Ｐゴシック" charset="0"/>
              </a:rPr>
              <a:t>has been </a:t>
            </a:r>
            <a:r>
              <a:rPr lang="fr-FR" dirty="0" err="1">
                <a:latin typeface="Arial" charset="0"/>
                <a:ea typeface="ＭＳ Ｐゴシック" charset="0"/>
                <a:cs typeface="ＭＳ Ｐゴシック" charset="0"/>
              </a:rPr>
              <a:t>shown</a:t>
            </a:r>
            <a:r>
              <a:rPr lang="fr-FR" dirty="0">
                <a:latin typeface="Arial" charset="0"/>
                <a:ea typeface="ＭＳ Ｐゴシック" charset="0"/>
                <a:cs typeface="ＭＳ Ｐゴシック" charset="0"/>
              </a:rPr>
              <a:t> (Del Corso, </a:t>
            </a:r>
            <a:r>
              <a:rPr lang="fr-FR" dirty="0" err="1">
                <a:latin typeface="Arial" charset="0"/>
                <a:ea typeface="ＭＳ Ｐゴシック" charset="0"/>
                <a:cs typeface="ＭＳ Ｐゴシック" charset="0"/>
              </a:rPr>
              <a:t>Gulli</a:t>
            </a:r>
            <a:r>
              <a:rPr lang="fr-FR" dirty="0">
                <a:latin typeface="Arial" charset="0"/>
                <a:ea typeface="ＭＳ Ｐゴシック" charset="0"/>
                <a:cs typeface="ＭＳ Ｐゴシック" charset="0"/>
              </a:rPr>
              <a:t> &amp; Romani, 2005; </a:t>
            </a:r>
            <a:r>
              <a:rPr lang="fr-FR" dirty="0" err="1">
                <a:latin typeface="Arial" charset="0"/>
                <a:ea typeface="ＭＳ Ｐゴシック" charset="0"/>
                <a:cs typeface="ＭＳ Ｐゴシック" charset="0"/>
              </a:rPr>
              <a:t>Langville</a:t>
            </a:r>
            <a:r>
              <a:rPr lang="fr-FR" dirty="0">
                <a:latin typeface="Arial" charset="0"/>
                <a:ea typeface="ＭＳ Ｐゴシック" charset="0"/>
                <a:cs typeface="ＭＳ Ｐゴシック" charset="0"/>
              </a:rPr>
              <a:t> &amp; Meyer, 2006) to </a:t>
            </a:r>
            <a:r>
              <a:rPr lang="fr-FR" dirty="0" err="1">
                <a:latin typeface="Arial" charset="0"/>
                <a:ea typeface="ＭＳ Ｐゴシック" charset="0"/>
                <a:cs typeface="ＭＳ Ｐゴシック" charset="0"/>
              </a:rPr>
              <a:t>be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equivalent</a:t>
            </a:r>
            <a:r>
              <a:rPr lang="fr-FR" dirty="0">
                <a:latin typeface="Arial" charset="0"/>
                <a:ea typeface="ＭＳ Ｐゴシック" charset="0"/>
                <a:cs typeface="ＭＳ Ｐゴシック" charset="0"/>
              </a:rPr>
              <a:t> to</a:t>
            </a:r>
          </a:p>
        </p:txBody>
      </p:sp>
      <p:pic>
        <p:nvPicPr>
          <p:cNvPr id="126980" name="Picture 4" descr="&#10;image-965.pdf                                                  003EFFC6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1" y="2936876"/>
            <a:ext cx="6783388" cy="415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81" name="Picture 5" descr="&#10;image-967.pdf                                                  003EFFC6HDX                            BA1FE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297488"/>
            <a:ext cx="7696200" cy="417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6872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Collaboration Graphs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a:t>
            </a:r>
            <a:r>
              <a:rPr lang="en-US" i="1" dirty="0" smtClean="0"/>
              <a:t>Hollywood graph </a:t>
            </a:r>
            <a:r>
              <a:rPr lang="en-US" dirty="0" smtClean="0"/>
              <a:t>models the collaboration of actors in films.</a:t>
            </a:r>
          </a:p>
          <a:p>
            <a:pPr lvl="1"/>
            <a:r>
              <a:rPr lang="en-US" dirty="0"/>
              <a:t>We represent actors by vertices and we connect two vertices if the actors they represent have appeared in the same </a:t>
            </a:r>
            <a:r>
              <a:rPr lang="en-US" dirty="0" smtClean="0"/>
              <a:t>movie.</a:t>
            </a:r>
            <a:endParaRPr lang="en-US" dirty="0"/>
          </a:p>
          <a:p>
            <a:pPr lvl="1"/>
            <a:r>
              <a:rPr lang="en-US" dirty="0" smtClean="0"/>
              <a:t>We </a:t>
            </a:r>
            <a:r>
              <a:rPr lang="en-US" dirty="0"/>
              <a:t>will </a:t>
            </a:r>
            <a:r>
              <a:rPr lang="en-US" dirty="0" smtClean="0"/>
              <a:t>study the </a:t>
            </a:r>
            <a:r>
              <a:rPr lang="en-US" dirty="0"/>
              <a:t>Hollywood Graph in Section </a:t>
            </a:r>
            <a:r>
              <a:rPr lang="en-US" dirty="0">
                <a:latin typeface="Cambria" pitchFamily="18" charset="0"/>
              </a:rPr>
              <a:t>10.4</a:t>
            </a:r>
            <a:r>
              <a:rPr lang="en-US" dirty="0"/>
              <a:t> when we discuss Kevin Bacon </a:t>
            </a:r>
            <a:r>
              <a:rPr lang="en-US" dirty="0" smtClean="0"/>
              <a:t>numbers.</a:t>
            </a:r>
            <a:endParaRPr lang="en-US" dirty="0"/>
          </a:p>
          <a:p>
            <a:r>
              <a:rPr lang="en-US" dirty="0"/>
              <a:t>An </a:t>
            </a:r>
            <a:r>
              <a:rPr lang="en-US" i="1" dirty="0" smtClean="0"/>
              <a:t>academic </a:t>
            </a:r>
            <a:r>
              <a:rPr lang="en-US" i="1" dirty="0"/>
              <a:t>collaboration </a:t>
            </a:r>
            <a:r>
              <a:rPr lang="en-US" i="1" dirty="0" smtClean="0"/>
              <a:t>graph </a:t>
            </a:r>
            <a:r>
              <a:rPr lang="en-US" dirty="0" smtClean="0"/>
              <a:t>models </a:t>
            </a:r>
            <a:r>
              <a:rPr lang="en-US" dirty="0"/>
              <a:t>the collaboration of researchers who have jointly written a paper in a particular </a:t>
            </a:r>
            <a:r>
              <a:rPr lang="en-US" dirty="0" smtClean="0"/>
              <a:t>subject.</a:t>
            </a:r>
            <a:endParaRPr lang="en-US" dirty="0"/>
          </a:p>
          <a:p>
            <a:pPr lvl="1"/>
            <a:r>
              <a:rPr lang="en-US" dirty="0"/>
              <a:t> We represent </a:t>
            </a:r>
            <a:r>
              <a:rPr lang="en-US" dirty="0" smtClean="0"/>
              <a:t>researchers in </a:t>
            </a:r>
            <a:r>
              <a:rPr lang="en-US" dirty="0"/>
              <a:t>a particular academic discipline using </a:t>
            </a:r>
            <a:r>
              <a:rPr lang="en-US" dirty="0" smtClean="0"/>
              <a:t>vertices.</a:t>
            </a:r>
            <a:endParaRPr lang="en-US" dirty="0"/>
          </a:p>
          <a:p>
            <a:pPr lvl="1"/>
            <a:r>
              <a:rPr lang="en-US" dirty="0" smtClean="0"/>
              <a:t>We </a:t>
            </a:r>
            <a:r>
              <a:rPr lang="en-US" dirty="0"/>
              <a:t>connect the vertices representing two </a:t>
            </a:r>
            <a:r>
              <a:rPr lang="en-US" dirty="0" smtClean="0"/>
              <a:t>researchers </a:t>
            </a:r>
            <a:r>
              <a:rPr lang="en-US" dirty="0"/>
              <a:t>in this discipline if they </a:t>
            </a:r>
            <a:r>
              <a:rPr lang="en-US" dirty="0" smtClean="0"/>
              <a:t>are </a:t>
            </a:r>
            <a:r>
              <a:rPr lang="en-US" dirty="0"/>
              <a:t>coauthors of a </a:t>
            </a:r>
            <a:r>
              <a:rPr lang="en-US" dirty="0" smtClean="0"/>
              <a:t>paper.</a:t>
            </a:r>
            <a:endParaRPr lang="en-US" dirty="0"/>
          </a:p>
          <a:p>
            <a:pPr lvl="1"/>
            <a:r>
              <a:rPr lang="en-US" dirty="0" smtClean="0"/>
              <a:t>We </a:t>
            </a:r>
            <a:r>
              <a:rPr lang="en-US" dirty="0"/>
              <a:t>will </a:t>
            </a:r>
            <a:r>
              <a:rPr lang="en-US" dirty="0" smtClean="0"/>
              <a:t>study </a:t>
            </a:r>
            <a:r>
              <a:rPr lang="en-US" dirty="0"/>
              <a:t>the </a:t>
            </a:r>
            <a:r>
              <a:rPr lang="en-US" dirty="0" smtClean="0"/>
              <a:t>academic </a:t>
            </a:r>
            <a:r>
              <a:rPr lang="en-US" dirty="0"/>
              <a:t>collaboration </a:t>
            </a:r>
            <a:r>
              <a:rPr lang="en-US" dirty="0" smtClean="0"/>
              <a:t>graph for mathematicians </a:t>
            </a:r>
            <a:r>
              <a:rPr lang="en-US" dirty="0"/>
              <a:t>when we discuss </a:t>
            </a:r>
            <a:r>
              <a:rPr lang="en-US" i="1" dirty="0" err="1" smtClean="0"/>
              <a:t>Erd</a:t>
            </a:r>
            <a:r>
              <a:rPr lang="hu-HU" i="1" dirty="0" smtClean="0">
                <a:latin typeface="Cambria Math"/>
                <a:ea typeface="Cambria Math"/>
              </a:rPr>
              <a:t>ő</a:t>
            </a:r>
            <a:r>
              <a:rPr lang="en-US" i="1" dirty="0" smtClean="0"/>
              <a:t>s </a:t>
            </a:r>
            <a:r>
              <a:rPr lang="en-US" i="1" dirty="0"/>
              <a:t>numbers </a:t>
            </a:r>
            <a:r>
              <a:rPr lang="en-US" dirty="0"/>
              <a:t>in Section </a:t>
            </a:r>
            <a:r>
              <a:rPr lang="en-US" dirty="0" smtClean="0">
                <a:latin typeface="Cambria" pitchFamily="18" charset="0"/>
              </a:rPr>
              <a:t>10.4.</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Applications to Information Networks</a:t>
            </a:r>
            <a:r>
              <a:rPr lang="en-US" dirty="0" smtClean="0"/>
              <a:t> </a:t>
            </a:r>
            <a:endParaRPr lang="en-US" dirty="0"/>
          </a:p>
        </p:txBody>
      </p:sp>
      <p:sp>
        <p:nvSpPr>
          <p:cNvPr id="3" name="Content Placeholder 2"/>
          <p:cNvSpPr>
            <a:spLocks noGrp="1"/>
          </p:cNvSpPr>
          <p:nvPr>
            <p:ph idx="1"/>
          </p:nvPr>
        </p:nvSpPr>
        <p:spPr/>
        <p:txBody>
          <a:bodyPr>
            <a:normAutofit fontScale="92500" lnSpcReduction="20000"/>
          </a:bodyPr>
          <a:lstStyle/>
          <a:p>
            <a:r>
              <a:rPr lang="en-US" dirty="0"/>
              <a:t>Graphs can be used to </a:t>
            </a:r>
            <a:r>
              <a:rPr lang="en-US" b="1" dirty="0"/>
              <a:t>model</a:t>
            </a:r>
            <a:r>
              <a:rPr lang="en-US" dirty="0"/>
              <a:t> different types of networks that link different types of information</a:t>
            </a:r>
            <a:r>
              <a:rPr lang="en-US" dirty="0" smtClean="0"/>
              <a:t>.</a:t>
            </a:r>
            <a:endParaRPr lang="en-US" dirty="0"/>
          </a:p>
          <a:p>
            <a:r>
              <a:rPr lang="en-US" dirty="0" smtClean="0"/>
              <a:t>In a </a:t>
            </a:r>
            <a:r>
              <a:rPr lang="en-US" i="1" dirty="0"/>
              <a:t>w</a:t>
            </a:r>
            <a:r>
              <a:rPr lang="en-US" i="1" dirty="0" smtClean="0"/>
              <a:t>eb graph</a:t>
            </a:r>
            <a:r>
              <a:rPr lang="en-US" dirty="0" smtClean="0"/>
              <a:t>, web </a:t>
            </a:r>
            <a:r>
              <a:rPr lang="en-US" dirty="0"/>
              <a:t>pages are represented by </a:t>
            </a:r>
            <a:r>
              <a:rPr lang="en-US" dirty="0" smtClean="0"/>
              <a:t>vertices and</a:t>
            </a:r>
            <a:r>
              <a:rPr lang="en-US" dirty="0"/>
              <a:t> </a:t>
            </a:r>
            <a:r>
              <a:rPr lang="en-US" dirty="0" smtClean="0"/>
              <a:t>links </a:t>
            </a:r>
            <a:r>
              <a:rPr lang="en-US" dirty="0"/>
              <a:t>are represented by directed </a:t>
            </a:r>
            <a:r>
              <a:rPr lang="en-US" dirty="0" smtClean="0"/>
              <a:t>edges.</a:t>
            </a:r>
            <a:endParaRPr lang="en-US" dirty="0"/>
          </a:p>
          <a:p>
            <a:pPr lvl="1"/>
            <a:r>
              <a:rPr lang="en-US" dirty="0" smtClean="0"/>
              <a:t> </a:t>
            </a:r>
            <a:r>
              <a:rPr lang="en-US" dirty="0"/>
              <a:t>A </a:t>
            </a:r>
            <a:r>
              <a:rPr lang="en-US" dirty="0" smtClean="0"/>
              <a:t>web </a:t>
            </a:r>
            <a:r>
              <a:rPr lang="en-US" dirty="0"/>
              <a:t>graph models the web at a particular </a:t>
            </a:r>
            <a:r>
              <a:rPr lang="en-US" dirty="0" smtClean="0"/>
              <a:t>time.</a:t>
            </a:r>
            <a:endParaRPr lang="en-US" dirty="0"/>
          </a:p>
          <a:p>
            <a:pPr lvl="1"/>
            <a:r>
              <a:rPr lang="en-US" dirty="0" smtClean="0"/>
              <a:t> </a:t>
            </a:r>
            <a:r>
              <a:rPr lang="en-US" dirty="0"/>
              <a:t>We will explain how the web graph is used </a:t>
            </a:r>
            <a:r>
              <a:rPr lang="en-US" dirty="0" smtClean="0"/>
              <a:t>by </a:t>
            </a:r>
            <a:r>
              <a:rPr lang="en-US" dirty="0"/>
              <a:t>search engines in Section </a:t>
            </a:r>
            <a:r>
              <a:rPr lang="en-US" dirty="0" smtClean="0">
                <a:latin typeface="Cambria" pitchFamily="18" charset="0"/>
              </a:rPr>
              <a:t>11.4.</a:t>
            </a:r>
            <a:endParaRPr lang="en-US" dirty="0"/>
          </a:p>
          <a:p>
            <a:r>
              <a:rPr lang="en-US" dirty="0" smtClean="0"/>
              <a:t>In a </a:t>
            </a:r>
            <a:r>
              <a:rPr lang="en-US" i="1" dirty="0"/>
              <a:t>citation </a:t>
            </a:r>
            <a:r>
              <a:rPr lang="en-US" i="1" dirty="0" smtClean="0"/>
              <a:t>network</a:t>
            </a:r>
            <a:r>
              <a:rPr lang="en-US" dirty="0" smtClean="0"/>
              <a:t>: </a:t>
            </a:r>
            <a:endParaRPr lang="en-US" dirty="0"/>
          </a:p>
          <a:p>
            <a:pPr lvl="1"/>
            <a:r>
              <a:rPr lang="en-US" dirty="0" smtClean="0"/>
              <a:t> </a:t>
            </a:r>
            <a:r>
              <a:rPr lang="en-US" dirty="0"/>
              <a:t>Research papers in a particular discipline are represented by </a:t>
            </a:r>
            <a:r>
              <a:rPr lang="en-US" dirty="0" smtClean="0"/>
              <a:t>vertices.</a:t>
            </a:r>
            <a:endParaRPr lang="en-US" dirty="0"/>
          </a:p>
          <a:p>
            <a:pPr lvl="1"/>
            <a:r>
              <a:rPr lang="en-US" dirty="0" smtClean="0"/>
              <a:t>When </a:t>
            </a:r>
            <a:r>
              <a:rPr lang="en-US" dirty="0"/>
              <a:t>a paper cites a second paper as a </a:t>
            </a:r>
            <a:r>
              <a:rPr lang="en-US" dirty="0" smtClean="0"/>
              <a:t>reference,  </a:t>
            </a:r>
            <a:r>
              <a:rPr lang="en-US" dirty="0"/>
              <a:t>there is an edge from the vertex representing this paper to the vertex representing the second </a:t>
            </a:r>
            <a:r>
              <a:rPr lang="en-US" dirty="0" smtClean="0"/>
              <a:t>paper.</a:t>
            </a:r>
            <a:endParaRPr lang="en-US" dirty="0"/>
          </a:p>
          <a:p>
            <a:pPr marL="365760" lvl="1" indent="0">
              <a:buNone/>
            </a:pPr>
            <a:endParaRPr lang="en-US" i="1"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Transportation Graphs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Graph models are extensively used in the study of  transportation networks.</a:t>
            </a:r>
          </a:p>
          <a:p>
            <a:r>
              <a:rPr lang="en-US" dirty="0" smtClean="0"/>
              <a:t>Airline networks can be modeled using directed </a:t>
            </a:r>
            <a:r>
              <a:rPr lang="en-US" dirty="0" err="1" smtClean="0"/>
              <a:t>multigraphs</a:t>
            </a:r>
            <a:r>
              <a:rPr lang="en-US" dirty="0" smtClean="0"/>
              <a:t> where</a:t>
            </a:r>
          </a:p>
          <a:p>
            <a:pPr lvl="1"/>
            <a:r>
              <a:rPr lang="en-US" dirty="0"/>
              <a:t>a</a:t>
            </a:r>
            <a:r>
              <a:rPr lang="en-US" dirty="0" smtClean="0"/>
              <a:t>irports are represented by vertices</a:t>
            </a:r>
          </a:p>
          <a:p>
            <a:pPr lvl="1"/>
            <a:r>
              <a:rPr lang="en-US" dirty="0"/>
              <a:t>e</a:t>
            </a:r>
            <a:r>
              <a:rPr lang="en-US" dirty="0" smtClean="0"/>
              <a:t>ach flight is represented by  a directed edge from the vertex representing the departure airport to the vertex representing the destination airport</a:t>
            </a:r>
          </a:p>
          <a:p>
            <a:r>
              <a:rPr lang="en-US" dirty="0" smtClean="0"/>
              <a:t>Road networks can be modeled using graphs where</a:t>
            </a:r>
          </a:p>
          <a:p>
            <a:pPr lvl="1"/>
            <a:r>
              <a:rPr lang="en-US" dirty="0"/>
              <a:t>v</a:t>
            </a:r>
            <a:r>
              <a:rPr lang="en-US" dirty="0" smtClean="0"/>
              <a:t>ertices represent intersections and edges represent roads.</a:t>
            </a:r>
          </a:p>
          <a:p>
            <a:pPr lvl="1"/>
            <a:r>
              <a:rPr lang="en-US" dirty="0"/>
              <a:t>u</a:t>
            </a:r>
            <a:r>
              <a:rPr lang="en-US" dirty="0" smtClean="0"/>
              <a:t>ndirected edges represent two-way roads and directed edges represent one-way roads.</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17</a:t>
            </a:fld>
            <a:endParaRPr lang="en-US"/>
          </a:p>
        </p:txBody>
      </p:sp>
    </p:spTree>
    <p:extLst>
      <p:ext uri="{BB962C8B-B14F-4D97-AF65-F5344CB8AC3E}">
        <p14:creationId xmlns:p14="http://schemas.microsoft.com/office/powerpoint/2010/main" val="41756214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Design Applications</a:t>
            </a:r>
            <a:endParaRPr lang="en-US" dirty="0"/>
          </a:p>
        </p:txBody>
      </p:sp>
      <p:sp>
        <p:nvSpPr>
          <p:cNvPr id="3" name="Content Placeholder 2"/>
          <p:cNvSpPr>
            <a:spLocks noGrp="1"/>
          </p:cNvSpPr>
          <p:nvPr>
            <p:ph idx="1"/>
          </p:nvPr>
        </p:nvSpPr>
        <p:spPr/>
        <p:txBody>
          <a:bodyPr>
            <a:normAutofit fontScale="70000" lnSpcReduction="20000"/>
          </a:bodyPr>
          <a:lstStyle/>
          <a:p>
            <a:r>
              <a:rPr lang="en-US" dirty="0"/>
              <a:t>Graph models are </a:t>
            </a:r>
            <a:r>
              <a:rPr lang="en-US" dirty="0" smtClean="0"/>
              <a:t>extensively </a:t>
            </a:r>
            <a:r>
              <a:rPr lang="en-US" dirty="0"/>
              <a:t>used in software </a:t>
            </a:r>
            <a:r>
              <a:rPr lang="en-US" dirty="0" smtClean="0"/>
              <a:t>design. We </a:t>
            </a:r>
            <a:r>
              <a:rPr lang="en-US" dirty="0"/>
              <a:t>will introduce two such models </a:t>
            </a:r>
            <a:r>
              <a:rPr lang="en-US" dirty="0" smtClean="0"/>
              <a:t>here; one representing the dependency between the modules of a software application  and the other representing restrictions in the execution of statements in computer programs.</a:t>
            </a:r>
            <a:endParaRPr lang="en-US" dirty="0"/>
          </a:p>
          <a:p>
            <a:r>
              <a:rPr lang="en-US" dirty="0"/>
              <a:t>When a top-down approach is used to design software, the system is divided into </a:t>
            </a:r>
            <a:r>
              <a:rPr lang="en-US" dirty="0" smtClean="0"/>
              <a:t>modules</a:t>
            </a:r>
            <a:r>
              <a:rPr lang="en-US" dirty="0"/>
              <a:t>, each performing a specific task.    </a:t>
            </a:r>
          </a:p>
          <a:p>
            <a:r>
              <a:rPr lang="en-US" dirty="0"/>
              <a:t>We use a </a:t>
            </a:r>
            <a:r>
              <a:rPr lang="en-US" i="1" dirty="0"/>
              <a:t>module dependency graph </a:t>
            </a:r>
            <a:r>
              <a:rPr lang="en-US" dirty="0"/>
              <a:t>to represent the dependency between these modules.  These dependencies need to be understood before coding can be done</a:t>
            </a:r>
            <a:r>
              <a:rPr lang="en-US" dirty="0" smtClean="0"/>
              <a:t>. </a:t>
            </a:r>
          </a:p>
          <a:p>
            <a:pPr lvl="1"/>
            <a:r>
              <a:rPr lang="en-US" dirty="0" smtClean="0"/>
              <a:t>In </a:t>
            </a:r>
            <a:r>
              <a:rPr lang="en-US" dirty="0"/>
              <a:t>a module dependency graph vertices represent software </a:t>
            </a:r>
            <a:r>
              <a:rPr lang="en-US" dirty="0" smtClean="0"/>
              <a:t>modules </a:t>
            </a:r>
            <a:r>
              <a:rPr lang="en-US" dirty="0"/>
              <a:t>and there is an edge from one module to another if the second module depends on the first</a:t>
            </a:r>
            <a:r>
              <a:rPr lang="en-US" dirty="0" smtClean="0"/>
              <a:t>.</a:t>
            </a:r>
          </a:p>
          <a:p>
            <a:pPr marL="393192" lvl="1" indent="0">
              <a:buNone/>
            </a:pPr>
            <a:endParaRPr lang="en-US" dirty="0"/>
          </a:p>
          <a:p>
            <a:pPr marL="393192" lvl="1" indent="0">
              <a:buNone/>
            </a:pPr>
            <a:endParaRPr lang="en-US" dirty="0"/>
          </a:p>
          <a:p>
            <a:pPr marL="393192" lvl="1" indent="0">
              <a:buNone/>
            </a:pPr>
            <a:endParaRPr lang="en-US" dirty="0"/>
          </a:p>
          <a:p>
            <a:pPr marL="393192" lvl="1" indent="0">
              <a:buNone/>
            </a:pPr>
            <a:endParaRPr lang="en-US" dirty="0"/>
          </a:p>
          <a:p>
            <a:pPr marL="393192" lvl="1" indent="0">
              <a:buNone/>
            </a:pPr>
            <a:r>
              <a:rPr lang="en-US" dirty="0"/>
              <a:t> </a:t>
            </a:r>
          </a:p>
          <a:p>
            <a:endParaRPr lang="en-US" dirty="0"/>
          </a:p>
        </p:txBody>
      </p:sp>
      <p:pic>
        <p:nvPicPr>
          <p:cNvPr id="4" name="Picture 3" descr="FIGURE10.1.9.jpg"/>
          <p:cNvPicPr>
            <a:picLocks noChangeAspect="1"/>
          </p:cNvPicPr>
          <p:nvPr/>
        </p:nvPicPr>
        <p:blipFill>
          <a:blip r:embed="rId2" cstate="print"/>
          <a:stretch>
            <a:fillRect/>
          </a:stretch>
        </p:blipFill>
        <p:spPr>
          <a:xfrm>
            <a:off x="5410201" y="4974908"/>
            <a:ext cx="2510028" cy="1455420"/>
          </a:xfrm>
          <a:prstGeom prst="rect">
            <a:avLst/>
          </a:prstGeom>
        </p:spPr>
      </p:pic>
      <p:sp>
        <p:nvSpPr>
          <p:cNvPr id="5" name="TextBox 4"/>
          <p:cNvSpPr txBox="1"/>
          <p:nvPr/>
        </p:nvSpPr>
        <p:spPr>
          <a:xfrm>
            <a:off x="914400" y="5029201"/>
            <a:ext cx="4114800" cy="969069"/>
          </a:xfrm>
          <a:prstGeom prst="rect">
            <a:avLst/>
          </a:prstGeom>
          <a:noFill/>
        </p:spPr>
        <p:txBody>
          <a:bodyPr wrap="square" rtlCol="0">
            <a:spAutoFit/>
          </a:bodyPr>
          <a:lstStyle/>
          <a:p>
            <a:pPr>
              <a:lnSpc>
                <a:spcPts val="1700"/>
              </a:lnSpc>
            </a:pPr>
            <a:r>
              <a:rPr lang="en-US" b="1" dirty="0" smtClean="0"/>
              <a:t>Example</a:t>
            </a:r>
            <a:r>
              <a:rPr lang="en-US" dirty="0" smtClean="0"/>
              <a:t>: </a:t>
            </a:r>
            <a:r>
              <a:rPr lang="en-US" sz="1600" dirty="0" smtClean="0"/>
              <a:t>The </a:t>
            </a:r>
            <a:r>
              <a:rPr lang="en-US" sz="1600" dirty="0"/>
              <a:t>dependencies between </a:t>
            </a:r>
            <a:r>
              <a:rPr lang="en-US" sz="1600" dirty="0" smtClean="0"/>
              <a:t>the seven </a:t>
            </a:r>
            <a:r>
              <a:rPr lang="en-US" sz="1600" dirty="0"/>
              <a:t>modules in the design of a web browser are represented by this module dependency graph</a:t>
            </a:r>
            <a:r>
              <a:rPr lang="en-US" sz="1600" dirty="0" smtClean="0"/>
              <a:t>.</a:t>
            </a:r>
            <a:endParaRPr lang="en-US" sz="1600" dirty="0"/>
          </a:p>
        </p:txBody>
      </p:sp>
      <p:sp>
        <p:nvSpPr>
          <p:cNvPr id="6" name="Slide Number Placeholder 5"/>
          <p:cNvSpPr>
            <a:spLocks noGrp="1"/>
          </p:cNvSpPr>
          <p:nvPr>
            <p:ph type="sldNum" sz="quarter" idx="12"/>
          </p:nvPr>
        </p:nvSpPr>
        <p:spPr/>
        <p:txBody>
          <a:bodyPr/>
          <a:lstStyle/>
          <a:p>
            <a:fld id="{8CD41AC4-40F7-4FE0-8905-74C6698904F3}" type="slidenum">
              <a:rPr lang="en-US" smtClean="0"/>
              <a:pPr/>
              <a:t>18</a:t>
            </a:fld>
            <a:endParaRPr lang="en-US"/>
          </a:p>
        </p:txBody>
      </p:sp>
    </p:spTree>
    <p:extLst>
      <p:ext uri="{BB962C8B-B14F-4D97-AF65-F5344CB8AC3E}">
        <p14:creationId xmlns:p14="http://schemas.microsoft.com/office/powerpoint/2010/main" val="23267922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We </a:t>
            </a:r>
            <a:r>
              <a:rPr lang="en-US" dirty="0"/>
              <a:t>can use a directed graph called a </a:t>
            </a:r>
            <a:r>
              <a:rPr lang="en-US" i="1" dirty="0"/>
              <a:t>precedence graph </a:t>
            </a:r>
            <a:r>
              <a:rPr lang="en-US" dirty="0"/>
              <a:t>to represent which statements must have already been executed before we execute each statement</a:t>
            </a:r>
            <a:r>
              <a:rPr lang="en-US" dirty="0" smtClean="0"/>
              <a:t>.</a:t>
            </a:r>
            <a:endParaRPr lang="en-US" b="1" dirty="0"/>
          </a:p>
          <a:p>
            <a:pPr lvl="1"/>
            <a:r>
              <a:rPr lang="en-US" dirty="0" smtClean="0"/>
              <a:t> </a:t>
            </a:r>
            <a:r>
              <a:rPr lang="en-US" dirty="0"/>
              <a:t>V</a:t>
            </a:r>
            <a:r>
              <a:rPr lang="en-US" dirty="0" smtClean="0"/>
              <a:t>ertices </a:t>
            </a:r>
            <a:r>
              <a:rPr lang="en-US" dirty="0"/>
              <a:t>represent statements </a:t>
            </a:r>
            <a:r>
              <a:rPr lang="en-US" dirty="0" smtClean="0"/>
              <a:t>in a </a:t>
            </a:r>
            <a:r>
              <a:rPr lang="en-US" dirty="0"/>
              <a:t>computer </a:t>
            </a:r>
            <a:r>
              <a:rPr lang="en-US" dirty="0" smtClean="0"/>
              <a:t>program</a:t>
            </a:r>
            <a:endParaRPr lang="en-US" dirty="0"/>
          </a:p>
          <a:p>
            <a:pPr lvl="1"/>
            <a:r>
              <a:rPr lang="en-US" dirty="0"/>
              <a:t>T</a:t>
            </a:r>
            <a:r>
              <a:rPr lang="en-US" dirty="0" smtClean="0"/>
              <a:t>here </a:t>
            </a:r>
            <a:r>
              <a:rPr lang="en-US" dirty="0"/>
              <a:t>is a directed edge from a vertex to a second vertex if the second vertex cannot be executed before the </a:t>
            </a:r>
            <a:r>
              <a:rPr lang="en-US" dirty="0" smtClean="0"/>
              <a:t>first</a:t>
            </a:r>
          </a:p>
          <a:p>
            <a:pPr lvl="1"/>
            <a:endParaRPr lang="en-US" dirty="0"/>
          </a:p>
          <a:p>
            <a:pPr lvl="1"/>
            <a:endParaRPr lang="en-US" dirty="0" smtClean="0"/>
          </a:p>
          <a:p>
            <a:pPr lvl="1"/>
            <a:endParaRPr lang="en-US" dirty="0"/>
          </a:p>
          <a:p>
            <a:pPr lvl="1"/>
            <a:endParaRPr lang="en-US" dirty="0" smtClean="0"/>
          </a:p>
          <a:p>
            <a:pPr lvl="1"/>
            <a:endParaRPr lang="en-US" dirty="0"/>
          </a:p>
          <a:p>
            <a:pPr marL="393192" lvl="1" indent="0">
              <a:buNone/>
            </a:pPr>
            <a:r>
              <a:rPr lang="en-US" dirty="0" smtClean="0"/>
              <a:t>  </a:t>
            </a:r>
          </a:p>
          <a:p>
            <a:pPr marL="393192" lvl="1" indent="0">
              <a:buNone/>
            </a:pPr>
            <a:r>
              <a:rPr lang="en-US" dirty="0"/>
              <a:t> </a:t>
            </a:r>
          </a:p>
        </p:txBody>
      </p:sp>
      <p:sp>
        <p:nvSpPr>
          <p:cNvPr id="2" name="Title 1"/>
          <p:cNvSpPr>
            <a:spLocks noGrp="1"/>
          </p:cNvSpPr>
          <p:nvPr>
            <p:ph type="title"/>
          </p:nvPr>
        </p:nvSpPr>
        <p:spPr/>
        <p:txBody>
          <a:bodyPr>
            <a:normAutofit fontScale="90000"/>
          </a:bodyPr>
          <a:lstStyle/>
          <a:p>
            <a:r>
              <a:rPr lang="en-US" dirty="0" smtClean="0"/>
              <a:t>Software Design Applications (</a:t>
            </a:r>
            <a:r>
              <a:rPr lang="en-US" i="1" dirty="0" smtClean="0"/>
              <a:t>continued</a:t>
            </a:r>
            <a:r>
              <a:rPr lang="en-US" dirty="0" smtClean="0"/>
              <a:t>)</a:t>
            </a:r>
            <a:endParaRPr lang="en-US" dirty="0"/>
          </a:p>
        </p:txBody>
      </p:sp>
      <p:pic>
        <p:nvPicPr>
          <p:cNvPr id="4" name="Content Placeholder 4" descr="09011.jpg"/>
          <p:cNvPicPr>
            <a:picLocks noChangeAspect="1"/>
          </p:cNvPicPr>
          <p:nvPr/>
        </p:nvPicPr>
        <p:blipFill>
          <a:blip r:embed="rId2" cstate="print"/>
          <a:stretch>
            <a:fillRect/>
          </a:stretch>
        </p:blipFill>
        <p:spPr>
          <a:xfrm>
            <a:off x="5523357" y="3962401"/>
            <a:ext cx="2512315" cy="2249474"/>
          </a:xfrm>
          <a:prstGeom prst="rect">
            <a:avLst/>
          </a:prstGeom>
        </p:spPr>
      </p:pic>
      <p:sp>
        <p:nvSpPr>
          <p:cNvPr id="6" name="TextBox 5"/>
          <p:cNvSpPr txBox="1"/>
          <p:nvPr/>
        </p:nvSpPr>
        <p:spPr>
          <a:xfrm>
            <a:off x="1143000" y="4071475"/>
            <a:ext cx="3429000" cy="1410215"/>
          </a:xfrm>
          <a:prstGeom prst="rect">
            <a:avLst/>
          </a:prstGeom>
          <a:noFill/>
        </p:spPr>
        <p:txBody>
          <a:bodyPr wrap="square" rtlCol="0">
            <a:spAutoFit/>
          </a:bodyPr>
          <a:lstStyle/>
          <a:p>
            <a:pPr>
              <a:lnSpc>
                <a:spcPts val="1700"/>
              </a:lnSpc>
            </a:pPr>
            <a:r>
              <a:rPr lang="en-US" b="1" dirty="0" smtClean="0"/>
              <a:t>Example</a:t>
            </a:r>
            <a:r>
              <a:rPr lang="en-US" dirty="0" smtClean="0"/>
              <a:t>: This </a:t>
            </a:r>
            <a:r>
              <a:rPr lang="en-US" dirty="0"/>
              <a:t>precedence graph shows which statements must already have been executed before we can execute each of the six statements in the program.</a:t>
            </a:r>
          </a:p>
        </p:txBody>
      </p:sp>
      <p:sp>
        <p:nvSpPr>
          <p:cNvPr id="5" name="Slide Number Placeholder 4"/>
          <p:cNvSpPr>
            <a:spLocks noGrp="1"/>
          </p:cNvSpPr>
          <p:nvPr>
            <p:ph type="sldNum" sz="quarter" idx="12"/>
          </p:nvPr>
        </p:nvSpPr>
        <p:spPr/>
        <p:txBody>
          <a:bodyPr/>
          <a:lstStyle/>
          <a:p>
            <a:fld id="{8CD41AC4-40F7-4FE0-8905-74C6698904F3}" type="slidenum">
              <a:rPr lang="en-US" smtClean="0"/>
              <a:pPr/>
              <a:t>19</a:t>
            </a:fld>
            <a:endParaRPr lang="en-US"/>
          </a:p>
        </p:txBody>
      </p:sp>
    </p:spTree>
    <p:extLst>
      <p:ext uri="{BB962C8B-B14F-4D97-AF65-F5344CB8AC3E}">
        <p14:creationId xmlns:p14="http://schemas.microsoft.com/office/powerpoint/2010/main" val="28042305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a:bodyPr>
          <a:lstStyle/>
          <a:p>
            <a:r>
              <a:rPr lang="en-US" dirty="0" smtClean="0"/>
              <a:t>Graphs and Graph Models</a:t>
            </a:r>
          </a:p>
          <a:p>
            <a:r>
              <a:rPr lang="en-US" dirty="0" smtClean="0"/>
              <a:t>Graph Terminology and Special Types of Graphs</a:t>
            </a:r>
          </a:p>
          <a:p>
            <a:r>
              <a:rPr lang="en-US" dirty="0" smtClean="0"/>
              <a:t>Representing Graphs and Graph Isomorphism</a:t>
            </a:r>
          </a:p>
          <a:p>
            <a:r>
              <a:rPr lang="en-US" dirty="0" smtClean="0"/>
              <a:t>Connectivity</a:t>
            </a:r>
          </a:p>
          <a:p>
            <a:r>
              <a:rPr lang="en-US" dirty="0" smtClean="0"/>
              <a:t>Euler and Hamiltonian Graphs</a:t>
            </a:r>
          </a:p>
          <a:p>
            <a:r>
              <a:rPr lang="en-US" dirty="0" smtClean="0"/>
              <a:t>Shortest-Path Problems (</a:t>
            </a:r>
            <a:r>
              <a:rPr lang="en-US" i="1" dirty="0" smtClean="0"/>
              <a:t>not currently included in overheads</a:t>
            </a:r>
            <a:r>
              <a:rPr lang="en-US" dirty="0" smtClean="0"/>
              <a:t>)</a:t>
            </a:r>
          </a:p>
          <a:p>
            <a:r>
              <a:rPr lang="en-US" dirty="0" smtClean="0"/>
              <a:t>Planar Graphs (</a:t>
            </a:r>
            <a:r>
              <a:rPr lang="en-US" i="1" dirty="0" smtClean="0"/>
              <a:t>not currently included in overheads</a:t>
            </a:r>
            <a:r>
              <a:rPr lang="en-US" dirty="0" smtClean="0"/>
              <a:t>)</a:t>
            </a:r>
          </a:p>
          <a:p>
            <a:r>
              <a:rPr lang="en-US" dirty="0" smtClean="0"/>
              <a:t>Graph Coloring (</a:t>
            </a:r>
            <a:r>
              <a:rPr lang="en-US" i="1" dirty="0" smtClean="0"/>
              <a:t>not currently included in overheads</a:t>
            </a:r>
            <a:r>
              <a:rPr lang="en-US" dirty="0" smtClean="0"/>
              <a:t>)</a:t>
            </a:r>
          </a:p>
          <a:p>
            <a:endParaRPr lang="en-US" dirty="0" smtClean="0"/>
          </a:p>
          <a:p>
            <a:endParaRPr lang="en-US" dirty="0" smtClean="0"/>
          </a:p>
          <a:p>
            <a:pPr>
              <a:buNone/>
            </a:pPr>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Applications</a:t>
            </a:r>
            <a:endParaRPr lang="en-US" dirty="0"/>
          </a:p>
        </p:txBody>
      </p:sp>
      <p:sp>
        <p:nvSpPr>
          <p:cNvPr id="3" name="Content Placeholder 2"/>
          <p:cNvSpPr>
            <a:spLocks noGrp="1"/>
          </p:cNvSpPr>
          <p:nvPr>
            <p:ph idx="1"/>
          </p:nvPr>
        </p:nvSpPr>
        <p:spPr>
          <a:xfrm>
            <a:off x="457200" y="1828800"/>
            <a:ext cx="8153400" cy="4191000"/>
          </a:xfrm>
        </p:spPr>
        <p:txBody>
          <a:bodyPr>
            <a:normAutofit fontScale="92500" lnSpcReduction="10000"/>
          </a:bodyPr>
          <a:lstStyle/>
          <a:p>
            <a:r>
              <a:rPr lang="en-US" dirty="0"/>
              <a:t>Graph models are used extensively in many areas of the biological science.  We will describe two such models, one to ecology and the other to molecular biology.</a:t>
            </a:r>
          </a:p>
          <a:p>
            <a:r>
              <a:rPr lang="en-US" i="1" dirty="0"/>
              <a:t>Niche overlap graphs </a:t>
            </a:r>
            <a:r>
              <a:rPr lang="en-US" dirty="0"/>
              <a:t>model competition between species in an ecosystem</a:t>
            </a:r>
          </a:p>
          <a:p>
            <a:pPr lvl="1"/>
            <a:r>
              <a:rPr lang="en-US" dirty="0" smtClean="0"/>
              <a:t>Vertices </a:t>
            </a:r>
            <a:r>
              <a:rPr lang="en-US" dirty="0"/>
              <a:t>represent species </a:t>
            </a:r>
            <a:r>
              <a:rPr lang="en-US" dirty="0" smtClean="0"/>
              <a:t>and an edge connects two vertices when they </a:t>
            </a:r>
            <a:r>
              <a:rPr lang="en-US" dirty="0"/>
              <a:t>represent </a:t>
            </a:r>
            <a:r>
              <a:rPr lang="en-US" dirty="0" smtClean="0"/>
              <a:t>species </a:t>
            </a:r>
            <a:r>
              <a:rPr lang="en-US" dirty="0"/>
              <a:t>who compete for food resources</a:t>
            </a:r>
            <a:r>
              <a:rPr lang="en-US" dirty="0" smtClean="0"/>
              <a:t>.</a:t>
            </a:r>
          </a:p>
          <a:p>
            <a:pPr lvl="1"/>
            <a:endParaRPr lang="en-US" dirty="0"/>
          </a:p>
          <a:p>
            <a:pPr lvl="1"/>
            <a:endParaRPr lang="en-US" dirty="0" smtClean="0"/>
          </a:p>
          <a:p>
            <a:pPr lvl="1"/>
            <a:endParaRPr lang="en-US" dirty="0"/>
          </a:p>
          <a:p>
            <a:pPr marL="393192" lvl="1" indent="0">
              <a:buNone/>
            </a:pPr>
            <a:r>
              <a:rPr lang="en-US" dirty="0" smtClean="0"/>
              <a:t> </a:t>
            </a:r>
            <a:endParaRPr lang="en-US" dirty="0"/>
          </a:p>
        </p:txBody>
      </p:sp>
      <p:pic>
        <p:nvPicPr>
          <p:cNvPr id="4" name="Picture 3" descr="09006.jpg"/>
          <p:cNvPicPr>
            <a:picLocks noChangeAspect="1"/>
          </p:cNvPicPr>
          <p:nvPr/>
        </p:nvPicPr>
        <p:blipFill>
          <a:blip r:embed="rId2" cstate="print"/>
          <a:stretch>
            <a:fillRect/>
          </a:stretch>
        </p:blipFill>
        <p:spPr>
          <a:xfrm>
            <a:off x="4876800" y="4648200"/>
            <a:ext cx="2200656" cy="1720596"/>
          </a:xfrm>
          <a:prstGeom prst="rect">
            <a:avLst/>
          </a:prstGeom>
        </p:spPr>
      </p:pic>
      <p:sp>
        <p:nvSpPr>
          <p:cNvPr id="6" name="TextBox 5"/>
          <p:cNvSpPr txBox="1"/>
          <p:nvPr/>
        </p:nvSpPr>
        <p:spPr>
          <a:xfrm>
            <a:off x="914400" y="4769835"/>
            <a:ext cx="2438400" cy="974198"/>
          </a:xfrm>
          <a:prstGeom prst="rect">
            <a:avLst/>
          </a:prstGeom>
          <a:noFill/>
        </p:spPr>
        <p:txBody>
          <a:bodyPr wrap="square" rtlCol="0">
            <a:spAutoFit/>
          </a:bodyPr>
          <a:lstStyle/>
          <a:p>
            <a:pPr>
              <a:lnSpc>
                <a:spcPts val="1700"/>
              </a:lnSpc>
            </a:pPr>
            <a:r>
              <a:rPr lang="en-US" b="1" dirty="0" smtClean="0"/>
              <a:t>Example</a:t>
            </a:r>
            <a:r>
              <a:rPr lang="en-US" dirty="0" smtClean="0"/>
              <a:t>: This </a:t>
            </a:r>
            <a:r>
              <a:rPr lang="en-US" dirty="0"/>
              <a:t>is the niche overlap graph for a forest ecosystem with nine species</a:t>
            </a:r>
            <a:r>
              <a:rPr lang="en-US" dirty="0" smtClean="0"/>
              <a:t>.</a:t>
            </a:r>
            <a:endParaRPr lang="en-US" dirty="0"/>
          </a:p>
        </p:txBody>
      </p:sp>
      <p:sp>
        <p:nvSpPr>
          <p:cNvPr id="5" name="Slide Number Placeholder 4"/>
          <p:cNvSpPr>
            <a:spLocks noGrp="1"/>
          </p:cNvSpPr>
          <p:nvPr>
            <p:ph type="sldNum" sz="quarter" idx="12"/>
          </p:nvPr>
        </p:nvSpPr>
        <p:spPr/>
        <p:txBody>
          <a:bodyPr/>
          <a:lstStyle/>
          <a:p>
            <a:fld id="{8CD41AC4-40F7-4FE0-8905-74C6698904F3}" type="slidenum">
              <a:rPr lang="en-US" smtClean="0"/>
              <a:pPr/>
              <a:t>20</a:t>
            </a:fld>
            <a:endParaRPr lang="en-US"/>
          </a:p>
        </p:txBody>
      </p:sp>
    </p:spTree>
    <p:extLst>
      <p:ext uri="{BB962C8B-B14F-4D97-AF65-F5344CB8AC3E}">
        <p14:creationId xmlns:p14="http://schemas.microsoft.com/office/powerpoint/2010/main" val="21259780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Biological Applications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828800"/>
            <a:ext cx="8153400" cy="4191000"/>
          </a:xfrm>
        </p:spPr>
        <p:txBody>
          <a:bodyPr>
            <a:normAutofit fontScale="77500" lnSpcReduction="20000"/>
          </a:bodyPr>
          <a:lstStyle/>
          <a:p>
            <a:r>
              <a:rPr lang="en-US" dirty="0"/>
              <a:t>We can model the interaction of proteins in a cell using a </a:t>
            </a:r>
            <a:r>
              <a:rPr lang="en-US" i="1" dirty="0"/>
              <a:t>protein interaction network.</a:t>
            </a:r>
          </a:p>
          <a:p>
            <a:r>
              <a:rPr lang="en-US" dirty="0" smtClean="0"/>
              <a:t>In </a:t>
            </a:r>
            <a:r>
              <a:rPr lang="en-US" dirty="0"/>
              <a:t>a </a:t>
            </a:r>
            <a:r>
              <a:rPr lang="en-US" i="1" dirty="0"/>
              <a:t>protein interaction graph</a:t>
            </a:r>
            <a:r>
              <a:rPr lang="en-US" dirty="0"/>
              <a:t>, vertices represent proteins </a:t>
            </a:r>
            <a:r>
              <a:rPr lang="en-US" dirty="0" smtClean="0"/>
              <a:t> and vertices are </a:t>
            </a:r>
            <a:r>
              <a:rPr lang="en-US" dirty="0"/>
              <a:t>connected by an edge if the proteins they represent </a:t>
            </a:r>
            <a:r>
              <a:rPr lang="en-US" dirty="0" smtClean="0"/>
              <a:t>interact.</a:t>
            </a:r>
            <a:endParaRPr lang="en-US" dirty="0"/>
          </a:p>
          <a:p>
            <a:r>
              <a:rPr lang="en-US" dirty="0" smtClean="0"/>
              <a:t>Protein </a:t>
            </a:r>
            <a:r>
              <a:rPr lang="en-US" dirty="0"/>
              <a:t>interaction graphs can be huge and can contain more than 100,000 vertices, each representing a different protein, and more than 1,000,000 edges, each representing an interaction between </a:t>
            </a:r>
            <a:r>
              <a:rPr lang="en-US" dirty="0" smtClean="0"/>
              <a:t>proteins</a:t>
            </a:r>
            <a:endParaRPr lang="en-US" dirty="0"/>
          </a:p>
          <a:p>
            <a:r>
              <a:rPr lang="en-US" dirty="0"/>
              <a:t>Protein interaction graphs are often split into smaller graphs, called </a:t>
            </a:r>
            <a:r>
              <a:rPr lang="en-US" i="1" dirty="0"/>
              <a:t>modules</a:t>
            </a:r>
            <a:r>
              <a:rPr lang="en-US" dirty="0"/>
              <a:t>,  which represent the interactions between </a:t>
            </a:r>
            <a:r>
              <a:rPr lang="en-US" dirty="0" smtClean="0"/>
              <a:t>proteins </a:t>
            </a:r>
            <a:r>
              <a:rPr lang="en-US" dirty="0"/>
              <a:t>involved in a particular </a:t>
            </a:r>
            <a:r>
              <a:rPr lang="en-US" dirty="0" smtClean="0"/>
              <a:t>function.</a:t>
            </a:r>
          </a:p>
          <a:p>
            <a:pPr marL="0" indent="0">
              <a:buNone/>
            </a:pPr>
            <a:endParaRPr lang="en-US" dirty="0"/>
          </a:p>
          <a:p>
            <a:endParaRPr lang="en-US" dirty="0" smtClean="0"/>
          </a:p>
          <a:p>
            <a:endParaRPr lang="en-US" dirty="0"/>
          </a:p>
          <a:p>
            <a:pPr marL="0" indent="0">
              <a:buNone/>
            </a:pPr>
            <a:r>
              <a:rPr lang="en-US" dirty="0" smtClean="0"/>
              <a:t> </a:t>
            </a:r>
            <a:endParaRPr lang="en-US" dirty="0"/>
          </a:p>
        </p:txBody>
      </p:sp>
      <p:pic>
        <p:nvPicPr>
          <p:cNvPr id="4" name="Picture 3" descr="FIGURE10.1.12.jpg"/>
          <p:cNvPicPr>
            <a:picLocks noChangeAspect="1"/>
          </p:cNvPicPr>
          <p:nvPr/>
        </p:nvPicPr>
        <p:blipFill>
          <a:blip r:embed="rId2" cstate="print"/>
          <a:stretch>
            <a:fillRect/>
          </a:stretch>
        </p:blipFill>
        <p:spPr>
          <a:xfrm>
            <a:off x="4907033" y="4568095"/>
            <a:ext cx="2114551" cy="1789938"/>
          </a:xfrm>
          <a:prstGeom prst="rect">
            <a:avLst/>
          </a:prstGeom>
        </p:spPr>
      </p:pic>
      <p:sp>
        <p:nvSpPr>
          <p:cNvPr id="6" name="TextBox 5"/>
          <p:cNvSpPr txBox="1"/>
          <p:nvPr/>
        </p:nvSpPr>
        <p:spPr>
          <a:xfrm>
            <a:off x="838200" y="4724400"/>
            <a:ext cx="3352800" cy="925040"/>
          </a:xfrm>
          <a:prstGeom prst="rect">
            <a:avLst/>
          </a:prstGeom>
          <a:noFill/>
        </p:spPr>
        <p:txBody>
          <a:bodyPr wrap="square" rtlCol="0">
            <a:spAutoFit/>
          </a:bodyPr>
          <a:lstStyle/>
          <a:p>
            <a:pPr>
              <a:lnSpc>
                <a:spcPts val="1600"/>
              </a:lnSpc>
            </a:pPr>
            <a:r>
              <a:rPr lang="en-US" b="1" dirty="0" smtClean="0"/>
              <a:t>Example</a:t>
            </a:r>
            <a:r>
              <a:rPr lang="en-US" dirty="0" smtClean="0"/>
              <a:t>:  </a:t>
            </a:r>
            <a:r>
              <a:rPr lang="en-US" dirty="0"/>
              <a:t>This is a module of the protein interaction graph of proteins that degrade RNA in a human </a:t>
            </a:r>
            <a:r>
              <a:rPr lang="en-US" dirty="0" smtClean="0"/>
              <a:t>cell.</a:t>
            </a:r>
            <a:endParaRPr lang="en-US" dirty="0"/>
          </a:p>
        </p:txBody>
      </p:sp>
      <p:sp>
        <p:nvSpPr>
          <p:cNvPr id="5" name="Slide Number Placeholder 4"/>
          <p:cNvSpPr>
            <a:spLocks noGrp="1"/>
          </p:cNvSpPr>
          <p:nvPr>
            <p:ph type="sldNum" sz="quarter" idx="12"/>
          </p:nvPr>
        </p:nvSpPr>
        <p:spPr/>
        <p:txBody>
          <a:bodyPr/>
          <a:lstStyle/>
          <a:p>
            <a:fld id="{8CD41AC4-40F7-4FE0-8905-74C6698904F3}" type="slidenum">
              <a:rPr lang="en-US" smtClean="0"/>
              <a:pPr/>
              <a:t>21</a:t>
            </a:fld>
            <a:endParaRPr lang="en-US"/>
          </a:p>
        </p:txBody>
      </p:sp>
    </p:spTree>
    <p:extLst>
      <p:ext uri="{BB962C8B-B14F-4D97-AF65-F5344CB8AC3E}">
        <p14:creationId xmlns:p14="http://schemas.microsoft.com/office/powerpoint/2010/main" val="40372653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 Terminology and Special Types of Graphs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10.2</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Basic Terminology</a:t>
            </a:r>
          </a:p>
          <a:p>
            <a:r>
              <a:rPr lang="en-US" dirty="0" smtClean="0"/>
              <a:t>Some Special Types of Graphs</a:t>
            </a:r>
          </a:p>
          <a:p>
            <a:r>
              <a:rPr lang="en-US" dirty="0" smtClean="0"/>
              <a:t>Bipartite Graphs</a:t>
            </a:r>
          </a:p>
          <a:p>
            <a:r>
              <a:rPr lang="en-US" dirty="0" smtClean="0"/>
              <a:t>Bipartite Graphs and </a:t>
            </a:r>
            <a:r>
              <a:rPr lang="en-US" dirty="0" err="1" smtClean="0"/>
              <a:t>Matchings</a:t>
            </a:r>
            <a:r>
              <a:rPr lang="en-US" dirty="0" smtClean="0"/>
              <a:t> (</a:t>
            </a:r>
            <a:r>
              <a:rPr lang="en-US" i="1" dirty="0" smtClean="0"/>
              <a:t>not currently included in overheads</a:t>
            </a:r>
            <a:r>
              <a:rPr lang="en-US" dirty="0" smtClean="0"/>
              <a:t>)</a:t>
            </a:r>
          </a:p>
          <a:p>
            <a:r>
              <a:rPr lang="en-US" dirty="0" smtClean="0"/>
              <a:t>Some Applications of Special Types of Graphs (</a:t>
            </a:r>
            <a:r>
              <a:rPr lang="en-US" i="1" dirty="0" smtClean="0"/>
              <a:t>not currently included in overheads</a:t>
            </a:r>
            <a:r>
              <a:rPr lang="en-US" dirty="0" smtClean="0"/>
              <a:t>)</a:t>
            </a:r>
          </a:p>
          <a:p>
            <a:r>
              <a:rPr lang="en-US" dirty="0" smtClean="0"/>
              <a:t>New Graphs from Old</a:t>
            </a:r>
          </a:p>
          <a:p>
            <a:endParaRPr lang="en-US" dirty="0" smtClean="0"/>
          </a:p>
        </p:txBody>
      </p:sp>
      <p:sp>
        <p:nvSpPr>
          <p:cNvPr id="4" name="Slide Number Placeholder 3"/>
          <p:cNvSpPr>
            <a:spLocks noGrp="1"/>
          </p:cNvSpPr>
          <p:nvPr>
            <p:ph type="sldNum" sz="quarter" idx="12"/>
          </p:nvPr>
        </p:nvSpPr>
        <p:spPr/>
        <p:txBody>
          <a:bodyPr/>
          <a:lstStyle/>
          <a:p>
            <a:fld id="{8CD41AC4-40F7-4FE0-8905-74C6698904F3}"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Terminology</a:t>
            </a:r>
            <a:endParaRPr lang="en-US" dirty="0"/>
          </a:p>
        </p:txBody>
      </p:sp>
      <p:sp>
        <p:nvSpPr>
          <p:cNvPr id="3" name="Content Placeholder 2"/>
          <p:cNvSpPr>
            <a:spLocks noGrp="1"/>
          </p:cNvSpPr>
          <p:nvPr>
            <p:ph idx="1"/>
          </p:nvPr>
        </p:nvSpPr>
        <p:spPr/>
        <p:txBody>
          <a:bodyPr>
            <a:normAutofit fontScale="85000" lnSpcReduction="20000"/>
          </a:bodyPr>
          <a:lstStyle/>
          <a:p>
            <a:pPr indent="0">
              <a:buNone/>
            </a:pPr>
            <a:r>
              <a:rPr lang="en-US" b="1" dirty="0" smtClean="0"/>
              <a:t>Definition </a:t>
            </a:r>
            <a:r>
              <a:rPr lang="en-US" b="1" dirty="0" smtClean="0">
                <a:latin typeface="Cambria" pitchFamily="18" charset="0"/>
              </a:rPr>
              <a:t>1</a:t>
            </a:r>
            <a:r>
              <a:rPr lang="en-US" dirty="0"/>
              <a:t>.</a:t>
            </a:r>
            <a:r>
              <a:rPr lang="en-US" dirty="0" smtClean="0"/>
              <a:t> Two vertices </a:t>
            </a:r>
            <a:r>
              <a:rPr lang="en-US" i="1" dirty="0" smtClean="0"/>
              <a:t>u</a:t>
            </a:r>
            <a:r>
              <a:rPr lang="en-US" dirty="0" smtClean="0"/>
              <a:t>, </a:t>
            </a:r>
            <a:r>
              <a:rPr lang="en-US" i="1" dirty="0" smtClean="0"/>
              <a:t>v</a:t>
            </a:r>
            <a:r>
              <a:rPr lang="en-US" dirty="0" smtClean="0"/>
              <a:t> in  an undirected graph </a:t>
            </a:r>
            <a:r>
              <a:rPr lang="en-US" i="1" dirty="0" smtClean="0"/>
              <a:t>G</a:t>
            </a:r>
            <a:r>
              <a:rPr lang="en-US" dirty="0" smtClean="0"/>
              <a:t> are called </a:t>
            </a:r>
            <a:r>
              <a:rPr lang="en-US" i="1" dirty="0" smtClean="0"/>
              <a:t>adjacent</a:t>
            </a:r>
            <a:r>
              <a:rPr lang="en-US" dirty="0" smtClean="0"/>
              <a:t> (or </a:t>
            </a:r>
            <a:r>
              <a:rPr lang="en-US" i="1" dirty="0" smtClean="0"/>
              <a:t>neighbors</a:t>
            </a:r>
            <a:r>
              <a:rPr lang="en-US" dirty="0" smtClean="0"/>
              <a:t>)  in </a:t>
            </a:r>
            <a:r>
              <a:rPr lang="en-US" i="1" dirty="0" smtClean="0"/>
              <a:t>G</a:t>
            </a:r>
            <a:r>
              <a:rPr lang="en-US" dirty="0" smtClean="0"/>
              <a:t> if there is an edge </a:t>
            </a:r>
            <a:r>
              <a:rPr lang="en-US" i="1" dirty="0" smtClean="0"/>
              <a:t>e</a:t>
            </a:r>
            <a:r>
              <a:rPr lang="en-US" dirty="0" smtClean="0"/>
              <a:t> between </a:t>
            </a:r>
            <a:r>
              <a:rPr lang="en-US" i="1" dirty="0" smtClean="0"/>
              <a:t>u</a:t>
            </a:r>
            <a:r>
              <a:rPr lang="en-US" dirty="0" smtClean="0"/>
              <a:t> and </a:t>
            </a:r>
            <a:r>
              <a:rPr lang="en-US" i="1" dirty="0" smtClean="0"/>
              <a:t>v</a:t>
            </a:r>
            <a:r>
              <a:rPr lang="en-US" dirty="0" smtClean="0"/>
              <a:t>. Such an edge </a:t>
            </a:r>
            <a:r>
              <a:rPr lang="en-US" i="1" dirty="0" smtClean="0"/>
              <a:t>e</a:t>
            </a:r>
            <a:r>
              <a:rPr lang="en-US" dirty="0" smtClean="0"/>
              <a:t> is called </a:t>
            </a:r>
            <a:r>
              <a:rPr lang="en-US" i="1" dirty="0" smtClean="0"/>
              <a:t>incident with </a:t>
            </a:r>
            <a:r>
              <a:rPr lang="en-US" dirty="0" smtClean="0"/>
              <a:t>the vertices </a:t>
            </a:r>
            <a:r>
              <a:rPr lang="en-US" i="1" dirty="0" smtClean="0"/>
              <a:t>u</a:t>
            </a:r>
            <a:r>
              <a:rPr lang="en-US" dirty="0" smtClean="0"/>
              <a:t> and </a:t>
            </a:r>
            <a:r>
              <a:rPr lang="en-US" i="1" dirty="0" smtClean="0"/>
              <a:t>v</a:t>
            </a:r>
            <a:r>
              <a:rPr lang="en-US" dirty="0" smtClean="0"/>
              <a:t> and </a:t>
            </a:r>
            <a:r>
              <a:rPr lang="en-US" i="1" dirty="0" smtClean="0"/>
              <a:t>e</a:t>
            </a:r>
            <a:r>
              <a:rPr lang="en-US" dirty="0" smtClean="0"/>
              <a:t> is said to </a:t>
            </a:r>
            <a:r>
              <a:rPr lang="en-US" i="1" dirty="0" smtClean="0"/>
              <a:t>connect u</a:t>
            </a:r>
            <a:r>
              <a:rPr lang="en-US" dirty="0" smtClean="0"/>
              <a:t> and </a:t>
            </a:r>
            <a:r>
              <a:rPr lang="en-US" i="1" dirty="0" smtClean="0"/>
              <a:t>v</a:t>
            </a:r>
            <a:r>
              <a:rPr lang="en-US" dirty="0" smtClean="0"/>
              <a:t>. </a:t>
            </a:r>
          </a:p>
          <a:p>
            <a:pPr indent="0">
              <a:buNone/>
            </a:pPr>
            <a:endParaRPr lang="en-US" dirty="0" smtClean="0"/>
          </a:p>
          <a:p>
            <a:pPr indent="0">
              <a:buNone/>
            </a:pPr>
            <a:r>
              <a:rPr lang="en-US" b="1" dirty="0" smtClean="0"/>
              <a:t>Definition </a:t>
            </a:r>
            <a:r>
              <a:rPr lang="en-US" b="1" dirty="0" smtClean="0">
                <a:latin typeface="Cambria" pitchFamily="18" charset="0"/>
              </a:rPr>
              <a:t>2</a:t>
            </a:r>
            <a:r>
              <a:rPr lang="en-US" dirty="0"/>
              <a:t>.</a:t>
            </a:r>
            <a:r>
              <a:rPr lang="en-US" dirty="0" smtClean="0"/>
              <a:t> The set of all neighbors of a vertex </a:t>
            </a:r>
            <a:r>
              <a:rPr lang="en-US" i="1" dirty="0" smtClean="0"/>
              <a:t>v</a:t>
            </a:r>
            <a:r>
              <a:rPr lang="en-US" dirty="0" smtClean="0"/>
              <a:t> of </a:t>
            </a:r>
            <a:r>
              <a:rPr lang="en-US" i="1" dirty="0" smtClean="0"/>
              <a:t>G</a:t>
            </a:r>
            <a:r>
              <a:rPr lang="en-US" dirty="0" smtClean="0"/>
              <a:t> = (</a:t>
            </a:r>
            <a:r>
              <a:rPr lang="en-US" i="1" dirty="0" smtClean="0"/>
              <a:t>V</a:t>
            </a:r>
            <a:r>
              <a:rPr lang="en-US" dirty="0" smtClean="0"/>
              <a:t>, </a:t>
            </a:r>
            <a:r>
              <a:rPr lang="en-US" i="1" dirty="0" smtClean="0"/>
              <a:t>E</a:t>
            </a:r>
            <a:r>
              <a:rPr lang="en-US" dirty="0" smtClean="0"/>
              <a:t>), denoted by </a:t>
            </a:r>
            <a:r>
              <a:rPr lang="en-US" i="1" dirty="0" smtClean="0"/>
              <a:t>N</a:t>
            </a:r>
            <a:r>
              <a:rPr lang="en-US" dirty="0" smtClean="0"/>
              <a:t>(</a:t>
            </a:r>
            <a:r>
              <a:rPr lang="en-US" i="1" dirty="0" smtClean="0"/>
              <a:t>v</a:t>
            </a:r>
            <a:r>
              <a:rPr lang="en-US" dirty="0" smtClean="0"/>
              <a:t>), is called the </a:t>
            </a:r>
            <a:r>
              <a:rPr lang="en-US" i="1" dirty="0" smtClean="0"/>
              <a:t>neighborhood</a:t>
            </a:r>
            <a:r>
              <a:rPr lang="en-US" dirty="0" smtClean="0"/>
              <a:t> of </a:t>
            </a:r>
            <a:r>
              <a:rPr lang="en-US" i="1" dirty="0" smtClean="0"/>
              <a:t>v</a:t>
            </a:r>
            <a:r>
              <a:rPr lang="en-US" dirty="0" smtClean="0"/>
              <a:t>. If </a:t>
            </a:r>
            <a:r>
              <a:rPr lang="en-US" i="1" dirty="0" smtClean="0"/>
              <a:t>A</a:t>
            </a:r>
            <a:r>
              <a:rPr lang="en-US" dirty="0" smtClean="0"/>
              <a:t> is a subset of </a:t>
            </a:r>
            <a:r>
              <a:rPr lang="en-US" i="1" dirty="0" smtClean="0"/>
              <a:t>V</a:t>
            </a:r>
            <a:r>
              <a:rPr lang="en-US" dirty="0" smtClean="0"/>
              <a:t>, we denote by </a:t>
            </a:r>
            <a:r>
              <a:rPr lang="en-US" i="1" dirty="0" smtClean="0"/>
              <a:t>N</a:t>
            </a:r>
            <a:r>
              <a:rPr lang="en-US" dirty="0" smtClean="0"/>
              <a:t>(</a:t>
            </a:r>
            <a:r>
              <a:rPr lang="en-US" i="1" dirty="0" smtClean="0"/>
              <a:t>A</a:t>
            </a:r>
            <a:r>
              <a:rPr lang="en-US" dirty="0" smtClean="0"/>
              <a:t>) the set of all vertices in </a:t>
            </a:r>
            <a:r>
              <a:rPr lang="en-US" i="1" dirty="0" smtClean="0"/>
              <a:t>G</a:t>
            </a:r>
            <a:r>
              <a:rPr lang="en-US" dirty="0" smtClean="0"/>
              <a:t> that are adjacent to at least one vertex in </a:t>
            </a:r>
            <a:r>
              <a:rPr lang="en-US" i="1" dirty="0" smtClean="0"/>
              <a:t>A</a:t>
            </a:r>
            <a:r>
              <a:rPr lang="en-US" dirty="0" smtClean="0"/>
              <a:t>. So,</a:t>
            </a:r>
          </a:p>
          <a:p>
            <a:pPr indent="0">
              <a:buNone/>
            </a:pPr>
            <a:r>
              <a:rPr lang="en-US" dirty="0" smtClean="0"/>
              <a:t> </a:t>
            </a:r>
          </a:p>
          <a:p>
            <a:pPr indent="0">
              <a:buNone/>
            </a:pPr>
            <a:r>
              <a:rPr lang="en-US" b="1" dirty="0" smtClean="0"/>
              <a:t>Definition </a:t>
            </a:r>
            <a:r>
              <a:rPr lang="en-US" b="1" dirty="0" smtClean="0">
                <a:latin typeface="Cambria" pitchFamily="18" charset="0"/>
              </a:rPr>
              <a:t>3</a:t>
            </a:r>
            <a:r>
              <a:rPr lang="en-US" dirty="0"/>
              <a:t>.</a:t>
            </a:r>
            <a:r>
              <a:rPr lang="en-US" dirty="0" smtClean="0"/>
              <a:t> The </a:t>
            </a:r>
            <a:r>
              <a:rPr lang="en-US" i="1" dirty="0" smtClean="0"/>
              <a:t>degree of a vertex in an undirected graph </a:t>
            </a:r>
            <a:r>
              <a:rPr lang="en-US" dirty="0" smtClean="0"/>
              <a:t>is the number of edges incident with it, except that, by convention (but this is not always the case), a loop at a vertex contributes two to the degree of that vertex. The degree of the vertex </a:t>
            </a:r>
            <a:r>
              <a:rPr lang="en-US" i="1" dirty="0" smtClean="0"/>
              <a:t>v</a:t>
            </a:r>
            <a:r>
              <a:rPr lang="en-US" dirty="0" smtClean="0"/>
              <a:t> is denoted by </a:t>
            </a:r>
            <a:r>
              <a:rPr lang="en-US" dirty="0" err="1" smtClean="0"/>
              <a:t>deg</a:t>
            </a:r>
            <a:r>
              <a:rPr lang="en-US" dirty="0" smtClean="0"/>
              <a:t>(</a:t>
            </a:r>
            <a:r>
              <a:rPr lang="en-US" i="1" dirty="0" smtClean="0"/>
              <a:t>v</a:t>
            </a:r>
            <a:r>
              <a:rPr lang="en-US" dirty="0" smtClean="0"/>
              <a:t>).</a:t>
            </a:r>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554981" y="4285457"/>
            <a:ext cx="2217420" cy="283845"/>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Degrees and Neighborhoods of Vertices</a:t>
            </a:r>
            <a:endParaRPr lang="en-US" dirty="0"/>
          </a:p>
        </p:txBody>
      </p:sp>
      <p:sp>
        <p:nvSpPr>
          <p:cNvPr id="3" name="Content Placeholder 2"/>
          <p:cNvSpPr>
            <a:spLocks noGrp="1"/>
          </p:cNvSpPr>
          <p:nvPr>
            <p:ph idx="1"/>
          </p:nvPr>
        </p:nvSpPr>
        <p:spPr/>
        <p:txBody>
          <a:bodyPr>
            <a:normAutofit fontScale="85000" lnSpcReduction="20000"/>
          </a:bodyPr>
          <a:lstStyle/>
          <a:p>
            <a:pPr indent="0">
              <a:buNone/>
            </a:pPr>
            <a:r>
              <a:rPr lang="en-US" b="1" dirty="0" smtClean="0"/>
              <a:t>Example</a:t>
            </a:r>
            <a:r>
              <a:rPr lang="en-US" dirty="0" smtClean="0"/>
              <a:t>:  What are the  degrees  and neighborhoods of the vertices in the graphs </a:t>
            </a:r>
            <a:r>
              <a:rPr lang="en-US" i="1" dirty="0" smtClean="0"/>
              <a:t>G</a:t>
            </a:r>
            <a:r>
              <a:rPr lang="en-US" dirty="0" smtClean="0"/>
              <a:t> and </a:t>
            </a:r>
            <a:r>
              <a:rPr lang="en-US" i="1" dirty="0" smtClean="0"/>
              <a:t>H</a:t>
            </a:r>
            <a:r>
              <a:rPr lang="en-US" dirty="0" smtClean="0"/>
              <a:t>?</a:t>
            </a:r>
          </a:p>
          <a:p>
            <a:pPr indent="0">
              <a:buNone/>
            </a:pPr>
            <a:endParaRPr lang="en-US" dirty="0" smtClean="0"/>
          </a:p>
          <a:p>
            <a:pPr indent="0">
              <a:buNone/>
            </a:pPr>
            <a:endParaRPr lang="en-US" dirty="0" smtClean="0"/>
          </a:p>
          <a:p>
            <a:pPr indent="0">
              <a:buNone/>
            </a:pPr>
            <a:endParaRPr lang="en-US" dirty="0" smtClean="0"/>
          </a:p>
          <a:p>
            <a:pPr indent="0">
              <a:buNone/>
            </a:pPr>
            <a:r>
              <a:rPr lang="en-US" b="1" dirty="0" smtClean="0"/>
              <a:t>Solution</a:t>
            </a:r>
            <a:r>
              <a:rPr lang="en-US" dirty="0" smtClean="0"/>
              <a:t>: </a:t>
            </a:r>
          </a:p>
          <a:p>
            <a:pPr indent="0">
              <a:buNone/>
            </a:pPr>
            <a:r>
              <a:rPr lang="en-US" i="1" dirty="0" smtClean="0"/>
              <a:t>G</a:t>
            </a:r>
            <a:r>
              <a:rPr lang="en-US" dirty="0" smtClean="0"/>
              <a:t>:    </a:t>
            </a:r>
            <a:r>
              <a:rPr lang="en-US" dirty="0" err="1" smtClean="0"/>
              <a:t>deg</a:t>
            </a:r>
            <a:r>
              <a:rPr lang="en-US" dirty="0" smtClean="0"/>
              <a:t>(</a:t>
            </a:r>
            <a:r>
              <a:rPr lang="en-US" i="1" dirty="0" smtClean="0"/>
              <a:t>a</a:t>
            </a:r>
            <a:r>
              <a:rPr lang="en-US" dirty="0" smtClean="0"/>
              <a:t>) = </a:t>
            </a:r>
            <a:r>
              <a:rPr lang="en-US" dirty="0" smtClean="0">
                <a:latin typeface="Cambria" pitchFamily="18" charset="0"/>
              </a:rPr>
              <a:t>2</a:t>
            </a:r>
            <a:r>
              <a:rPr lang="en-US" dirty="0" smtClean="0"/>
              <a:t>, </a:t>
            </a:r>
            <a:r>
              <a:rPr lang="en-US" dirty="0" err="1" smtClean="0"/>
              <a:t>deg</a:t>
            </a:r>
            <a:r>
              <a:rPr lang="en-US" dirty="0" smtClean="0"/>
              <a:t>(</a:t>
            </a:r>
            <a:r>
              <a:rPr lang="en-US" i="1" dirty="0" smtClean="0"/>
              <a:t>b</a:t>
            </a:r>
            <a:r>
              <a:rPr lang="en-US" dirty="0" smtClean="0"/>
              <a:t>) </a:t>
            </a:r>
            <a:r>
              <a:rPr lang="en-US" dirty="0"/>
              <a:t>= </a:t>
            </a:r>
            <a:r>
              <a:rPr lang="en-US" dirty="0" err="1" smtClean="0"/>
              <a:t>deg</a:t>
            </a:r>
            <a:r>
              <a:rPr lang="en-US" dirty="0" smtClean="0"/>
              <a:t>(</a:t>
            </a:r>
            <a:r>
              <a:rPr lang="en-US" i="1" dirty="0"/>
              <a:t>c</a:t>
            </a:r>
            <a:r>
              <a:rPr lang="en-US" dirty="0" smtClean="0"/>
              <a:t>)</a:t>
            </a:r>
            <a:r>
              <a:rPr lang="en-US" dirty="0"/>
              <a:t> = </a:t>
            </a:r>
            <a:r>
              <a:rPr lang="en-US" dirty="0" err="1" smtClean="0"/>
              <a:t>deg</a:t>
            </a:r>
            <a:r>
              <a:rPr lang="en-US" dirty="0" smtClean="0"/>
              <a:t>(</a:t>
            </a:r>
            <a:r>
              <a:rPr lang="en-US" i="1" dirty="0" smtClean="0"/>
              <a:t>f </a:t>
            </a:r>
            <a:r>
              <a:rPr lang="en-US" dirty="0" smtClean="0"/>
              <a:t>) </a:t>
            </a:r>
            <a:r>
              <a:rPr lang="en-US" dirty="0"/>
              <a:t>= </a:t>
            </a:r>
            <a:r>
              <a:rPr lang="en-US" dirty="0" smtClean="0">
                <a:latin typeface="Cambria" pitchFamily="18" charset="0"/>
              </a:rPr>
              <a:t>4</a:t>
            </a:r>
            <a:r>
              <a:rPr lang="en-US" dirty="0" smtClean="0"/>
              <a:t>, </a:t>
            </a:r>
            <a:r>
              <a:rPr lang="en-US" dirty="0" err="1" smtClean="0"/>
              <a:t>deg</a:t>
            </a:r>
            <a:r>
              <a:rPr lang="en-US" dirty="0" smtClean="0"/>
              <a:t>(</a:t>
            </a:r>
            <a:r>
              <a:rPr lang="en-US" i="1" dirty="0" smtClean="0"/>
              <a:t>d </a:t>
            </a:r>
            <a:r>
              <a:rPr lang="en-US" dirty="0"/>
              <a:t>) = </a:t>
            </a:r>
            <a:r>
              <a:rPr lang="en-US" dirty="0" smtClean="0">
                <a:latin typeface="Cambria" pitchFamily="18" charset="0"/>
              </a:rPr>
              <a:t>1,</a:t>
            </a:r>
            <a:r>
              <a:rPr lang="en-US" dirty="0"/>
              <a:t>  </a:t>
            </a:r>
            <a:endParaRPr lang="en-US" dirty="0" smtClean="0"/>
          </a:p>
          <a:p>
            <a:pPr indent="0">
              <a:buNone/>
            </a:pPr>
            <a:r>
              <a:rPr lang="en-US" dirty="0" smtClean="0"/>
              <a:t>        </a:t>
            </a:r>
            <a:r>
              <a:rPr lang="en-US" dirty="0" err="1" smtClean="0"/>
              <a:t>deg</a:t>
            </a:r>
            <a:r>
              <a:rPr lang="en-US" dirty="0" smtClean="0"/>
              <a:t>(</a:t>
            </a:r>
            <a:r>
              <a:rPr lang="en-US" i="1" dirty="0" smtClean="0"/>
              <a:t>e</a:t>
            </a:r>
            <a:r>
              <a:rPr lang="en-US" dirty="0" smtClean="0"/>
              <a:t>) </a:t>
            </a:r>
            <a:r>
              <a:rPr lang="en-US" dirty="0"/>
              <a:t>= </a:t>
            </a:r>
            <a:r>
              <a:rPr lang="en-US" dirty="0" smtClean="0">
                <a:latin typeface="Cambria" pitchFamily="18" charset="0"/>
              </a:rPr>
              <a:t>3,</a:t>
            </a:r>
            <a:r>
              <a:rPr lang="en-US" dirty="0" smtClean="0"/>
              <a:t> </a:t>
            </a:r>
            <a:r>
              <a:rPr lang="en-US" dirty="0" err="1" smtClean="0"/>
              <a:t>deg</a:t>
            </a:r>
            <a:r>
              <a:rPr lang="en-US" dirty="0" smtClean="0"/>
              <a:t>(</a:t>
            </a:r>
            <a:r>
              <a:rPr lang="en-US" i="1" dirty="0" smtClean="0"/>
              <a:t>g</a:t>
            </a:r>
            <a:r>
              <a:rPr lang="en-US" dirty="0" smtClean="0"/>
              <a:t>) </a:t>
            </a:r>
            <a:r>
              <a:rPr lang="en-US" dirty="0"/>
              <a:t>= </a:t>
            </a:r>
            <a:r>
              <a:rPr lang="en-US" dirty="0" smtClean="0">
                <a:latin typeface="Cambria" pitchFamily="18" charset="0"/>
              </a:rPr>
              <a:t>0. </a:t>
            </a:r>
          </a:p>
          <a:p>
            <a:pPr indent="0">
              <a:buNone/>
            </a:pPr>
            <a:r>
              <a:rPr lang="en-US" i="1" dirty="0">
                <a:latin typeface="Cambria" pitchFamily="18" charset="0"/>
              </a:rPr>
              <a:t> </a:t>
            </a:r>
            <a:r>
              <a:rPr lang="en-US" i="1" dirty="0" smtClean="0">
                <a:latin typeface="Cambria" pitchFamily="18" charset="0"/>
              </a:rPr>
              <a:t>        </a:t>
            </a:r>
            <a:r>
              <a:rPr lang="en-US" i="1" dirty="0" smtClean="0"/>
              <a:t>N</a:t>
            </a:r>
            <a:r>
              <a:rPr lang="en-US" dirty="0" smtClean="0"/>
              <a:t>(</a:t>
            </a:r>
            <a:r>
              <a:rPr lang="en-US" i="1" dirty="0" smtClean="0"/>
              <a:t>a</a:t>
            </a:r>
            <a:r>
              <a:rPr lang="en-US" dirty="0" smtClean="0"/>
              <a:t>) = {</a:t>
            </a:r>
            <a:r>
              <a:rPr lang="en-US" i="1" dirty="0" smtClean="0"/>
              <a:t>b, f </a:t>
            </a:r>
            <a:r>
              <a:rPr lang="en-US" dirty="0" smtClean="0"/>
              <a:t>}, </a:t>
            </a:r>
            <a:r>
              <a:rPr lang="en-US" i="1" dirty="0" smtClean="0"/>
              <a:t>N</a:t>
            </a:r>
            <a:r>
              <a:rPr lang="en-US" dirty="0" smtClean="0"/>
              <a:t>(</a:t>
            </a:r>
            <a:r>
              <a:rPr lang="en-US" i="1" dirty="0" smtClean="0"/>
              <a:t>b</a:t>
            </a:r>
            <a:r>
              <a:rPr lang="en-US" dirty="0" smtClean="0"/>
              <a:t>) = {</a:t>
            </a:r>
            <a:r>
              <a:rPr lang="en-US" i="1" dirty="0" smtClean="0"/>
              <a:t>a, c, e, f </a:t>
            </a:r>
            <a:r>
              <a:rPr lang="en-US" dirty="0" smtClean="0"/>
              <a:t>},</a:t>
            </a:r>
            <a:r>
              <a:rPr lang="en-US" i="1" dirty="0" smtClean="0"/>
              <a:t> N</a:t>
            </a:r>
            <a:r>
              <a:rPr lang="en-US" dirty="0" smtClean="0"/>
              <a:t>(</a:t>
            </a:r>
            <a:r>
              <a:rPr lang="en-US" i="1" dirty="0" smtClean="0"/>
              <a:t>c</a:t>
            </a:r>
            <a:r>
              <a:rPr lang="en-US" dirty="0" smtClean="0"/>
              <a:t>) </a:t>
            </a:r>
            <a:r>
              <a:rPr lang="en-US" dirty="0"/>
              <a:t>= </a:t>
            </a:r>
            <a:r>
              <a:rPr lang="en-US" dirty="0" smtClean="0"/>
              <a:t>{</a:t>
            </a:r>
            <a:r>
              <a:rPr lang="en-US" i="1" dirty="0" smtClean="0"/>
              <a:t>b, d, e, f </a:t>
            </a:r>
            <a:r>
              <a:rPr lang="en-US" dirty="0" smtClean="0"/>
              <a:t>},</a:t>
            </a:r>
            <a:r>
              <a:rPr lang="en-US" i="1" dirty="0" smtClean="0"/>
              <a:t> N</a:t>
            </a:r>
            <a:r>
              <a:rPr lang="en-US" dirty="0" smtClean="0"/>
              <a:t>(</a:t>
            </a:r>
            <a:r>
              <a:rPr lang="en-US" i="1" dirty="0" smtClean="0"/>
              <a:t>d</a:t>
            </a:r>
            <a:r>
              <a:rPr lang="en-US" dirty="0" smtClean="0"/>
              <a:t>) </a:t>
            </a:r>
            <a:r>
              <a:rPr lang="en-US" dirty="0"/>
              <a:t>= </a:t>
            </a:r>
            <a:r>
              <a:rPr lang="en-US" dirty="0" smtClean="0"/>
              <a:t>{</a:t>
            </a:r>
            <a:r>
              <a:rPr lang="en-US" i="1" dirty="0" smtClean="0"/>
              <a:t>c</a:t>
            </a:r>
            <a:r>
              <a:rPr lang="en-US" dirty="0" smtClean="0"/>
              <a:t>},  </a:t>
            </a:r>
          </a:p>
          <a:p>
            <a:pPr indent="0">
              <a:buNone/>
            </a:pPr>
            <a:r>
              <a:rPr lang="en-US" i="1" dirty="0"/>
              <a:t> </a:t>
            </a:r>
            <a:r>
              <a:rPr lang="en-US" i="1" dirty="0" smtClean="0"/>
              <a:t>        N</a:t>
            </a:r>
            <a:r>
              <a:rPr lang="en-US" dirty="0" smtClean="0"/>
              <a:t>(</a:t>
            </a:r>
            <a:r>
              <a:rPr lang="en-US" i="1" dirty="0" smtClean="0"/>
              <a:t>e</a:t>
            </a:r>
            <a:r>
              <a:rPr lang="en-US" dirty="0" smtClean="0"/>
              <a:t>) </a:t>
            </a:r>
            <a:r>
              <a:rPr lang="en-US" dirty="0"/>
              <a:t>= {</a:t>
            </a:r>
            <a:r>
              <a:rPr lang="en-US" i="1" dirty="0" smtClean="0"/>
              <a:t>b, c , f </a:t>
            </a:r>
            <a:r>
              <a:rPr lang="en-US" dirty="0" smtClean="0"/>
              <a:t>}, </a:t>
            </a:r>
            <a:r>
              <a:rPr lang="en-US" i="1" dirty="0" smtClean="0"/>
              <a:t>N</a:t>
            </a:r>
            <a:r>
              <a:rPr lang="en-US" dirty="0" smtClean="0"/>
              <a:t>(</a:t>
            </a:r>
            <a:r>
              <a:rPr lang="en-US" i="1" dirty="0" smtClean="0"/>
              <a:t>f</a:t>
            </a:r>
            <a:r>
              <a:rPr lang="en-US" dirty="0" smtClean="0"/>
              <a:t>) </a:t>
            </a:r>
            <a:r>
              <a:rPr lang="en-US" dirty="0"/>
              <a:t>= </a:t>
            </a:r>
            <a:r>
              <a:rPr lang="en-US" dirty="0" smtClean="0"/>
              <a:t>{</a:t>
            </a:r>
            <a:r>
              <a:rPr lang="en-US" i="1" dirty="0" smtClean="0"/>
              <a:t>a</a:t>
            </a:r>
            <a:r>
              <a:rPr lang="en-US" dirty="0" smtClean="0"/>
              <a:t>, </a:t>
            </a:r>
            <a:r>
              <a:rPr lang="en-US" i="1" dirty="0" smtClean="0"/>
              <a:t>b, c, e</a:t>
            </a:r>
            <a:r>
              <a:rPr lang="en-US" dirty="0" smtClean="0"/>
              <a:t>},</a:t>
            </a:r>
            <a:r>
              <a:rPr lang="en-US" i="1" dirty="0"/>
              <a:t> </a:t>
            </a:r>
            <a:r>
              <a:rPr lang="en-US" i="1" dirty="0" smtClean="0"/>
              <a:t>N</a:t>
            </a:r>
            <a:r>
              <a:rPr lang="en-US" dirty="0" smtClean="0"/>
              <a:t>(</a:t>
            </a:r>
            <a:r>
              <a:rPr lang="en-US" i="1" dirty="0" smtClean="0"/>
              <a:t>g</a:t>
            </a:r>
            <a:r>
              <a:rPr lang="en-US" dirty="0" smtClean="0"/>
              <a:t>) = </a:t>
            </a:r>
            <a:r>
              <a:rPr lang="en-US" dirty="0" smtClean="0">
                <a:sym typeface="Symbol"/>
              </a:rPr>
              <a:t></a:t>
            </a:r>
            <a:r>
              <a:rPr lang="en-US" dirty="0" smtClean="0"/>
              <a:t> . </a:t>
            </a:r>
          </a:p>
          <a:p>
            <a:pPr indent="0">
              <a:buNone/>
            </a:pPr>
            <a:r>
              <a:rPr lang="en-US" i="1" dirty="0" smtClean="0"/>
              <a:t>H</a:t>
            </a:r>
            <a:r>
              <a:rPr lang="en-US" dirty="0" smtClean="0"/>
              <a:t>:    </a:t>
            </a:r>
            <a:r>
              <a:rPr lang="en-US" dirty="0" err="1" smtClean="0"/>
              <a:t>deg</a:t>
            </a:r>
            <a:r>
              <a:rPr lang="en-US" dirty="0" smtClean="0"/>
              <a:t>(</a:t>
            </a:r>
            <a:r>
              <a:rPr lang="en-US" i="1" dirty="0" smtClean="0"/>
              <a:t>a</a:t>
            </a:r>
            <a:r>
              <a:rPr lang="en-US" dirty="0"/>
              <a:t>) = </a:t>
            </a:r>
            <a:r>
              <a:rPr lang="en-US" dirty="0" smtClean="0">
                <a:latin typeface="Cambria" pitchFamily="18" charset="0"/>
              </a:rPr>
              <a:t>4</a:t>
            </a:r>
            <a:r>
              <a:rPr lang="en-US" dirty="0" smtClean="0"/>
              <a:t>, </a:t>
            </a:r>
            <a:r>
              <a:rPr lang="en-US" dirty="0" err="1"/>
              <a:t>deg</a:t>
            </a:r>
            <a:r>
              <a:rPr lang="en-US" dirty="0"/>
              <a:t>(</a:t>
            </a:r>
            <a:r>
              <a:rPr lang="en-US" i="1" dirty="0"/>
              <a:t>b</a:t>
            </a:r>
            <a:r>
              <a:rPr lang="en-US" dirty="0"/>
              <a:t>) = </a:t>
            </a:r>
            <a:r>
              <a:rPr lang="en-US" dirty="0" err="1" smtClean="0"/>
              <a:t>deg</a:t>
            </a:r>
            <a:r>
              <a:rPr lang="en-US" dirty="0" smtClean="0"/>
              <a:t>(</a:t>
            </a:r>
            <a:r>
              <a:rPr lang="en-US" i="1" dirty="0" smtClean="0"/>
              <a:t>e</a:t>
            </a:r>
            <a:r>
              <a:rPr lang="en-US" dirty="0" smtClean="0"/>
              <a:t>) = </a:t>
            </a:r>
            <a:r>
              <a:rPr lang="en-US" dirty="0" smtClean="0">
                <a:latin typeface="Cambria" pitchFamily="18" charset="0"/>
              </a:rPr>
              <a:t>6</a:t>
            </a:r>
            <a:r>
              <a:rPr lang="en-US" dirty="0" smtClean="0"/>
              <a:t>,  </a:t>
            </a:r>
            <a:r>
              <a:rPr lang="en-US" dirty="0" err="1" smtClean="0"/>
              <a:t>deg</a:t>
            </a:r>
            <a:r>
              <a:rPr lang="en-US" dirty="0" smtClean="0"/>
              <a:t>(</a:t>
            </a:r>
            <a:r>
              <a:rPr lang="en-US" i="1" dirty="0" smtClean="0"/>
              <a:t>c</a:t>
            </a:r>
            <a:r>
              <a:rPr lang="en-US" dirty="0" smtClean="0"/>
              <a:t>) </a:t>
            </a:r>
            <a:r>
              <a:rPr lang="en-US" dirty="0"/>
              <a:t>= </a:t>
            </a:r>
            <a:r>
              <a:rPr lang="en-US" dirty="0">
                <a:latin typeface="Cambria" pitchFamily="18" charset="0"/>
              </a:rPr>
              <a:t>1,</a:t>
            </a:r>
            <a:r>
              <a:rPr lang="en-US" dirty="0"/>
              <a:t> </a:t>
            </a:r>
            <a:r>
              <a:rPr lang="en-US" dirty="0" err="1" smtClean="0"/>
              <a:t>deg</a:t>
            </a:r>
            <a:r>
              <a:rPr lang="en-US" dirty="0" smtClean="0"/>
              <a:t>(</a:t>
            </a:r>
            <a:r>
              <a:rPr lang="en-US" i="1" dirty="0" smtClean="0"/>
              <a:t>d</a:t>
            </a:r>
            <a:r>
              <a:rPr lang="en-US" dirty="0" smtClean="0"/>
              <a:t>) </a:t>
            </a:r>
            <a:r>
              <a:rPr lang="en-US" dirty="0"/>
              <a:t>= </a:t>
            </a:r>
            <a:r>
              <a:rPr lang="en-US" dirty="0" smtClean="0">
                <a:latin typeface="Cambria" pitchFamily="18" charset="0"/>
              </a:rPr>
              <a:t>5.  </a:t>
            </a:r>
          </a:p>
          <a:p>
            <a:pPr indent="0">
              <a:buNone/>
            </a:pPr>
            <a:r>
              <a:rPr lang="en-US" i="1" dirty="0">
                <a:latin typeface="Cambria" pitchFamily="18" charset="0"/>
              </a:rPr>
              <a:t> </a:t>
            </a:r>
            <a:r>
              <a:rPr lang="en-US" i="1" dirty="0" smtClean="0">
                <a:latin typeface="Cambria" pitchFamily="18" charset="0"/>
              </a:rPr>
              <a:t>         </a:t>
            </a:r>
            <a:r>
              <a:rPr lang="en-US" i="1" dirty="0" smtClean="0"/>
              <a:t>N</a:t>
            </a:r>
            <a:r>
              <a:rPr lang="en-US" dirty="0" smtClean="0"/>
              <a:t>(</a:t>
            </a:r>
            <a:r>
              <a:rPr lang="en-US" i="1" dirty="0" smtClean="0"/>
              <a:t>a</a:t>
            </a:r>
            <a:r>
              <a:rPr lang="en-US" dirty="0"/>
              <a:t>) = {</a:t>
            </a:r>
            <a:r>
              <a:rPr lang="en-US" i="1" dirty="0"/>
              <a:t>b, </a:t>
            </a:r>
            <a:r>
              <a:rPr lang="en-US" i="1" dirty="0" smtClean="0"/>
              <a:t>d, e</a:t>
            </a:r>
            <a:r>
              <a:rPr lang="en-US" dirty="0" smtClean="0"/>
              <a:t>},  </a:t>
            </a:r>
            <a:r>
              <a:rPr lang="en-US" i="1" dirty="0" smtClean="0"/>
              <a:t>N</a:t>
            </a:r>
            <a:r>
              <a:rPr lang="en-US" dirty="0" smtClean="0"/>
              <a:t>(</a:t>
            </a:r>
            <a:r>
              <a:rPr lang="en-US" i="1" dirty="0" smtClean="0"/>
              <a:t>b</a:t>
            </a:r>
            <a:r>
              <a:rPr lang="en-US" dirty="0"/>
              <a:t>) = {</a:t>
            </a:r>
            <a:r>
              <a:rPr lang="en-US" i="1" dirty="0"/>
              <a:t>a, </a:t>
            </a:r>
            <a:r>
              <a:rPr lang="en-US" i="1" dirty="0" smtClean="0"/>
              <a:t>b, c</a:t>
            </a:r>
            <a:r>
              <a:rPr lang="en-US" i="1" dirty="0"/>
              <a:t>, </a:t>
            </a:r>
            <a:r>
              <a:rPr lang="en-US" i="1" dirty="0" smtClean="0"/>
              <a:t>d, e</a:t>
            </a:r>
            <a:r>
              <a:rPr lang="en-US" dirty="0" smtClean="0"/>
              <a:t>},</a:t>
            </a:r>
            <a:r>
              <a:rPr lang="en-US" i="1" dirty="0" smtClean="0"/>
              <a:t> </a:t>
            </a:r>
            <a:r>
              <a:rPr lang="en-US" i="1" dirty="0"/>
              <a:t>N</a:t>
            </a:r>
            <a:r>
              <a:rPr lang="en-US" dirty="0"/>
              <a:t>(</a:t>
            </a:r>
            <a:r>
              <a:rPr lang="en-US" i="1" dirty="0"/>
              <a:t>c</a:t>
            </a:r>
            <a:r>
              <a:rPr lang="en-US" dirty="0"/>
              <a:t>) = {</a:t>
            </a:r>
            <a:r>
              <a:rPr lang="en-US" i="1" dirty="0" smtClean="0"/>
              <a:t>b</a:t>
            </a:r>
            <a:r>
              <a:rPr lang="en-US" dirty="0" smtClean="0"/>
              <a:t>},</a:t>
            </a:r>
            <a:r>
              <a:rPr lang="en-US" i="1" dirty="0" smtClean="0"/>
              <a:t> </a:t>
            </a:r>
          </a:p>
          <a:p>
            <a:pPr indent="0">
              <a:buNone/>
            </a:pPr>
            <a:r>
              <a:rPr lang="en-US" i="1" dirty="0"/>
              <a:t> </a:t>
            </a:r>
            <a:r>
              <a:rPr lang="en-US" i="1" dirty="0" smtClean="0"/>
              <a:t>        N</a:t>
            </a:r>
            <a:r>
              <a:rPr lang="en-US" dirty="0" smtClean="0"/>
              <a:t>(</a:t>
            </a:r>
            <a:r>
              <a:rPr lang="en-US" i="1" dirty="0" smtClean="0"/>
              <a:t>d</a:t>
            </a:r>
            <a:r>
              <a:rPr lang="en-US" dirty="0"/>
              <a:t>) = </a:t>
            </a:r>
            <a:r>
              <a:rPr lang="en-US" dirty="0" smtClean="0"/>
              <a:t>{</a:t>
            </a:r>
            <a:r>
              <a:rPr lang="en-US" i="1" dirty="0" smtClean="0"/>
              <a:t>a, b, </a:t>
            </a:r>
            <a:r>
              <a:rPr lang="en-US" i="1" dirty="0"/>
              <a:t>e</a:t>
            </a:r>
            <a:r>
              <a:rPr lang="en-US" dirty="0" smtClean="0"/>
              <a:t>},  </a:t>
            </a:r>
            <a:r>
              <a:rPr lang="en-US" i="1" dirty="0" smtClean="0"/>
              <a:t>N</a:t>
            </a:r>
            <a:r>
              <a:rPr lang="en-US" dirty="0" smtClean="0"/>
              <a:t>(</a:t>
            </a:r>
            <a:r>
              <a:rPr lang="en-US" i="1" dirty="0" smtClean="0"/>
              <a:t>e</a:t>
            </a:r>
            <a:r>
              <a:rPr lang="en-US" dirty="0"/>
              <a:t>) = </a:t>
            </a:r>
            <a:r>
              <a:rPr lang="en-US" dirty="0" smtClean="0"/>
              <a:t>{</a:t>
            </a:r>
            <a:r>
              <a:rPr lang="en-US" i="1" dirty="0" smtClean="0"/>
              <a:t>a, b ,d</a:t>
            </a:r>
            <a:r>
              <a:rPr lang="en-US" dirty="0" smtClean="0"/>
              <a:t>}. </a:t>
            </a:r>
            <a:endParaRPr lang="en-US" dirty="0"/>
          </a:p>
          <a:p>
            <a:pPr marL="731520" indent="-457200"/>
            <a:endParaRPr lang="en-US"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600" y="2514600"/>
            <a:ext cx="3849624" cy="1201674"/>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25</a:t>
            </a:fld>
            <a:endParaRPr lang="en-US"/>
          </a:p>
        </p:txBody>
      </p:sp>
    </p:spTree>
    <p:extLst>
      <p:ext uri="{BB962C8B-B14F-4D97-AF65-F5344CB8AC3E}">
        <p14:creationId xmlns:p14="http://schemas.microsoft.com/office/powerpoint/2010/main" val="23192204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Degrees of Vertices</a:t>
            </a:r>
            <a:endParaRPr lang="en-US" dirty="0"/>
          </a:p>
        </p:txBody>
      </p:sp>
      <p:sp>
        <p:nvSpPr>
          <p:cNvPr id="3" name="Content Placeholder 2"/>
          <p:cNvSpPr>
            <a:spLocks noGrp="1"/>
          </p:cNvSpPr>
          <p:nvPr>
            <p:ph idx="1"/>
          </p:nvPr>
        </p:nvSpPr>
        <p:spPr/>
        <p:txBody>
          <a:bodyPr>
            <a:noAutofit/>
          </a:bodyPr>
          <a:lstStyle/>
          <a:p>
            <a:pPr indent="0">
              <a:buNone/>
            </a:pPr>
            <a:endParaRPr lang="en-US" sz="1200" dirty="0"/>
          </a:p>
          <a:p>
            <a:pPr indent="0">
              <a:buNone/>
            </a:pPr>
            <a:r>
              <a:rPr lang="en-US" sz="2000" b="1" dirty="0" smtClean="0"/>
              <a:t>Theorem </a:t>
            </a:r>
            <a:r>
              <a:rPr lang="en-US" sz="2000" b="1" dirty="0">
                <a:latin typeface="Cambria" pitchFamily="18" charset="0"/>
              </a:rPr>
              <a:t>1 </a:t>
            </a:r>
            <a:r>
              <a:rPr lang="en-US" sz="2000" b="1" dirty="0"/>
              <a:t>(</a:t>
            </a:r>
            <a:r>
              <a:rPr lang="en-US" sz="2000" b="1" i="1" dirty="0"/>
              <a:t>Handshaking Theorem</a:t>
            </a:r>
            <a:r>
              <a:rPr lang="en-US" sz="2000" b="1" dirty="0"/>
              <a:t>)</a:t>
            </a:r>
            <a:r>
              <a:rPr lang="en-US" sz="2000" dirty="0"/>
              <a:t>: </a:t>
            </a:r>
            <a:r>
              <a:rPr lang="en-US" sz="2000" dirty="0" smtClean="0"/>
              <a:t> If  </a:t>
            </a:r>
            <a:r>
              <a:rPr lang="en-US" sz="2000" i="1" dirty="0" smtClean="0"/>
              <a:t>G</a:t>
            </a:r>
            <a:r>
              <a:rPr lang="en-US" sz="2000" dirty="0" smtClean="0"/>
              <a:t> </a:t>
            </a:r>
            <a:r>
              <a:rPr lang="en-US" sz="2000" dirty="0"/>
              <a:t>= (</a:t>
            </a:r>
            <a:r>
              <a:rPr lang="en-US" sz="2000" i="1" dirty="0"/>
              <a:t>V</a:t>
            </a:r>
            <a:r>
              <a:rPr lang="en-US" sz="2000" dirty="0"/>
              <a:t>,</a:t>
            </a:r>
            <a:r>
              <a:rPr lang="en-US" sz="2000" i="1" dirty="0"/>
              <a:t>E</a:t>
            </a:r>
            <a:r>
              <a:rPr lang="en-US" sz="2000" dirty="0"/>
              <a:t>) </a:t>
            </a:r>
            <a:r>
              <a:rPr lang="en-US" sz="2000" dirty="0" smtClean="0"/>
              <a:t>is  an </a:t>
            </a:r>
            <a:r>
              <a:rPr lang="en-US" sz="2000" dirty="0"/>
              <a:t>undirected graph with </a:t>
            </a:r>
            <a:r>
              <a:rPr lang="en-US" sz="2000" i="1" dirty="0"/>
              <a:t>m</a:t>
            </a:r>
            <a:r>
              <a:rPr lang="en-US" sz="2000" dirty="0"/>
              <a:t> </a:t>
            </a:r>
            <a:r>
              <a:rPr lang="en-US" sz="2000" dirty="0" smtClean="0"/>
              <a:t>edges, then</a:t>
            </a:r>
            <a:endParaRPr lang="en-US" sz="2000" dirty="0"/>
          </a:p>
          <a:p>
            <a:pPr>
              <a:buNone/>
            </a:pPr>
            <a:endParaRPr lang="en-US" sz="2000" dirty="0"/>
          </a:p>
          <a:p>
            <a:pPr>
              <a:buNone/>
            </a:pPr>
            <a:endParaRPr lang="en-US" sz="2000" dirty="0"/>
          </a:p>
          <a:p>
            <a:pPr>
              <a:buNone/>
            </a:pPr>
            <a:endParaRPr lang="en-US" sz="2000" dirty="0"/>
          </a:p>
          <a:p>
            <a:pPr marL="0" indent="0">
              <a:buNone/>
            </a:pPr>
            <a:r>
              <a:rPr lang="en-US" sz="2000" dirty="0"/>
              <a:t>   </a:t>
            </a:r>
            <a:r>
              <a:rPr lang="en-US" sz="2000" dirty="0" smtClean="0"/>
              <a:t> </a:t>
            </a:r>
            <a:r>
              <a:rPr lang="en-US" sz="2000" b="1" i="1" dirty="0" smtClean="0"/>
              <a:t>Proof</a:t>
            </a:r>
            <a:r>
              <a:rPr lang="en-US" sz="2000" dirty="0"/>
              <a:t>:</a:t>
            </a:r>
          </a:p>
          <a:p>
            <a:pPr>
              <a:buNone/>
            </a:pPr>
            <a:r>
              <a:rPr lang="en-US" sz="2000" dirty="0"/>
              <a:t>   </a:t>
            </a:r>
            <a:r>
              <a:rPr lang="en-US" sz="2000" dirty="0" smtClean="0"/>
              <a:t> Each </a:t>
            </a:r>
            <a:r>
              <a:rPr lang="en-US" sz="2000" dirty="0"/>
              <a:t>edge contributes twice to the degree count of all vertices. </a:t>
            </a:r>
            <a:r>
              <a:rPr lang="en-US" sz="2000" dirty="0" smtClean="0"/>
              <a:t>Hence</a:t>
            </a:r>
            <a:r>
              <a:rPr lang="en-US" sz="2000" dirty="0"/>
              <a:t>, both the left-hand and right-hand sides of this equation equal twice the number of edges</a:t>
            </a:r>
            <a:r>
              <a:rPr lang="en-US" sz="2000" dirty="0" smtClean="0"/>
              <a:t>.</a:t>
            </a:r>
          </a:p>
          <a:p>
            <a:pPr>
              <a:buNone/>
            </a:pPr>
            <a:endParaRPr lang="en-US" sz="1200" dirty="0"/>
          </a:p>
          <a:p>
            <a:pPr>
              <a:buNone/>
            </a:pPr>
            <a:endParaRPr lang="en-US" sz="1200" dirty="0"/>
          </a:p>
          <a:p>
            <a:pPr>
              <a:buNone/>
            </a:pPr>
            <a:r>
              <a:rPr lang="en-US" sz="1200" i="1" dirty="0"/>
              <a:t> </a:t>
            </a:r>
            <a:r>
              <a:rPr lang="en-US" sz="1200" i="1" dirty="0" smtClean="0"/>
              <a:t>     </a:t>
            </a:r>
            <a:r>
              <a:rPr lang="en-US" sz="2000" i="1" dirty="0" smtClean="0"/>
              <a:t>Think </a:t>
            </a:r>
            <a:r>
              <a:rPr lang="en-US" sz="2000" i="1" dirty="0"/>
              <a:t>about the graph where vertices represent the people at a party and an edge connects two people who have shaken hands</a:t>
            </a:r>
            <a:r>
              <a:rPr lang="en-US" sz="2000" i="1" dirty="0" smtClean="0"/>
              <a:t>.</a:t>
            </a:r>
            <a:endParaRPr lang="en-US" sz="2000" i="1" dirty="0"/>
          </a:p>
          <a:p>
            <a:pPr indent="0">
              <a:buNone/>
            </a:pPr>
            <a:endParaRPr lang="en-US" sz="1200" dirty="0"/>
          </a:p>
        </p:txBody>
      </p:sp>
      <p:sp>
        <p:nvSpPr>
          <p:cNvPr id="5" name="Isosceles Triangle 4"/>
          <p:cNvSpPr/>
          <p:nvPr/>
        </p:nvSpPr>
        <p:spPr>
          <a:xfrm rot="5400000" flipV="1">
            <a:off x="8279296" y="4876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938" y="3174950"/>
            <a:ext cx="2638863" cy="855283"/>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26</a:t>
            </a:fld>
            <a:endParaRPr lang="en-US"/>
          </a:p>
        </p:txBody>
      </p:sp>
    </p:spTree>
    <p:extLst>
      <p:ext uri="{BB962C8B-B14F-4D97-AF65-F5344CB8AC3E}">
        <p14:creationId xmlns:p14="http://schemas.microsoft.com/office/powerpoint/2010/main" val="33344322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Handshaking Theorem</a:t>
            </a:r>
            <a:endParaRPr lang="en-US" dirty="0"/>
          </a:p>
        </p:txBody>
      </p:sp>
      <p:sp>
        <p:nvSpPr>
          <p:cNvPr id="3" name="Content Placeholder 2"/>
          <p:cNvSpPr>
            <a:spLocks noGrp="1"/>
          </p:cNvSpPr>
          <p:nvPr>
            <p:ph idx="1"/>
          </p:nvPr>
        </p:nvSpPr>
        <p:spPr/>
        <p:txBody>
          <a:bodyPr>
            <a:normAutofit fontScale="85000" lnSpcReduction="20000"/>
          </a:bodyPr>
          <a:lstStyle/>
          <a:p>
            <a:pPr indent="0">
              <a:buNone/>
            </a:pPr>
            <a:r>
              <a:rPr lang="en-US" dirty="0"/>
              <a:t>We now give two examples illustrating the usefulness of the handshaking theorem</a:t>
            </a:r>
            <a:r>
              <a:rPr lang="en-US" dirty="0" smtClean="0"/>
              <a:t>.</a:t>
            </a:r>
          </a:p>
          <a:p>
            <a:pPr indent="0">
              <a:buNone/>
            </a:pPr>
            <a:endParaRPr lang="en-US" b="1" dirty="0"/>
          </a:p>
          <a:p>
            <a:pPr indent="0">
              <a:buNone/>
            </a:pPr>
            <a:r>
              <a:rPr lang="en-US" b="1" dirty="0" smtClean="0"/>
              <a:t>Example</a:t>
            </a:r>
            <a:r>
              <a:rPr lang="en-US" dirty="0" smtClean="0"/>
              <a:t>: How many edges are there in a graph with </a:t>
            </a:r>
            <a:r>
              <a:rPr lang="en-US" dirty="0" smtClean="0">
                <a:latin typeface="Cambria" pitchFamily="18" charset="0"/>
              </a:rPr>
              <a:t>10</a:t>
            </a:r>
            <a:r>
              <a:rPr lang="en-US" dirty="0" smtClean="0"/>
              <a:t> vertices of degree six?</a:t>
            </a:r>
          </a:p>
          <a:p>
            <a:pPr indent="0">
              <a:buNone/>
            </a:pPr>
            <a:r>
              <a:rPr lang="en-US" b="1" dirty="0" smtClean="0"/>
              <a:t>Solution</a:t>
            </a:r>
            <a:r>
              <a:rPr lang="en-US" dirty="0" smtClean="0"/>
              <a:t>: Because the sum of the degrees of the vertices is                </a:t>
            </a:r>
            <a:r>
              <a:rPr lang="en-US" dirty="0" smtClean="0">
                <a:latin typeface="Cambria" pitchFamily="18" charset="0"/>
              </a:rPr>
              <a:t>6 </a:t>
            </a:r>
            <a:r>
              <a:rPr lang="en-US" dirty="0" smtClean="0">
                <a:latin typeface="Cambria" pitchFamily="18" charset="0"/>
                <a:ea typeface="Cambria Math"/>
                <a:sym typeface="Symbol"/>
              </a:rPr>
              <a:t> </a:t>
            </a:r>
            <a:r>
              <a:rPr lang="en-US" dirty="0" smtClean="0">
                <a:latin typeface="Cambria" pitchFamily="18" charset="0"/>
              </a:rPr>
              <a:t>10 </a:t>
            </a:r>
            <a:r>
              <a:rPr lang="en-US" dirty="0" smtClean="0"/>
              <a:t>= </a:t>
            </a:r>
            <a:r>
              <a:rPr lang="en-US" dirty="0" smtClean="0">
                <a:latin typeface="Cambria" pitchFamily="18" charset="0"/>
              </a:rPr>
              <a:t>60</a:t>
            </a:r>
            <a:r>
              <a:rPr lang="en-US" dirty="0" smtClean="0"/>
              <a:t>, the handshaking theorem tells us that </a:t>
            </a:r>
            <a:r>
              <a:rPr lang="en-US" dirty="0" smtClean="0">
                <a:latin typeface="Cambria" pitchFamily="18" charset="0"/>
              </a:rPr>
              <a:t>2</a:t>
            </a:r>
            <a:r>
              <a:rPr lang="en-US" i="1" dirty="0" smtClean="0"/>
              <a:t>m</a:t>
            </a:r>
            <a:r>
              <a:rPr lang="en-US" dirty="0" smtClean="0"/>
              <a:t> = </a:t>
            </a:r>
            <a:r>
              <a:rPr lang="en-US" dirty="0" smtClean="0">
                <a:latin typeface="Cambria" pitchFamily="18" charset="0"/>
              </a:rPr>
              <a:t>60.             So the number of edges </a:t>
            </a:r>
            <a:r>
              <a:rPr lang="en-US" i="1" dirty="0" smtClean="0"/>
              <a:t>m</a:t>
            </a:r>
            <a:r>
              <a:rPr lang="en-US" dirty="0" smtClean="0">
                <a:latin typeface="Cambria" pitchFamily="18" charset="0"/>
              </a:rPr>
              <a:t> = 30.</a:t>
            </a:r>
          </a:p>
          <a:p>
            <a:pPr indent="0">
              <a:buNone/>
            </a:pPr>
            <a:endParaRPr lang="en-US" dirty="0" smtClean="0"/>
          </a:p>
          <a:p>
            <a:pPr indent="0">
              <a:buNone/>
            </a:pPr>
            <a:r>
              <a:rPr lang="en-US" b="1" dirty="0" smtClean="0"/>
              <a:t>Example</a:t>
            </a:r>
            <a:r>
              <a:rPr lang="en-US" dirty="0" smtClean="0"/>
              <a:t>: If a graph has </a:t>
            </a:r>
            <a:r>
              <a:rPr lang="en-US" dirty="0" smtClean="0">
                <a:latin typeface="Cambria" pitchFamily="18" charset="0"/>
              </a:rPr>
              <a:t>5</a:t>
            </a:r>
            <a:r>
              <a:rPr lang="en-US" dirty="0" smtClean="0"/>
              <a:t> vertices, can each vertex have degree </a:t>
            </a:r>
            <a:r>
              <a:rPr lang="en-US" dirty="0" smtClean="0">
                <a:latin typeface="Cambria" pitchFamily="18" charset="0"/>
              </a:rPr>
              <a:t>3</a:t>
            </a:r>
            <a:r>
              <a:rPr lang="en-US" dirty="0" smtClean="0"/>
              <a:t>?</a:t>
            </a:r>
          </a:p>
          <a:p>
            <a:pPr indent="0">
              <a:buNone/>
            </a:pPr>
            <a:r>
              <a:rPr lang="en-US" b="1" dirty="0" smtClean="0"/>
              <a:t>Solution</a:t>
            </a:r>
            <a:r>
              <a:rPr lang="en-US" dirty="0" smtClean="0"/>
              <a:t>: This is not possible by the handshaking </a:t>
            </a:r>
            <a:r>
              <a:rPr lang="en-US" dirty="0" err="1" smtClean="0"/>
              <a:t>thorem</a:t>
            </a:r>
            <a:r>
              <a:rPr lang="en-US" dirty="0" smtClean="0"/>
              <a:t>, because the sum of the degrees of the vertices </a:t>
            </a:r>
            <a:r>
              <a:rPr lang="en-US" dirty="0" smtClean="0">
                <a:latin typeface="Cambria" pitchFamily="18" charset="0"/>
              </a:rPr>
              <a:t>3</a:t>
            </a:r>
            <a:r>
              <a:rPr lang="en-US" dirty="0" smtClean="0">
                <a:latin typeface="Cambria" pitchFamily="18" charset="0"/>
                <a:ea typeface="Cambria Math"/>
                <a:sym typeface="Symbol"/>
              </a:rPr>
              <a:t> </a:t>
            </a:r>
            <a:r>
              <a:rPr lang="en-US" dirty="0">
                <a:latin typeface="Cambria" pitchFamily="18" charset="0"/>
                <a:ea typeface="Cambria Math"/>
                <a:sym typeface="Symbol"/>
              </a:rPr>
              <a:t></a:t>
            </a:r>
            <a:r>
              <a:rPr lang="en-US" dirty="0" smtClean="0">
                <a:latin typeface="Cambria" pitchFamily="18" charset="0"/>
              </a:rPr>
              <a:t>  5 = 15 </a:t>
            </a:r>
            <a:r>
              <a:rPr lang="en-US" dirty="0" smtClean="0"/>
              <a:t>is odd.</a:t>
            </a:r>
          </a:p>
          <a:p>
            <a:endParaRPr lang="en-US" dirty="0" smtClean="0"/>
          </a:p>
        </p:txBody>
      </p:sp>
      <p:sp>
        <p:nvSpPr>
          <p:cNvPr id="4" name="Slide Number Placeholder 3"/>
          <p:cNvSpPr>
            <a:spLocks noGrp="1"/>
          </p:cNvSpPr>
          <p:nvPr>
            <p:ph type="sldNum" sz="quarter" idx="12"/>
          </p:nvPr>
        </p:nvSpPr>
        <p:spPr/>
        <p:txBody>
          <a:bodyPr/>
          <a:lstStyle/>
          <a:p>
            <a:fld id="{8CD41AC4-40F7-4FE0-8905-74C6698904F3}"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Degree of Vertices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pPr indent="0">
              <a:buNone/>
            </a:pPr>
            <a:r>
              <a:rPr lang="en-US" b="1" dirty="0" smtClean="0"/>
              <a:t>Theorem </a:t>
            </a:r>
            <a:r>
              <a:rPr lang="en-US" b="1" dirty="0" smtClean="0">
                <a:latin typeface="Cambria" pitchFamily="18" charset="0"/>
              </a:rPr>
              <a:t>2</a:t>
            </a:r>
            <a:r>
              <a:rPr lang="en-US" b="1" dirty="0" smtClean="0"/>
              <a:t>:</a:t>
            </a:r>
            <a:r>
              <a:rPr lang="en-US" dirty="0" smtClean="0"/>
              <a:t> An undirected graph has an even number of vertices of odd degree.</a:t>
            </a:r>
          </a:p>
          <a:p>
            <a:pPr indent="0">
              <a:buNone/>
            </a:pPr>
            <a:r>
              <a:rPr lang="en-US" b="1" i="1" dirty="0" smtClean="0"/>
              <a:t>Proof</a:t>
            </a:r>
            <a:r>
              <a:rPr lang="en-US" b="1" dirty="0" smtClean="0"/>
              <a:t>: </a:t>
            </a:r>
            <a:r>
              <a:rPr lang="en-US" dirty="0" smtClean="0"/>
              <a:t>Let </a:t>
            </a:r>
            <a:r>
              <a:rPr lang="en-US" i="1" dirty="0" smtClean="0"/>
              <a:t>V</a:t>
            </a:r>
            <a:r>
              <a:rPr lang="en-US" baseline="-25000" dirty="0" smtClean="0">
                <a:latin typeface="Cambria" pitchFamily="18" charset="0"/>
              </a:rPr>
              <a:t>1</a:t>
            </a:r>
            <a:r>
              <a:rPr lang="en-US" dirty="0" smtClean="0"/>
              <a:t> be the vertices of even degree and </a:t>
            </a:r>
            <a:r>
              <a:rPr lang="en-US" i="1" dirty="0" smtClean="0"/>
              <a:t>V</a:t>
            </a:r>
            <a:r>
              <a:rPr lang="en-US" baseline="-25000" dirty="0" smtClean="0">
                <a:latin typeface="Cambria" pitchFamily="18" charset="0"/>
              </a:rPr>
              <a:t>2</a:t>
            </a:r>
            <a:r>
              <a:rPr lang="en-US" dirty="0" smtClean="0"/>
              <a:t> be the vertices of odd degree in an undirected graph </a:t>
            </a:r>
            <a:r>
              <a:rPr lang="en-US" i="1" dirty="0" smtClean="0"/>
              <a:t>G</a:t>
            </a:r>
            <a:r>
              <a:rPr lang="en-US" dirty="0" smtClean="0"/>
              <a:t> = (</a:t>
            </a:r>
            <a:r>
              <a:rPr lang="en-US" i="1" dirty="0" smtClean="0"/>
              <a:t>V</a:t>
            </a:r>
            <a:r>
              <a:rPr lang="en-US" dirty="0" smtClean="0"/>
              <a:t>, </a:t>
            </a:r>
            <a:r>
              <a:rPr lang="en-US" i="1" dirty="0" smtClean="0"/>
              <a:t>E</a:t>
            </a:r>
            <a:r>
              <a:rPr lang="en-US" dirty="0" smtClean="0"/>
              <a:t>) with </a:t>
            </a:r>
            <a:r>
              <a:rPr lang="en-US" i="1" dirty="0" smtClean="0"/>
              <a:t>m</a:t>
            </a:r>
            <a:r>
              <a:rPr lang="en-US" dirty="0" smtClean="0"/>
              <a:t> edges. Then </a:t>
            </a:r>
          </a:p>
          <a:p>
            <a:pPr indent="0">
              <a:buNone/>
            </a:pPr>
            <a:r>
              <a:rPr lang="en-US" b="1" dirty="0" smtClean="0"/>
              <a:t>       </a:t>
            </a:r>
          </a:p>
          <a:p>
            <a:pPr indent="0">
              <a:buNone/>
            </a:pPr>
            <a:endParaRPr lang="en-US" dirty="0" smtClean="0"/>
          </a:p>
          <a:p>
            <a:pPr indent="0">
              <a:buNone/>
            </a:pPr>
            <a:endParaRPr lang="en-US" dirty="0" smtClean="0"/>
          </a:p>
          <a:p>
            <a:pPr indent="0">
              <a:buNone/>
            </a:pPr>
            <a:endParaRPr lang="en-US" dirty="0" smtClean="0"/>
          </a:p>
          <a:p>
            <a:pPr>
              <a:buNone/>
            </a:pPr>
            <a:r>
              <a:rPr lang="en-US" dirty="0" smtClean="0"/>
              <a:t>    </a:t>
            </a:r>
            <a:r>
              <a:rPr lang="en-US" b="1" dirty="0" smtClean="0"/>
              <a:t>  </a:t>
            </a:r>
          </a:p>
          <a:p>
            <a:pPr>
              <a:buNone/>
            </a:pPr>
            <a:r>
              <a:rPr lang="en-US" b="1" dirty="0" smtClean="0"/>
              <a:t>   </a:t>
            </a:r>
            <a:endParaRPr lang="en-US" b="1"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4001" y="3886200"/>
            <a:ext cx="4954905" cy="571500"/>
          </a:xfrm>
          <a:prstGeom prst="rect">
            <a:avLst/>
          </a:prstGeom>
        </p:spPr>
      </p:pic>
      <p:sp>
        <p:nvSpPr>
          <p:cNvPr id="8" name="TextBox 7"/>
          <p:cNvSpPr txBox="1"/>
          <p:nvPr/>
        </p:nvSpPr>
        <p:spPr>
          <a:xfrm>
            <a:off x="3619500" y="4800600"/>
            <a:ext cx="1447800" cy="1523494"/>
          </a:xfrm>
          <a:prstGeom prst="rect">
            <a:avLst/>
          </a:prstGeom>
          <a:noFill/>
          <a:ln>
            <a:solidFill>
              <a:schemeClr val="accent1"/>
            </a:solidFill>
          </a:ln>
        </p:spPr>
        <p:txBody>
          <a:bodyPr wrap="square" rtlCol="0">
            <a:spAutoFit/>
          </a:bodyPr>
          <a:lstStyle/>
          <a:p>
            <a:r>
              <a:rPr lang="en-US" dirty="0"/>
              <a:t>m</a:t>
            </a:r>
            <a:r>
              <a:rPr lang="en-US" dirty="0" smtClean="0"/>
              <a:t>ust be even since </a:t>
            </a:r>
            <a:r>
              <a:rPr lang="en-US" dirty="0" err="1" smtClean="0"/>
              <a:t>deg</a:t>
            </a:r>
            <a:r>
              <a:rPr lang="en-US" dirty="0" smtClean="0"/>
              <a:t>(</a:t>
            </a:r>
            <a:r>
              <a:rPr lang="en-US" i="1" dirty="0" smtClean="0"/>
              <a:t>v</a:t>
            </a:r>
            <a:r>
              <a:rPr lang="en-US" dirty="0" smtClean="0"/>
              <a:t>) is even for each </a:t>
            </a:r>
            <a:r>
              <a:rPr lang="en-US" i="1" dirty="0" smtClean="0"/>
              <a:t>v</a:t>
            </a:r>
            <a:r>
              <a:rPr lang="en-US" dirty="0" smtClean="0"/>
              <a:t> </a:t>
            </a:r>
            <a:r>
              <a:rPr lang="en-US" dirty="0" smtClean="0">
                <a:latin typeface="Cambria Math"/>
                <a:ea typeface="Cambria Math"/>
              </a:rPr>
              <a:t>∈ </a:t>
            </a:r>
            <a:r>
              <a:rPr lang="en-US" i="1" dirty="0" smtClean="0">
                <a:latin typeface="Cambria" pitchFamily="18" charset="0"/>
                <a:ea typeface="Cambria Math"/>
              </a:rPr>
              <a:t>V</a:t>
            </a:r>
            <a:r>
              <a:rPr lang="en-US" baseline="-25000" dirty="0" smtClean="0">
                <a:latin typeface="Cambria Math"/>
                <a:ea typeface="Cambria Math"/>
              </a:rPr>
              <a:t>1</a:t>
            </a:r>
            <a:endParaRPr lang="en-US" baseline="-25000" dirty="0"/>
          </a:p>
        </p:txBody>
      </p:sp>
      <p:cxnSp>
        <p:nvCxnSpPr>
          <p:cNvPr id="11" name="Straight Arrow Connector 10"/>
          <p:cNvCxnSpPr/>
          <p:nvPr/>
        </p:nvCxnSpPr>
        <p:spPr>
          <a:xfrm flipV="1">
            <a:off x="4343400" y="4267201"/>
            <a:ext cx="0" cy="5333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600" y="3802618"/>
            <a:ext cx="838200" cy="369332"/>
          </a:xfrm>
          <a:prstGeom prst="rect">
            <a:avLst/>
          </a:prstGeom>
          <a:noFill/>
        </p:spPr>
        <p:txBody>
          <a:bodyPr wrap="square" rtlCol="0">
            <a:spAutoFit/>
          </a:bodyPr>
          <a:lstStyle/>
          <a:p>
            <a:r>
              <a:rPr lang="en-US" dirty="0" smtClean="0"/>
              <a:t>even</a:t>
            </a:r>
            <a:endParaRPr lang="en-US" dirty="0"/>
          </a:p>
        </p:txBody>
      </p:sp>
      <p:cxnSp>
        <p:nvCxnSpPr>
          <p:cNvPr id="14" name="Straight Arrow Connector 13"/>
          <p:cNvCxnSpPr/>
          <p:nvPr/>
        </p:nvCxnSpPr>
        <p:spPr>
          <a:xfrm>
            <a:off x="914401" y="3987284"/>
            <a:ext cx="3487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257800" y="4549677"/>
            <a:ext cx="3733800" cy="2031325"/>
          </a:xfrm>
          <a:prstGeom prst="rect">
            <a:avLst/>
          </a:prstGeom>
          <a:noFill/>
          <a:ln>
            <a:solidFill>
              <a:schemeClr val="accent1"/>
            </a:solidFill>
          </a:ln>
        </p:spPr>
        <p:txBody>
          <a:bodyPr wrap="square" rtlCol="0">
            <a:spAutoFit/>
          </a:bodyPr>
          <a:lstStyle/>
          <a:p>
            <a:r>
              <a:rPr lang="en-US" dirty="0"/>
              <a:t>T</a:t>
            </a:r>
            <a:r>
              <a:rPr lang="en-US" dirty="0" smtClean="0"/>
              <a:t>his sum must be even because </a:t>
            </a:r>
            <a:r>
              <a:rPr lang="en-US" dirty="0" smtClean="0">
                <a:latin typeface="Cambria Math" pitchFamily="18" charset="0"/>
                <a:ea typeface="Cambria Math" pitchFamily="18" charset="0"/>
              </a:rPr>
              <a:t>2</a:t>
            </a:r>
            <a:r>
              <a:rPr lang="en-US" i="1" dirty="0" smtClean="0"/>
              <a:t>m</a:t>
            </a:r>
            <a:r>
              <a:rPr lang="en-US" dirty="0" smtClean="0"/>
              <a:t> is even and the sum of the degrees of the vertices of even degrees is also even. </a:t>
            </a:r>
            <a:r>
              <a:rPr lang="en-US" dirty="0"/>
              <a:t>Because this is the sum of the degrees of all vertices of odd degree in the </a:t>
            </a:r>
            <a:r>
              <a:rPr lang="en-US" dirty="0" smtClean="0"/>
              <a:t>graph, there must be an even number of such vertices.</a:t>
            </a:r>
            <a:endParaRPr lang="en-US" dirty="0"/>
          </a:p>
        </p:txBody>
      </p:sp>
      <p:cxnSp>
        <p:nvCxnSpPr>
          <p:cNvPr id="17" name="Straight Arrow Connector 16"/>
          <p:cNvCxnSpPr/>
          <p:nvPr/>
        </p:nvCxnSpPr>
        <p:spPr>
          <a:xfrm flipH="1" flipV="1">
            <a:off x="6324600" y="4267200"/>
            <a:ext cx="457200" cy="190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8CD41AC4-40F7-4FE0-8905-74C6698904F3}"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Graphs</a:t>
            </a:r>
            <a:endParaRPr lang="en-US" dirty="0"/>
          </a:p>
        </p:txBody>
      </p:sp>
      <p:sp>
        <p:nvSpPr>
          <p:cNvPr id="3" name="Content Placeholder 2"/>
          <p:cNvSpPr>
            <a:spLocks noGrp="1"/>
          </p:cNvSpPr>
          <p:nvPr>
            <p:ph idx="1"/>
          </p:nvPr>
        </p:nvSpPr>
        <p:spPr>
          <a:xfrm>
            <a:off x="381000" y="2209800"/>
            <a:ext cx="8229600" cy="4648200"/>
          </a:xfrm>
        </p:spPr>
        <p:txBody>
          <a:bodyPr>
            <a:normAutofit lnSpcReduction="10000"/>
          </a:bodyPr>
          <a:lstStyle/>
          <a:p>
            <a:pPr indent="0">
              <a:buNone/>
            </a:pPr>
            <a:endParaRPr lang="en-US" b="1" dirty="0" smtClean="0"/>
          </a:p>
          <a:p>
            <a:pPr indent="0">
              <a:buNone/>
            </a:pPr>
            <a:r>
              <a:rPr lang="en-US" b="1" dirty="0" smtClean="0"/>
              <a:t>Definition:</a:t>
            </a:r>
            <a:r>
              <a:rPr lang="en-US" dirty="0" smtClean="0"/>
              <a:t> A </a:t>
            </a:r>
            <a:r>
              <a:rPr lang="en-US" i="1" dirty="0" smtClean="0"/>
              <a:t>directed graph G = </a:t>
            </a:r>
            <a:r>
              <a:rPr lang="en-US" dirty="0" smtClean="0"/>
              <a:t>(</a:t>
            </a:r>
            <a:r>
              <a:rPr lang="en-US" i="1" dirty="0" smtClean="0"/>
              <a:t>V, E) </a:t>
            </a:r>
            <a:r>
              <a:rPr lang="en-US" dirty="0" smtClean="0"/>
              <a:t>consists of </a:t>
            </a:r>
            <a:r>
              <a:rPr lang="en-US" i="1" dirty="0" smtClean="0"/>
              <a:t>V, </a:t>
            </a:r>
            <a:r>
              <a:rPr lang="en-US" dirty="0" smtClean="0"/>
              <a:t>a nonempty set of </a:t>
            </a:r>
            <a:r>
              <a:rPr lang="en-US" i="1" dirty="0" smtClean="0"/>
              <a:t>vertices </a:t>
            </a:r>
            <a:r>
              <a:rPr lang="en-US" dirty="0" smtClean="0"/>
              <a:t>(or </a:t>
            </a:r>
            <a:r>
              <a:rPr lang="en-US" i="1" dirty="0" smtClean="0"/>
              <a:t>nodes</a:t>
            </a:r>
            <a:r>
              <a:rPr lang="en-US" dirty="0" smtClean="0"/>
              <a:t>), and </a:t>
            </a:r>
            <a:r>
              <a:rPr lang="en-US" i="1" dirty="0" smtClean="0"/>
              <a:t>E, </a:t>
            </a:r>
            <a:r>
              <a:rPr lang="en-US" dirty="0" smtClean="0"/>
              <a:t>a set of </a:t>
            </a:r>
            <a:r>
              <a:rPr lang="en-US" i="1" dirty="0" smtClean="0"/>
              <a:t>directed edges </a:t>
            </a:r>
            <a:r>
              <a:rPr lang="en-US" dirty="0" smtClean="0"/>
              <a:t>or </a:t>
            </a:r>
            <a:r>
              <a:rPr lang="en-US" i="1" dirty="0" smtClean="0"/>
              <a:t>arcs. </a:t>
            </a:r>
            <a:r>
              <a:rPr lang="en-US" dirty="0" smtClean="0"/>
              <a:t>Each edge is an ordered pair of vertices.  The directed </a:t>
            </a:r>
            <a:r>
              <a:rPr lang="en-US" dirty="0"/>
              <a:t> </a:t>
            </a:r>
            <a:r>
              <a:rPr lang="en-US" dirty="0" smtClean="0"/>
              <a:t>edge (</a:t>
            </a:r>
            <a:r>
              <a:rPr lang="en-US" i="1" dirty="0" err="1" smtClean="0"/>
              <a:t>u</a:t>
            </a:r>
            <a:r>
              <a:rPr lang="en-US" dirty="0" err="1" smtClean="0"/>
              <a:t>,</a:t>
            </a:r>
            <a:r>
              <a:rPr lang="en-US" i="1" dirty="0" err="1" smtClean="0"/>
              <a:t>v</a:t>
            </a:r>
            <a:r>
              <a:rPr lang="en-US" dirty="0" smtClean="0"/>
              <a:t>) is said to start at </a:t>
            </a:r>
            <a:r>
              <a:rPr lang="en-US" i="1" dirty="0" smtClean="0"/>
              <a:t>u</a:t>
            </a:r>
            <a:r>
              <a:rPr lang="en-US" dirty="0" smtClean="0"/>
              <a:t> and end at </a:t>
            </a:r>
            <a:r>
              <a:rPr lang="en-US" i="1" dirty="0" smtClean="0"/>
              <a:t>v</a:t>
            </a:r>
            <a:r>
              <a:rPr lang="en-US" dirty="0" smtClean="0"/>
              <a:t>.</a:t>
            </a:r>
          </a:p>
          <a:p>
            <a:pPr indent="0">
              <a:buNone/>
            </a:pPr>
            <a:r>
              <a:rPr lang="en-US" b="1" dirty="0" smtClean="0"/>
              <a:t>Definition</a:t>
            </a:r>
            <a:r>
              <a:rPr lang="en-US" dirty="0" smtClean="0"/>
              <a:t>:  </a:t>
            </a:r>
            <a:r>
              <a:rPr lang="en-US" dirty="0"/>
              <a:t>Let (</a:t>
            </a:r>
            <a:r>
              <a:rPr lang="en-US" i="1" dirty="0" err="1"/>
              <a:t>u,v</a:t>
            </a:r>
            <a:r>
              <a:rPr lang="en-US" dirty="0"/>
              <a:t>)</a:t>
            </a:r>
            <a:r>
              <a:rPr lang="en-US" i="1" dirty="0"/>
              <a:t> </a:t>
            </a:r>
            <a:r>
              <a:rPr lang="en-US" dirty="0"/>
              <a:t>be an edge in </a:t>
            </a:r>
            <a:r>
              <a:rPr lang="en-US" i="1" dirty="0"/>
              <a:t>G</a:t>
            </a:r>
            <a:r>
              <a:rPr lang="en-US" dirty="0"/>
              <a:t>. Then </a:t>
            </a:r>
            <a:r>
              <a:rPr lang="en-US" i="1" dirty="0"/>
              <a:t>u</a:t>
            </a:r>
            <a:r>
              <a:rPr lang="en-US" dirty="0"/>
              <a:t> is </a:t>
            </a:r>
            <a:r>
              <a:rPr lang="en-US" dirty="0" smtClean="0"/>
              <a:t>the </a:t>
            </a:r>
            <a:r>
              <a:rPr lang="en-US" i="1" dirty="0"/>
              <a:t>initial vertex </a:t>
            </a:r>
            <a:r>
              <a:rPr lang="en-US" dirty="0" smtClean="0"/>
              <a:t>of this edge and </a:t>
            </a:r>
            <a:r>
              <a:rPr lang="en-US" dirty="0"/>
              <a:t>is </a:t>
            </a:r>
            <a:r>
              <a:rPr lang="en-US" i="1" dirty="0"/>
              <a:t>adjacent to v </a:t>
            </a:r>
            <a:r>
              <a:rPr lang="en-US" dirty="0"/>
              <a:t>and </a:t>
            </a:r>
            <a:r>
              <a:rPr lang="en-US" i="1" dirty="0"/>
              <a:t>v </a:t>
            </a:r>
            <a:r>
              <a:rPr lang="en-US" dirty="0"/>
              <a:t>is </a:t>
            </a:r>
            <a:r>
              <a:rPr lang="en-US" dirty="0" smtClean="0"/>
              <a:t>the </a:t>
            </a:r>
            <a:r>
              <a:rPr lang="en-US" i="1" dirty="0" smtClean="0"/>
              <a:t>terminal </a:t>
            </a:r>
            <a:r>
              <a:rPr lang="en-US" dirty="0" smtClean="0"/>
              <a:t>(or </a:t>
            </a:r>
            <a:r>
              <a:rPr lang="en-US" i="1" dirty="0" smtClean="0"/>
              <a:t>end</a:t>
            </a:r>
            <a:r>
              <a:rPr lang="en-US" dirty="0" smtClean="0"/>
              <a:t>)</a:t>
            </a:r>
            <a:r>
              <a:rPr lang="en-US" i="1" dirty="0" smtClean="0"/>
              <a:t> </a:t>
            </a:r>
            <a:r>
              <a:rPr lang="en-US" i="1" dirty="0"/>
              <a:t>vertex </a:t>
            </a:r>
            <a:r>
              <a:rPr lang="en-US" dirty="0" smtClean="0"/>
              <a:t>of this edge and </a:t>
            </a:r>
            <a:r>
              <a:rPr lang="en-US" dirty="0"/>
              <a:t>is </a:t>
            </a:r>
            <a:r>
              <a:rPr lang="en-US" i="1" dirty="0"/>
              <a:t>adjacent from </a:t>
            </a:r>
            <a:r>
              <a:rPr lang="en-US" i="1" dirty="0" smtClean="0"/>
              <a:t>u</a:t>
            </a:r>
            <a:r>
              <a:rPr lang="en-US" dirty="0" smtClean="0"/>
              <a:t>.</a:t>
            </a:r>
          </a:p>
          <a:p>
            <a:pPr indent="0">
              <a:buNone/>
            </a:pPr>
            <a:r>
              <a:rPr lang="en-US" dirty="0" smtClean="0"/>
              <a:t>The </a:t>
            </a:r>
            <a:r>
              <a:rPr lang="en-US" dirty="0"/>
              <a:t>initial and terminal vertices of a loop are the same.</a:t>
            </a:r>
          </a:p>
          <a:p>
            <a:pPr indent="0">
              <a:buNone/>
            </a:pPr>
            <a:endParaRPr lang="en-US" i="1" dirty="0"/>
          </a:p>
        </p:txBody>
      </p:sp>
      <p:sp>
        <p:nvSpPr>
          <p:cNvPr id="4" name="TextBox 3"/>
          <p:cNvSpPr txBox="1"/>
          <p:nvPr/>
        </p:nvSpPr>
        <p:spPr>
          <a:xfrm>
            <a:off x="685800" y="1905001"/>
            <a:ext cx="8295861" cy="461665"/>
          </a:xfrm>
          <a:prstGeom prst="rect">
            <a:avLst/>
          </a:prstGeom>
          <a:noFill/>
        </p:spPr>
        <p:txBody>
          <a:bodyPr wrap="square" rtlCol="0">
            <a:spAutoFit/>
          </a:bodyPr>
          <a:lstStyle/>
          <a:p>
            <a:r>
              <a:rPr lang="en-US" sz="2400" dirty="0" smtClean="0"/>
              <a:t>Recall the definition of a directed graph.</a:t>
            </a:r>
            <a:endParaRPr lang="en-US" sz="2400" dirty="0"/>
          </a:p>
        </p:txBody>
      </p:sp>
      <p:sp>
        <p:nvSpPr>
          <p:cNvPr id="5" name="Slide Number Placeholder 4"/>
          <p:cNvSpPr>
            <a:spLocks noGrp="1"/>
          </p:cNvSpPr>
          <p:nvPr>
            <p:ph type="sldNum" sz="quarter" idx="12"/>
          </p:nvPr>
        </p:nvSpPr>
        <p:spPr/>
        <p:txBody>
          <a:bodyPr/>
          <a:lstStyle/>
          <a:p>
            <a:fld id="{8CD41AC4-40F7-4FE0-8905-74C6698904F3}"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Graphs and Graph Models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10.1</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Graphs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The </a:t>
            </a:r>
            <a:r>
              <a:rPr lang="en-US" i="1" dirty="0" smtClean="0"/>
              <a:t>in-degree of a vertex v</a:t>
            </a:r>
            <a:r>
              <a:rPr lang="en-US" dirty="0" smtClean="0"/>
              <a:t>, denoted        </a:t>
            </a:r>
            <a:r>
              <a:rPr lang="en-US" i="1" dirty="0" err="1" smtClean="0"/>
              <a:t>deg</a:t>
            </a:r>
            <a:r>
              <a:rPr lang="en-US" i="1" baseline="30000" dirty="0" smtClean="0">
                <a:latin typeface="Cambria Math"/>
                <a:ea typeface="Cambria Math"/>
              </a:rPr>
              <a:t>−</a:t>
            </a:r>
            <a:r>
              <a:rPr lang="en-US" dirty="0" smtClean="0"/>
              <a:t>(</a:t>
            </a:r>
            <a:r>
              <a:rPr lang="en-US" i="1" dirty="0" smtClean="0"/>
              <a:t>v</a:t>
            </a:r>
            <a:r>
              <a:rPr lang="en-US" dirty="0" smtClean="0"/>
              <a:t>), is the number of edges which terminate at </a:t>
            </a:r>
            <a:r>
              <a:rPr lang="en-US" i="1" dirty="0" smtClean="0"/>
              <a:t>v</a:t>
            </a:r>
            <a:r>
              <a:rPr lang="en-US" dirty="0" smtClean="0"/>
              <a:t>. The </a:t>
            </a:r>
            <a:r>
              <a:rPr lang="en-US" i="1" dirty="0" smtClean="0"/>
              <a:t>out-degree of v</a:t>
            </a:r>
            <a:r>
              <a:rPr lang="en-US" dirty="0" smtClean="0"/>
              <a:t>, denoted </a:t>
            </a:r>
            <a:r>
              <a:rPr lang="en-US" i="1" dirty="0" smtClean="0"/>
              <a:t>deg</a:t>
            </a:r>
            <a:r>
              <a:rPr lang="en-US" i="1" baseline="30000" dirty="0" smtClean="0"/>
              <a:t>+</a:t>
            </a:r>
            <a:r>
              <a:rPr lang="en-US" dirty="0" smtClean="0"/>
              <a:t>(</a:t>
            </a:r>
            <a:r>
              <a:rPr lang="en-US" i="1" dirty="0" smtClean="0"/>
              <a:t>v</a:t>
            </a:r>
            <a:r>
              <a:rPr lang="en-US" dirty="0" smtClean="0"/>
              <a:t>)</a:t>
            </a:r>
            <a:r>
              <a:rPr lang="en-US" i="1" dirty="0" smtClean="0"/>
              <a:t>, </a:t>
            </a:r>
            <a:r>
              <a:rPr lang="en-US" dirty="0" smtClean="0"/>
              <a:t>is the number of edges with </a:t>
            </a:r>
            <a:r>
              <a:rPr lang="en-US" i="1" dirty="0" smtClean="0"/>
              <a:t>v</a:t>
            </a:r>
            <a:r>
              <a:rPr lang="en-US" dirty="0" smtClean="0"/>
              <a:t> as their initial vertex. Note that a loop at a vertex contributes </a:t>
            </a:r>
            <a:r>
              <a:rPr lang="en-US" dirty="0" smtClean="0">
                <a:latin typeface="Cambria" pitchFamily="18" charset="0"/>
              </a:rPr>
              <a:t>1 </a:t>
            </a:r>
            <a:r>
              <a:rPr lang="en-US" dirty="0" smtClean="0"/>
              <a:t>to both the in-degree and the out-degree of the vertex.</a:t>
            </a:r>
            <a:endParaRPr lang="en-US" dirty="0"/>
          </a:p>
          <a:p>
            <a:pPr indent="0">
              <a:buNone/>
            </a:pPr>
            <a:r>
              <a:rPr lang="en-US" b="1" dirty="0" smtClean="0"/>
              <a:t>Example:  </a:t>
            </a:r>
            <a:r>
              <a:rPr lang="en-US" dirty="0" smtClean="0"/>
              <a:t>In the graph </a:t>
            </a:r>
            <a:r>
              <a:rPr lang="en-US" i="1" dirty="0" smtClean="0"/>
              <a:t>G</a:t>
            </a:r>
            <a:r>
              <a:rPr lang="en-US" dirty="0" smtClean="0"/>
              <a:t> we have</a:t>
            </a:r>
            <a:endParaRPr lang="en-US"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1" y="5217635"/>
            <a:ext cx="1730503" cy="1140714"/>
          </a:xfrm>
          <a:prstGeom prst="rect">
            <a:avLst/>
          </a:prstGeom>
        </p:spPr>
      </p:pic>
      <p:sp>
        <p:nvSpPr>
          <p:cNvPr id="5" name="TextBox 4"/>
          <p:cNvSpPr txBox="1"/>
          <p:nvPr/>
        </p:nvSpPr>
        <p:spPr>
          <a:xfrm>
            <a:off x="2971800" y="4958080"/>
            <a:ext cx="5791200" cy="923330"/>
          </a:xfrm>
          <a:prstGeom prst="rect">
            <a:avLst/>
          </a:prstGeom>
          <a:noFill/>
        </p:spPr>
        <p:txBody>
          <a:bodyPr wrap="square" rtlCol="0">
            <a:spAutoFit/>
          </a:bodyPr>
          <a:lstStyle/>
          <a:p>
            <a:r>
              <a:rPr lang="en-US" dirty="0" err="1" smtClean="0"/>
              <a:t>deg</a:t>
            </a:r>
            <a:r>
              <a:rPr lang="en-US" i="1" baseline="30000" dirty="0" smtClean="0">
                <a:latin typeface="Cambria Math"/>
                <a:ea typeface="Cambria Math"/>
              </a:rPr>
              <a:t>−</a:t>
            </a:r>
            <a:r>
              <a:rPr lang="en-US" dirty="0" smtClean="0"/>
              <a:t>(</a:t>
            </a:r>
            <a:r>
              <a:rPr lang="en-US" i="1" dirty="0" smtClean="0"/>
              <a:t>a</a:t>
            </a:r>
            <a:r>
              <a:rPr lang="en-US" dirty="0" smtClean="0"/>
              <a:t>) = </a:t>
            </a:r>
            <a:r>
              <a:rPr lang="en-US" dirty="0" smtClean="0">
                <a:latin typeface="Cambria" pitchFamily="18" charset="0"/>
              </a:rPr>
              <a:t>2, </a:t>
            </a:r>
            <a:r>
              <a:rPr lang="en-US" dirty="0" err="1" smtClean="0"/>
              <a:t>deg</a:t>
            </a:r>
            <a:r>
              <a:rPr lang="en-US" i="1" baseline="30000" dirty="0" smtClean="0">
                <a:latin typeface="Cambria Math"/>
                <a:ea typeface="Cambria Math"/>
              </a:rPr>
              <a:t>−</a:t>
            </a:r>
            <a:r>
              <a:rPr lang="en-US" dirty="0" smtClean="0"/>
              <a:t>(</a:t>
            </a:r>
            <a:r>
              <a:rPr lang="en-US" i="1" dirty="0" smtClean="0"/>
              <a:t>b</a:t>
            </a:r>
            <a:r>
              <a:rPr lang="en-US" dirty="0" smtClean="0"/>
              <a:t>) = </a:t>
            </a:r>
            <a:r>
              <a:rPr lang="en-US" dirty="0" smtClean="0">
                <a:latin typeface="Cambria" pitchFamily="18" charset="0"/>
              </a:rPr>
              <a:t>2</a:t>
            </a:r>
            <a:r>
              <a:rPr lang="en-US" dirty="0" smtClean="0"/>
              <a:t>, </a:t>
            </a:r>
            <a:r>
              <a:rPr lang="en-US" dirty="0" err="1" smtClean="0"/>
              <a:t>deg</a:t>
            </a:r>
            <a:r>
              <a:rPr lang="en-US" i="1" baseline="30000" dirty="0" smtClean="0">
                <a:latin typeface="Cambria Math"/>
                <a:ea typeface="Cambria Math"/>
              </a:rPr>
              <a:t>−</a:t>
            </a:r>
            <a:r>
              <a:rPr lang="en-US" dirty="0" smtClean="0"/>
              <a:t>(</a:t>
            </a:r>
            <a:r>
              <a:rPr lang="en-US" i="1" dirty="0" smtClean="0"/>
              <a:t>c</a:t>
            </a:r>
            <a:r>
              <a:rPr lang="en-US" dirty="0" smtClean="0"/>
              <a:t>) = </a:t>
            </a:r>
            <a:r>
              <a:rPr lang="en-US" dirty="0" smtClean="0">
                <a:latin typeface="Cambria" pitchFamily="18" charset="0"/>
              </a:rPr>
              <a:t>3, </a:t>
            </a:r>
            <a:r>
              <a:rPr lang="en-US" dirty="0" err="1" smtClean="0"/>
              <a:t>deg</a:t>
            </a:r>
            <a:r>
              <a:rPr lang="en-US" i="1" baseline="30000" dirty="0" smtClean="0">
                <a:latin typeface="Cambria Math"/>
                <a:ea typeface="Cambria Math"/>
              </a:rPr>
              <a:t>−</a:t>
            </a:r>
            <a:r>
              <a:rPr lang="en-US" dirty="0" smtClean="0"/>
              <a:t>(</a:t>
            </a:r>
            <a:r>
              <a:rPr lang="en-US" i="1" dirty="0" smtClean="0"/>
              <a:t>d</a:t>
            </a:r>
            <a:r>
              <a:rPr lang="en-US" dirty="0" smtClean="0"/>
              <a:t>) = </a:t>
            </a:r>
            <a:r>
              <a:rPr lang="en-US" dirty="0" smtClean="0">
                <a:latin typeface="Cambria" pitchFamily="18" charset="0"/>
              </a:rPr>
              <a:t>2</a:t>
            </a:r>
            <a:r>
              <a:rPr lang="en-US" dirty="0" smtClean="0"/>
              <a:t>, </a:t>
            </a:r>
          </a:p>
          <a:p>
            <a:r>
              <a:rPr lang="en-US" dirty="0"/>
              <a:t> </a:t>
            </a:r>
            <a:r>
              <a:rPr lang="en-US" dirty="0" smtClean="0"/>
              <a:t>   </a:t>
            </a:r>
            <a:r>
              <a:rPr lang="en-US" dirty="0" err="1" smtClean="0"/>
              <a:t>deg</a:t>
            </a:r>
            <a:r>
              <a:rPr lang="en-US" i="1" baseline="30000" dirty="0">
                <a:latin typeface="Cambria Math"/>
                <a:ea typeface="Cambria Math"/>
              </a:rPr>
              <a:t>−</a:t>
            </a:r>
            <a:r>
              <a:rPr lang="en-US" dirty="0" smtClean="0"/>
              <a:t>(</a:t>
            </a:r>
            <a:r>
              <a:rPr lang="en-US" i="1" dirty="0" smtClean="0"/>
              <a:t>e</a:t>
            </a:r>
            <a:r>
              <a:rPr lang="en-US" dirty="0" smtClean="0"/>
              <a:t>) </a:t>
            </a:r>
            <a:r>
              <a:rPr lang="en-US" dirty="0"/>
              <a:t>= </a:t>
            </a:r>
            <a:r>
              <a:rPr lang="en-US" dirty="0" smtClean="0">
                <a:latin typeface="Cambria" pitchFamily="18" charset="0"/>
              </a:rPr>
              <a:t>3</a:t>
            </a:r>
            <a:r>
              <a:rPr lang="en-US" dirty="0" smtClean="0"/>
              <a:t>,</a:t>
            </a:r>
            <a:r>
              <a:rPr lang="en-US" dirty="0"/>
              <a:t> </a:t>
            </a:r>
            <a:r>
              <a:rPr lang="en-US" dirty="0" err="1"/>
              <a:t>deg</a:t>
            </a:r>
            <a:r>
              <a:rPr lang="en-US" i="1" baseline="30000" dirty="0">
                <a:latin typeface="Cambria Math"/>
                <a:ea typeface="Cambria Math"/>
              </a:rPr>
              <a:t>−</a:t>
            </a:r>
            <a:r>
              <a:rPr lang="en-US" dirty="0" smtClean="0"/>
              <a:t>(</a:t>
            </a:r>
            <a:r>
              <a:rPr lang="en-US" i="1" dirty="0" smtClean="0"/>
              <a:t>f</a:t>
            </a:r>
            <a:r>
              <a:rPr lang="en-US" dirty="0" smtClean="0"/>
              <a:t>) </a:t>
            </a:r>
            <a:r>
              <a:rPr lang="en-US" dirty="0"/>
              <a:t>= </a:t>
            </a:r>
            <a:r>
              <a:rPr lang="en-US" dirty="0" smtClean="0">
                <a:latin typeface="Cambria" pitchFamily="18" charset="0"/>
              </a:rPr>
              <a:t>0</a:t>
            </a:r>
            <a:r>
              <a:rPr lang="en-US" dirty="0"/>
              <a:t>.</a:t>
            </a:r>
          </a:p>
          <a:p>
            <a:endParaRPr lang="en-US" dirty="0"/>
          </a:p>
        </p:txBody>
      </p:sp>
      <p:sp>
        <p:nvSpPr>
          <p:cNvPr id="6" name="TextBox 5"/>
          <p:cNvSpPr txBox="1"/>
          <p:nvPr/>
        </p:nvSpPr>
        <p:spPr>
          <a:xfrm>
            <a:off x="2971800" y="5787993"/>
            <a:ext cx="5638800" cy="923330"/>
          </a:xfrm>
          <a:prstGeom prst="rect">
            <a:avLst/>
          </a:prstGeom>
          <a:noFill/>
        </p:spPr>
        <p:txBody>
          <a:bodyPr wrap="square" rtlCol="0">
            <a:spAutoFit/>
          </a:bodyPr>
          <a:lstStyle/>
          <a:p>
            <a:r>
              <a:rPr lang="en-US" dirty="0" err="1"/>
              <a:t>d</a:t>
            </a:r>
            <a:r>
              <a:rPr lang="en-US" dirty="0" err="1" smtClean="0"/>
              <a:t>eg</a:t>
            </a:r>
            <a:r>
              <a:rPr lang="en-US" baseline="30000" dirty="0">
                <a:latin typeface="Cambria Math"/>
                <a:ea typeface="Cambria Math"/>
              </a:rPr>
              <a:t>+</a:t>
            </a:r>
            <a:r>
              <a:rPr lang="en-US" dirty="0" smtClean="0"/>
              <a:t>(</a:t>
            </a:r>
            <a:r>
              <a:rPr lang="en-US" i="1" dirty="0" smtClean="0"/>
              <a:t>a</a:t>
            </a:r>
            <a:r>
              <a:rPr lang="en-US" dirty="0" smtClean="0"/>
              <a:t>) = </a:t>
            </a:r>
            <a:r>
              <a:rPr lang="en-US" dirty="0">
                <a:latin typeface="Cambria" pitchFamily="18" charset="0"/>
              </a:rPr>
              <a:t>4</a:t>
            </a:r>
            <a:r>
              <a:rPr lang="en-US" dirty="0" smtClean="0">
                <a:latin typeface="Cambria" pitchFamily="18" charset="0"/>
              </a:rPr>
              <a:t>, </a:t>
            </a:r>
            <a:r>
              <a:rPr lang="en-US" dirty="0" err="1" smtClean="0"/>
              <a:t>deg</a:t>
            </a:r>
            <a:r>
              <a:rPr lang="en-US" baseline="30000" dirty="0">
                <a:latin typeface="Cambria Math"/>
                <a:ea typeface="Cambria Math"/>
              </a:rPr>
              <a:t>+</a:t>
            </a:r>
            <a:r>
              <a:rPr lang="en-US" dirty="0" smtClean="0"/>
              <a:t>(</a:t>
            </a:r>
            <a:r>
              <a:rPr lang="en-US" i="1" dirty="0" smtClean="0"/>
              <a:t>b</a:t>
            </a:r>
            <a:r>
              <a:rPr lang="en-US" dirty="0" smtClean="0"/>
              <a:t>) = </a:t>
            </a:r>
            <a:r>
              <a:rPr lang="en-US" dirty="0">
                <a:latin typeface="Cambria" pitchFamily="18" charset="0"/>
              </a:rPr>
              <a:t>1</a:t>
            </a:r>
            <a:r>
              <a:rPr lang="en-US" dirty="0" smtClean="0"/>
              <a:t>, </a:t>
            </a:r>
            <a:r>
              <a:rPr lang="en-US" dirty="0" err="1" smtClean="0"/>
              <a:t>deg</a:t>
            </a:r>
            <a:r>
              <a:rPr lang="en-US" baseline="30000" dirty="0">
                <a:latin typeface="Cambria Math"/>
                <a:ea typeface="Cambria Math"/>
              </a:rPr>
              <a:t>+</a:t>
            </a:r>
            <a:r>
              <a:rPr lang="en-US" dirty="0" smtClean="0"/>
              <a:t>(</a:t>
            </a:r>
            <a:r>
              <a:rPr lang="en-US" i="1" dirty="0" smtClean="0"/>
              <a:t>c</a:t>
            </a:r>
            <a:r>
              <a:rPr lang="en-US" dirty="0" smtClean="0"/>
              <a:t>) = </a:t>
            </a:r>
            <a:r>
              <a:rPr lang="en-US" dirty="0">
                <a:latin typeface="Cambria" pitchFamily="18" charset="0"/>
              </a:rPr>
              <a:t>2</a:t>
            </a:r>
            <a:r>
              <a:rPr lang="en-US" dirty="0" smtClean="0">
                <a:latin typeface="Cambria" pitchFamily="18" charset="0"/>
              </a:rPr>
              <a:t>, </a:t>
            </a:r>
            <a:r>
              <a:rPr lang="en-US" dirty="0" err="1" smtClean="0"/>
              <a:t>deg</a:t>
            </a:r>
            <a:r>
              <a:rPr lang="en-US" baseline="30000" dirty="0">
                <a:latin typeface="Cambria Math"/>
                <a:ea typeface="Cambria Math"/>
              </a:rPr>
              <a:t>+</a:t>
            </a:r>
            <a:r>
              <a:rPr lang="en-US" dirty="0" smtClean="0"/>
              <a:t>(</a:t>
            </a:r>
            <a:r>
              <a:rPr lang="en-US" i="1" dirty="0" smtClean="0"/>
              <a:t>d</a:t>
            </a:r>
            <a:r>
              <a:rPr lang="en-US" dirty="0" smtClean="0"/>
              <a:t>) = </a:t>
            </a:r>
            <a:r>
              <a:rPr lang="en-US" dirty="0" smtClean="0">
                <a:latin typeface="Cambria" pitchFamily="18" charset="0"/>
              </a:rPr>
              <a:t>2</a:t>
            </a:r>
            <a:r>
              <a:rPr lang="en-US" dirty="0" smtClean="0"/>
              <a:t>, </a:t>
            </a:r>
          </a:p>
          <a:p>
            <a:r>
              <a:rPr lang="en-US" dirty="0"/>
              <a:t> </a:t>
            </a:r>
            <a:r>
              <a:rPr lang="en-US" dirty="0" smtClean="0"/>
              <a:t>   </a:t>
            </a:r>
            <a:r>
              <a:rPr lang="en-US" dirty="0" err="1" smtClean="0"/>
              <a:t>deg</a:t>
            </a:r>
            <a:r>
              <a:rPr lang="en-US" baseline="30000" dirty="0" smtClean="0">
                <a:latin typeface="Cambria Math"/>
                <a:ea typeface="Cambria Math"/>
              </a:rPr>
              <a:t>+</a:t>
            </a:r>
            <a:r>
              <a:rPr lang="en-US" i="1" baseline="30000" dirty="0" smtClean="0">
                <a:latin typeface="Cambria Math"/>
                <a:ea typeface="Cambria Math"/>
              </a:rPr>
              <a:t> </a:t>
            </a:r>
            <a:r>
              <a:rPr lang="en-US" dirty="0" smtClean="0"/>
              <a:t>(</a:t>
            </a:r>
            <a:r>
              <a:rPr lang="en-US" i="1" dirty="0" smtClean="0"/>
              <a:t>e</a:t>
            </a:r>
            <a:r>
              <a:rPr lang="en-US" dirty="0" smtClean="0"/>
              <a:t>) </a:t>
            </a:r>
            <a:r>
              <a:rPr lang="en-US" dirty="0"/>
              <a:t>= </a:t>
            </a:r>
            <a:r>
              <a:rPr lang="en-US" dirty="0" smtClean="0">
                <a:latin typeface="Cambria" pitchFamily="18" charset="0"/>
              </a:rPr>
              <a:t>3</a:t>
            </a:r>
            <a:r>
              <a:rPr lang="en-US" dirty="0" smtClean="0"/>
              <a:t>,</a:t>
            </a:r>
            <a:r>
              <a:rPr lang="en-US" dirty="0"/>
              <a:t> </a:t>
            </a:r>
            <a:r>
              <a:rPr lang="en-US" dirty="0" err="1" smtClean="0"/>
              <a:t>deg</a:t>
            </a:r>
            <a:r>
              <a:rPr lang="en-US" baseline="30000" dirty="0" smtClean="0">
                <a:latin typeface="Cambria Math"/>
                <a:ea typeface="Cambria Math"/>
              </a:rPr>
              <a:t>+</a:t>
            </a:r>
            <a:r>
              <a:rPr lang="en-US" dirty="0" smtClean="0"/>
              <a:t>(</a:t>
            </a:r>
            <a:r>
              <a:rPr lang="en-US" i="1" dirty="0" smtClean="0"/>
              <a:t>f</a:t>
            </a:r>
            <a:r>
              <a:rPr lang="en-US" dirty="0" smtClean="0"/>
              <a:t>) </a:t>
            </a:r>
            <a:r>
              <a:rPr lang="en-US" dirty="0"/>
              <a:t>= </a:t>
            </a:r>
            <a:r>
              <a:rPr lang="en-US" dirty="0" smtClean="0">
                <a:latin typeface="Cambria" pitchFamily="18" charset="0"/>
              </a:rPr>
              <a:t>0</a:t>
            </a:r>
            <a:r>
              <a:rPr lang="en-US" dirty="0"/>
              <a:t>.</a:t>
            </a:r>
          </a:p>
          <a:p>
            <a:endParaRPr lang="en-US" dirty="0"/>
          </a:p>
        </p:txBody>
      </p:sp>
      <p:sp>
        <p:nvSpPr>
          <p:cNvPr id="7" name="Slide Number Placeholder 6"/>
          <p:cNvSpPr>
            <a:spLocks noGrp="1"/>
          </p:cNvSpPr>
          <p:nvPr>
            <p:ph type="sldNum" sz="quarter" idx="12"/>
          </p:nvPr>
        </p:nvSpPr>
        <p:spPr/>
        <p:txBody>
          <a:bodyPr/>
          <a:lstStyle/>
          <a:p>
            <a:fld id="{8CD41AC4-40F7-4FE0-8905-74C6698904F3}"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Graphs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fontScale="92500"/>
          </a:bodyPr>
          <a:lstStyle/>
          <a:p>
            <a:pPr indent="0">
              <a:buNone/>
            </a:pPr>
            <a:r>
              <a:rPr lang="en-US" b="1" dirty="0" smtClean="0"/>
              <a:t>Theorem </a:t>
            </a:r>
            <a:r>
              <a:rPr lang="en-US" b="1" dirty="0" smtClean="0">
                <a:latin typeface="Cambria" pitchFamily="18" charset="0"/>
              </a:rPr>
              <a:t>3</a:t>
            </a:r>
            <a:r>
              <a:rPr lang="en-US" dirty="0" smtClean="0"/>
              <a:t>: Let </a:t>
            </a:r>
            <a:r>
              <a:rPr lang="en-US" i="1" dirty="0" smtClean="0"/>
              <a:t>G = </a:t>
            </a:r>
            <a:r>
              <a:rPr lang="en-US" dirty="0" smtClean="0"/>
              <a:t>(</a:t>
            </a:r>
            <a:r>
              <a:rPr lang="en-US" i="1" dirty="0" smtClean="0"/>
              <a:t>V, E</a:t>
            </a:r>
            <a:r>
              <a:rPr lang="en-US" dirty="0" smtClean="0"/>
              <a:t>)</a:t>
            </a:r>
            <a:r>
              <a:rPr lang="en-US" i="1" dirty="0" smtClean="0"/>
              <a:t> </a:t>
            </a:r>
            <a:r>
              <a:rPr lang="en-US" dirty="0" smtClean="0"/>
              <a:t>be a graph with directed edges. Then:</a:t>
            </a:r>
          </a:p>
          <a:p>
            <a:pPr indent="0">
              <a:buNone/>
            </a:pPr>
            <a:endParaRPr lang="en-US" dirty="0"/>
          </a:p>
          <a:p>
            <a:pPr indent="0">
              <a:buNone/>
            </a:pPr>
            <a:endParaRPr lang="en-US" dirty="0" smtClean="0"/>
          </a:p>
          <a:p>
            <a:pPr indent="0">
              <a:buNone/>
            </a:pPr>
            <a:endParaRPr lang="en-US" dirty="0"/>
          </a:p>
          <a:p>
            <a:pPr indent="0">
              <a:buNone/>
            </a:pPr>
            <a:endParaRPr lang="en-US" dirty="0" smtClean="0"/>
          </a:p>
          <a:p>
            <a:pPr indent="0">
              <a:buNone/>
            </a:pPr>
            <a:r>
              <a:rPr lang="en-US" b="1" i="1" dirty="0"/>
              <a:t>Proof</a:t>
            </a:r>
            <a:r>
              <a:rPr lang="en-US" dirty="0"/>
              <a:t>: The first sum counts the number of outgoing edges over all vertices and the second sum counts the number of incoming edges over all vertices. </a:t>
            </a:r>
            <a:r>
              <a:rPr lang="en-US" dirty="0" smtClean="0"/>
              <a:t>It </a:t>
            </a:r>
            <a:r>
              <a:rPr lang="en-US" dirty="0"/>
              <a:t>follows that both sums equal the number of edges in the graph</a:t>
            </a:r>
            <a:r>
              <a:rPr lang="en-US" dirty="0" smtClean="0"/>
              <a:t>.</a:t>
            </a:r>
            <a:endParaRPr lang="en-US" dirty="0"/>
          </a:p>
          <a:p>
            <a:pPr indent="0">
              <a:buNone/>
            </a:pPr>
            <a:endParaRPr lang="en-US" dirty="0" smtClean="0"/>
          </a:p>
          <a:p>
            <a:pPr>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752601" y="3429001"/>
            <a:ext cx="5537835" cy="837248"/>
          </a:xfrm>
          <a:prstGeom prst="rect">
            <a:avLst/>
          </a:prstGeom>
        </p:spPr>
      </p:pic>
      <p:sp>
        <p:nvSpPr>
          <p:cNvPr id="6" name="Isosceles Triangle 5"/>
          <p:cNvSpPr/>
          <p:nvPr/>
        </p:nvSpPr>
        <p:spPr>
          <a:xfrm rot="5400000" flipV="1">
            <a:off x="8143463" y="5701748"/>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Special Types of Simple Graphs: Complete Graphs</a:t>
            </a:r>
            <a:endParaRPr lang="en-US" dirty="0"/>
          </a:p>
        </p:txBody>
      </p:sp>
      <p:sp>
        <p:nvSpPr>
          <p:cNvPr id="3" name="Content Placeholder 2"/>
          <p:cNvSpPr>
            <a:spLocks noGrp="1"/>
          </p:cNvSpPr>
          <p:nvPr>
            <p:ph idx="1"/>
          </p:nvPr>
        </p:nvSpPr>
        <p:spPr/>
        <p:txBody>
          <a:bodyPr/>
          <a:lstStyle/>
          <a:p>
            <a:pPr indent="0">
              <a:buNone/>
            </a:pPr>
            <a:r>
              <a:rPr lang="en-US" dirty="0" smtClean="0"/>
              <a:t>A </a:t>
            </a:r>
            <a:r>
              <a:rPr lang="en-US" i="1" dirty="0" smtClean="0"/>
              <a:t>complete graph on n vertices</a:t>
            </a:r>
            <a:r>
              <a:rPr lang="en-US" dirty="0" smtClean="0"/>
              <a:t>,</a:t>
            </a:r>
            <a:r>
              <a:rPr lang="en-US" dirty="0"/>
              <a:t> denoted by </a:t>
            </a:r>
            <a:r>
              <a:rPr lang="en-US" i="1" dirty="0" err="1" smtClean="0"/>
              <a:t>K</a:t>
            </a:r>
            <a:r>
              <a:rPr lang="en-US" i="1" baseline="-25000" dirty="0" err="1" smtClean="0"/>
              <a:t>n</a:t>
            </a:r>
            <a:r>
              <a:rPr lang="en-US" dirty="0" smtClean="0"/>
              <a:t>, is </a:t>
            </a:r>
            <a:r>
              <a:rPr lang="en-US" dirty="0"/>
              <a:t>the simple graph that contains exactly one edge between each pair of distinct vertices</a:t>
            </a:r>
            <a:r>
              <a:rPr lang="en-US" dirty="0" smtClean="0"/>
              <a:t>.</a:t>
            </a:r>
          </a:p>
          <a:p>
            <a:pPr indent="0">
              <a:buNone/>
            </a:pPr>
            <a:r>
              <a:rPr lang="en-US" dirty="0" smtClean="0"/>
              <a:t>It is also called a </a:t>
            </a:r>
            <a:r>
              <a:rPr lang="en-US" i="1" dirty="0" smtClean="0"/>
              <a:t>clique</a:t>
            </a:r>
            <a:endParaRPr lang="en-US" i="1" dirty="0"/>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4986" y="3657600"/>
            <a:ext cx="6744213" cy="1295400"/>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32</a:t>
            </a:fld>
            <a:endParaRPr lang="en-US"/>
          </a:p>
        </p:txBody>
      </p:sp>
    </p:spTree>
    <p:extLst>
      <p:ext uri="{BB962C8B-B14F-4D97-AF65-F5344CB8AC3E}">
        <p14:creationId xmlns:p14="http://schemas.microsoft.com/office/powerpoint/2010/main" val="41328288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Special Types of Simple Graphs: Cycles and Wheels</a:t>
            </a:r>
            <a:endParaRPr lang="en-US" dirty="0"/>
          </a:p>
        </p:txBody>
      </p:sp>
      <p:sp>
        <p:nvSpPr>
          <p:cNvPr id="3" name="Content Placeholder 2"/>
          <p:cNvSpPr>
            <a:spLocks noGrp="1"/>
          </p:cNvSpPr>
          <p:nvPr>
            <p:ph idx="1"/>
          </p:nvPr>
        </p:nvSpPr>
        <p:spPr/>
        <p:txBody>
          <a:bodyPr/>
          <a:lstStyle/>
          <a:p>
            <a:pPr indent="0">
              <a:buNone/>
            </a:pPr>
            <a:r>
              <a:rPr lang="en-US" dirty="0"/>
              <a:t>A</a:t>
            </a:r>
            <a:r>
              <a:rPr lang="en-US" dirty="0" smtClean="0"/>
              <a:t> </a:t>
            </a:r>
            <a:r>
              <a:rPr lang="en-US" i="1" dirty="0"/>
              <a:t>cycle</a:t>
            </a:r>
            <a:r>
              <a:rPr lang="en-US" dirty="0"/>
              <a:t> </a:t>
            </a:r>
            <a:r>
              <a:rPr lang="en-US" i="1" dirty="0" err="1"/>
              <a:t>C</a:t>
            </a:r>
            <a:r>
              <a:rPr lang="en-US" i="1" baseline="-25000" dirty="0" err="1"/>
              <a:t>n</a:t>
            </a:r>
            <a:r>
              <a:rPr lang="en-US" i="1" baseline="-25000" dirty="0"/>
              <a:t> </a:t>
            </a:r>
            <a:r>
              <a:rPr lang="en-US" dirty="0"/>
              <a:t>for </a:t>
            </a:r>
            <a:r>
              <a:rPr lang="en-US" i="1" dirty="0"/>
              <a:t>n</a:t>
            </a:r>
            <a:r>
              <a:rPr lang="en-US" dirty="0"/>
              <a:t> </a:t>
            </a:r>
            <a:r>
              <a:rPr lang="en-US" dirty="0" smtClean="0"/>
              <a:t>≥  </a:t>
            </a:r>
            <a:r>
              <a:rPr lang="en-US" dirty="0">
                <a:latin typeface="Cambria" pitchFamily="18" charset="0"/>
              </a:rPr>
              <a:t>3 </a:t>
            </a:r>
            <a:r>
              <a:rPr lang="en-US" dirty="0"/>
              <a:t>consists of </a:t>
            </a:r>
            <a:r>
              <a:rPr lang="en-US" i="1" dirty="0"/>
              <a:t>n</a:t>
            </a:r>
            <a:r>
              <a:rPr lang="en-US" dirty="0"/>
              <a:t> vertices </a:t>
            </a:r>
            <a:r>
              <a:rPr lang="en-US" i="1" dirty="0"/>
              <a:t>v</a:t>
            </a:r>
            <a:r>
              <a:rPr lang="en-US" baseline="-25000" dirty="0">
                <a:latin typeface="Cambria" pitchFamily="18" charset="0"/>
              </a:rPr>
              <a:t>1</a:t>
            </a:r>
            <a:r>
              <a:rPr lang="en-US" dirty="0"/>
              <a:t>, </a:t>
            </a:r>
            <a:r>
              <a:rPr lang="en-US" i="1" dirty="0" smtClean="0"/>
              <a:t>v</a:t>
            </a:r>
            <a:r>
              <a:rPr lang="en-US" baseline="-25000" dirty="0" smtClean="0">
                <a:latin typeface="Cambria" pitchFamily="18" charset="0"/>
              </a:rPr>
              <a:t>2</a:t>
            </a:r>
            <a:r>
              <a:rPr lang="en-US" i="1" dirty="0"/>
              <a:t> ,</a:t>
            </a:r>
            <a:r>
              <a:rPr lang="en-US" i="1" dirty="0">
                <a:latin typeface="Cambria Math"/>
                <a:ea typeface="Cambria Math"/>
              </a:rPr>
              <a:t>⋯</a:t>
            </a:r>
            <a:r>
              <a:rPr lang="en-US" i="1" dirty="0"/>
              <a:t> ,</a:t>
            </a:r>
            <a:r>
              <a:rPr lang="en-US" dirty="0" smtClean="0"/>
              <a:t> </a:t>
            </a:r>
            <a:r>
              <a:rPr lang="en-US" i="1" dirty="0" err="1" smtClean="0"/>
              <a:t>v</a:t>
            </a:r>
            <a:r>
              <a:rPr lang="en-US" baseline="-25000" dirty="0" err="1" smtClean="0">
                <a:latin typeface="Cambria" pitchFamily="18" charset="0"/>
              </a:rPr>
              <a:t>n</a:t>
            </a:r>
            <a:r>
              <a:rPr lang="en-US" dirty="0"/>
              <a:t>, and edges {</a:t>
            </a:r>
            <a:r>
              <a:rPr lang="en-US" i="1" dirty="0"/>
              <a:t>v</a:t>
            </a:r>
            <a:r>
              <a:rPr lang="en-US" baseline="-25000" dirty="0">
                <a:latin typeface="Cambria" pitchFamily="18" charset="0"/>
              </a:rPr>
              <a:t>1</a:t>
            </a:r>
            <a:r>
              <a:rPr lang="en-US" i="1" dirty="0"/>
              <a:t>, v</a:t>
            </a:r>
            <a:r>
              <a:rPr lang="en-US" baseline="-25000" dirty="0">
                <a:latin typeface="Cambria" pitchFamily="18" charset="0"/>
              </a:rPr>
              <a:t>2</a:t>
            </a:r>
            <a:r>
              <a:rPr lang="en-US" dirty="0"/>
              <a:t>}</a:t>
            </a:r>
            <a:r>
              <a:rPr lang="en-US" i="1" dirty="0"/>
              <a:t>, </a:t>
            </a:r>
            <a:r>
              <a:rPr lang="en-US" dirty="0"/>
              <a:t>{</a:t>
            </a:r>
            <a:r>
              <a:rPr lang="en-US" i="1" dirty="0"/>
              <a:t>v</a:t>
            </a:r>
            <a:r>
              <a:rPr lang="en-US" baseline="-25000" dirty="0">
                <a:latin typeface="Cambria" pitchFamily="18" charset="0"/>
              </a:rPr>
              <a:t>2</a:t>
            </a:r>
            <a:r>
              <a:rPr lang="en-US" i="1" dirty="0"/>
              <a:t>, v</a:t>
            </a:r>
            <a:r>
              <a:rPr lang="en-US" baseline="-25000" dirty="0">
                <a:latin typeface="Cambria" pitchFamily="18" charset="0"/>
              </a:rPr>
              <a:t>3</a:t>
            </a:r>
            <a:r>
              <a:rPr lang="en-US" dirty="0"/>
              <a:t>}</a:t>
            </a:r>
            <a:r>
              <a:rPr lang="en-US" i="1" dirty="0"/>
              <a:t> </a:t>
            </a:r>
            <a:r>
              <a:rPr lang="en-US" i="1" dirty="0" smtClean="0"/>
              <a:t>,</a:t>
            </a:r>
            <a:r>
              <a:rPr lang="en-US" i="1" dirty="0" smtClean="0">
                <a:latin typeface="Cambria Math"/>
                <a:ea typeface="Cambria Math"/>
              </a:rPr>
              <a:t>⋯</a:t>
            </a:r>
            <a:r>
              <a:rPr lang="en-US" i="1" dirty="0" smtClean="0"/>
              <a:t> , </a:t>
            </a:r>
            <a:r>
              <a:rPr lang="en-US" dirty="0" smtClean="0"/>
              <a:t>{</a:t>
            </a:r>
            <a:r>
              <a:rPr lang="en-US" i="1" dirty="0"/>
              <a:t>v</a:t>
            </a:r>
            <a:r>
              <a:rPr lang="en-US" i="1" baseline="-25000" dirty="0"/>
              <a:t>n-</a:t>
            </a:r>
            <a:r>
              <a:rPr lang="en-US" baseline="-25000" dirty="0">
                <a:latin typeface="Cambria" pitchFamily="18" charset="0"/>
              </a:rPr>
              <a:t>1</a:t>
            </a:r>
            <a:r>
              <a:rPr lang="en-US" i="1" dirty="0"/>
              <a:t>, </a:t>
            </a:r>
            <a:r>
              <a:rPr lang="en-US" i="1" dirty="0" err="1"/>
              <a:t>v</a:t>
            </a:r>
            <a:r>
              <a:rPr lang="en-US" i="1" baseline="-25000" dirty="0" err="1"/>
              <a:t>n</a:t>
            </a:r>
            <a:r>
              <a:rPr lang="en-US" dirty="0"/>
              <a:t>}</a:t>
            </a:r>
            <a:r>
              <a:rPr lang="en-US" i="1" dirty="0"/>
              <a:t>, </a:t>
            </a:r>
            <a:r>
              <a:rPr lang="en-US" dirty="0"/>
              <a:t>{</a:t>
            </a:r>
            <a:r>
              <a:rPr lang="en-US" i="1" dirty="0" err="1"/>
              <a:t>v</a:t>
            </a:r>
            <a:r>
              <a:rPr lang="en-US" i="1" baseline="-25000" dirty="0" err="1"/>
              <a:t>n</a:t>
            </a:r>
            <a:r>
              <a:rPr lang="en-US" i="1" dirty="0"/>
              <a:t>, v</a:t>
            </a:r>
            <a:r>
              <a:rPr lang="en-US" baseline="-25000" dirty="0">
                <a:latin typeface="Cambria" pitchFamily="18" charset="0"/>
              </a:rPr>
              <a:t>1</a:t>
            </a:r>
            <a:r>
              <a:rPr lang="en-US" dirty="0"/>
              <a:t>}</a:t>
            </a:r>
            <a:r>
              <a:rPr lang="en-US" i="1" dirty="0"/>
              <a:t>.</a:t>
            </a:r>
          </a:p>
          <a:p>
            <a:pPr indent="0">
              <a:buNone/>
            </a:pPr>
            <a:endParaRPr lang="en-US" dirty="0" smtClean="0"/>
          </a:p>
          <a:p>
            <a:pPr indent="0">
              <a:buNone/>
            </a:pPr>
            <a:endParaRPr lang="en-US" dirty="0"/>
          </a:p>
          <a:p>
            <a:pPr indent="0">
              <a:buNone/>
            </a:pPr>
            <a:endParaRPr lang="en-US" dirty="0" smtClean="0"/>
          </a:p>
          <a:p>
            <a:pPr indent="0">
              <a:buNone/>
            </a:pPr>
            <a:r>
              <a:rPr lang="en-US" dirty="0"/>
              <a:t>A </a:t>
            </a:r>
            <a:r>
              <a:rPr lang="en-US" i="1" dirty="0" smtClean="0"/>
              <a:t>wheel</a:t>
            </a:r>
            <a:r>
              <a:rPr lang="en-US" dirty="0" smtClean="0"/>
              <a:t> </a:t>
            </a:r>
            <a:r>
              <a:rPr lang="en-US" i="1" dirty="0" err="1"/>
              <a:t>W</a:t>
            </a:r>
            <a:r>
              <a:rPr lang="en-US" i="1" baseline="-25000" dirty="0" err="1" smtClean="0"/>
              <a:t>n</a:t>
            </a:r>
            <a:r>
              <a:rPr lang="en-US" i="1" baseline="-25000" dirty="0" smtClean="0"/>
              <a:t> </a:t>
            </a:r>
            <a:r>
              <a:rPr lang="en-US" dirty="0" smtClean="0"/>
              <a:t>is obtained by adding an additional vertex to a cycle </a:t>
            </a:r>
            <a:r>
              <a:rPr lang="en-US" i="1" dirty="0" err="1"/>
              <a:t>C</a:t>
            </a:r>
            <a:r>
              <a:rPr lang="en-US" i="1" baseline="-25000" dirty="0" err="1"/>
              <a:t>n</a:t>
            </a:r>
            <a:r>
              <a:rPr lang="en-US" i="1" baseline="-25000" dirty="0"/>
              <a:t> </a:t>
            </a:r>
            <a:r>
              <a:rPr lang="en-US" dirty="0"/>
              <a:t>for </a:t>
            </a:r>
            <a:r>
              <a:rPr lang="en-US" i="1" dirty="0"/>
              <a:t>n</a:t>
            </a:r>
            <a:r>
              <a:rPr lang="en-US" dirty="0"/>
              <a:t> ≥  </a:t>
            </a:r>
            <a:r>
              <a:rPr lang="en-US" dirty="0">
                <a:latin typeface="Cambria" pitchFamily="18" charset="0"/>
              </a:rPr>
              <a:t>3 </a:t>
            </a:r>
            <a:r>
              <a:rPr lang="en-US" dirty="0" smtClean="0"/>
              <a:t>and connecting this new vertex to each of the </a:t>
            </a:r>
            <a:r>
              <a:rPr lang="en-US" i="1" dirty="0" smtClean="0"/>
              <a:t>n</a:t>
            </a:r>
            <a:r>
              <a:rPr lang="en-US" dirty="0" smtClean="0"/>
              <a:t> vertices in </a:t>
            </a:r>
            <a:r>
              <a:rPr lang="en-US" i="1" dirty="0" err="1"/>
              <a:t>C</a:t>
            </a:r>
            <a:r>
              <a:rPr lang="en-US" i="1" baseline="-25000" dirty="0" err="1"/>
              <a:t>n</a:t>
            </a:r>
            <a:r>
              <a:rPr lang="en-US" dirty="0" smtClean="0"/>
              <a:t> by new edges</a:t>
            </a:r>
            <a:r>
              <a:rPr lang="en-US" i="1" dirty="0" smtClean="0"/>
              <a:t>.</a:t>
            </a:r>
            <a:endParaRPr lang="en-US" i="1" dirty="0"/>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1397" y="3276600"/>
            <a:ext cx="3292603" cy="87401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301" y="5562600"/>
            <a:ext cx="3246883" cy="895350"/>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33</a:t>
            </a:fld>
            <a:endParaRPr lang="en-US"/>
          </a:p>
        </p:txBody>
      </p:sp>
    </p:spTree>
    <p:extLst>
      <p:ext uri="{BB962C8B-B14F-4D97-AF65-F5344CB8AC3E}">
        <p14:creationId xmlns:p14="http://schemas.microsoft.com/office/powerpoint/2010/main" val="20003875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Special Types of Simple Graphs:       </a:t>
            </a:r>
            <a:r>
              <a:rPr lang="en-US" i="1" dirty="0" smtClean="0"/>
              <a:t>n</a:t>
            </a:r>
            <a:r>
              <a:rPr lang="en-US" dirty="0" smtClean="0"/>
              <a:t>-Cubes</a:t>
            </a:r>
            <a:endParaRPr lang="en-US" dirty="0"/>
          </a:p>
        </p:txBody>
      </p:sp>
      <p:sp>
        <p:nvSpPr>
          <p:cNvPr id="3" name="Content Placeholder 2"/>
          <p:cNvSpPr>
            <a:spLocks noGrp="1"/>
          </p:cNvSpPr>
          <p:nvPr>
            <p:ph idx="1"/>
          </p:nvPr>
        </p:nvSpPr>
        <p:spPr/>
        <p:txBody>
          <a:bodyPr/>
          <a:lstStyle/>
          <a:p>
            <a:pPr indent="0">
              <a:buNone/>
            </a:pPr>
            <a:r>
              <a:rPr lang="en-US" dirty="0" smtClean="0"/>
              <a:t>An </a:t>
            </a:r>
            <a:r>
              <a:rPr lang="en-US" i="1" dirty="0"/>
              <a:t>n-dimensional hypercube</a:t>
            </a:r>
            <a:r>
              <a:rPr lang="en-US" dirty="0"/>
              <a:t>, or </a:t>
            </a:r>
            <a:r>
              <a:rPr lang="en-US" i="1" dirty="0" smtClean="0"/>
              <a:t>n-cube, </a:t>
            </a:r>
            <a:r>
              <a:rPr lang="en-US" b="1" i="1" dirty="0" err="1" smtClean="0"/>
              <a:t>Q</a:t>
            </a:r>
            <a:r>
              <a:rPr lang="en-US" b="1" i="1" baseline="-25000" dirty="0" err="1" smtClean="0"/>
              <a:t>n</a:t>
            </a:r>
            <a:r>
              <a:rPr lang="en-US" dirty="0" smtClean="0"/>
              <a:t>, is a </a:t>
            </a:r>
            <a:r>
              <a:rPr lang="en-US" dirty="0"/>
              <a:t>graph with </a:t>
            </a:r>
            <a:r>
              <a:rPr lang="en-US" dirty="0">
                <a:latin typeface="Cambria" pitchFamily="18" charset="0"/>
              </a:rPr>
              <a:t>2</a:t>
            </a:r>
            <a:r>
              <a:rPr lang="en-US" i="1" baseline="30000" dirty="0"/>
              <a:t>n</a:t>
            </a:r>
            <a:r>
              <a:rPr lang="en-US" dirty="0"/>
              <a:t> vertices representing </a:t>
            </a:r>
            <a:r>
              <a:rPr lang="en-US" dirty="0" smtClean="0"/>
              <a:t>all bit </a:t>
            </a:r>
            <a:r>
              <a:rPr lang="en-US" dirty="0"/>
              <a:t>strings of length </a:t>
            </a:r>
            <a:r>
              <a:rPr lang="en-US" i="1" dirty="0" smtClean="0"/>
              <a:t>n</a:t>
            </a:r>
            <a:r>
              <a:rPr lang="en-US" dirty="0" smtClean="0"/>
              <a:t>, where there is an edge </a:t>
            </a:r>
            <a:r>
              <a:rPr lang="en-US" dirty="0"/>
              <a:t>between two vertices that differ </a:t>
            </a:r>
            <a:r>
              <a:rPr lang="en-US" dirty="0" smtClean="0"/>
              <a:t>in exactly </a:t>
            </a:r>
            <a:r>
              <a:rPr lang="en-US" dirty="0"/>
              <a:t>one bit position.</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8226" y="3708273"/>
            <a:ext cx="3068575" cy="1270254"/>
          </a:xfrm>
          <a:prstGeom prst="rect">
            <a:avLst/>
          </a:prstGeom>
        </p:spPr>
      </p:pic>
      <p:sp>
        <p:nvSpPr>
          <p:cNvPr id="5" name="TextBox 4"/>
          <p:cNvSpPr txBox="1"/>
          <p:nvPr/>
        </p:nvSpPr>
        <p:spPr>
          <a:xfrm>
            <a:off x="7391400" y="381000"/>
            <a:ext cx="762000" cy="369332"/>
          </a:xfrm>
          <a:prstGeom prst="rect">
            <a:avLst/>
          </a:prstGeom>
          <a:noFill/>
        </p:spPr>
        <p:txBody>
          <a:bodyPr wrap="square" rtlCol="0">
            <a:spAutoFit/>
          </a:bodyPr>
          <a:lstStyle/>
          <a:p>
            <a:r>
              <a:rPr lang="en-US" dirty="0" smtClean="0"/>
              <a:t> </a:t>
            </a:r>
            <a:endParaRPr lang="en-US" dirty="0"/>
          </a:p>
        </p:txBody>
      </p:sp>
      <p:sp>
        <p:nvSpPr>
          <p:cNvPr id="6" name="Slide Number Placeholder 5"/>
          <p:cNvSpPr>
            <a:spLocks noGrp="1"/>
          </p:cNvSpPr>
          <p:nvPr>
            <p:ph type="sldNum" sz="quarter" idx="12"/>
          </p:nvPr>
        </p:nvSpPr>
        <p:spPr/>
        <p:txBody>
          <a:bodyPr/>
          <a:lstStyle/>
          <a:p>
            <a:fld id="{8CD41AC4-40F7-4FE0-8905-74C6698904F3}" type="slidenum">
              <a:rPr lang="en-US" smtClean="0"/>
              <a:pPr/>
              <a:t>34</a:t>
            </a:fld>
            <a:endParaRPr lang="en-US"/>
          </a:p>
        </p:txBody>
      </p:sp>
    </p:spTree>
    <p:extLst>
      <p:ext uri="{BB962C8B-B14F-4D97-AF65-F5344CB8AC3E}">
        <p14:creationId xmlns:p14="http://schemas.microsoft.com/office/powerpoint/2010/main" val="33285328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Special Types of Graphs and Computer Network Architecture</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t>     Various special graphs play an important role in the design of computer networks.</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r>
              <a:rPr lang="en-US" dirty="0" smtClean="0"/>
              <a:t>Some local area networks use a </a:t>
            </a:r>
            <a:r>
              <a:rPr lang="en-US" i="1" dirty="0" smtClean="0"/>
              <a:t>star topology</a:t>
            </a:r>
            <a:r>
              <a:rPr lang="en-US" dirty="0" smtClean="0"/>
              <a:t>, which is a complete bipartite graph </a:t>
            </a:r>
            <a:r>
              <a:rPr lang="en-US" i="1" dirty="0" smtClean="0"/>
              <a:t>K</a:t>
            </a:r>
            <a:r>
              <a:rPr lang="en-US" baseline="-25000" dirty="0" smtClean="0">
                <a:latin typeface="Cambria Math" pitchFamily="18" charset="0"/>
                <a:ea typeface="Cambria Math" pitchFamily="18" charset="0"/>
              </a:rPr>
              <a:t>1</a:t>
            </a:r>
            <a:r>
              <a:rPr lang="en-US" baseline="-25000" dirty="0" smtClean="0"/>
              <a:t>,</a:t>
            </a:r>
            <a:r>
              <a:rPr lang="en-US" i="1" baseline="-25000" dirty="0" smtClean="0"/>
              <a:t>n </a:t>
            </a:r>
            <a:r>
              <a:rPr lang="en-US" i="1" dirty="0" smtClean="0"/>
              <a:t>,</a:t>
            </a:r>
            <a:r>
              <a:rPr lang="en-US" dirty="0" smtClean="0"/>
              <a:t>as shown in (a). All devices are connected to a central control device.</a:t>
            </a:r>
          </a:p>
          <a:p>
            <a:r>
              <a:rPr lang="en-US" dirty="0" smtClean="0"/>
              <a:t>Other local networks are based on a </a:t>
            </a:r>
            <a:r>
              <a:rPr lang="en-US" i="1" dirty="0" smtClean="0"/>
              <a:t>ring topology</a:t>
            </a:r>
            <a:r>
              <a:rPr lang="en-US" dirty="0" smtClean="0"/>
              <a:t>, where each device is connected to exactly two  others using </a:t>
            </a:r>
            <a:r>
              <a:rPr lang="en-US" i="1" dirty="0" err="1" smtClean="0"/>
              <a:t>C</a:t>
            </a:r>
            <a:r>
              <a:rPr lang="en-US" i="1" baseline="-25000" dirty="0" err="1" smtClean="0"/>
              <a:t>n</a:t>
            </a:r>
            <a:r>
              <a:rPr lang="en-US" i="1" baseline="-25000" dirty="0" smtClean="0"/>
              <a:t> </a:t>
            </a:r>
            <a:r>
              <a:rPr lang="en-US" i="1" dirty="0" smtClean="0"/>
              <a:t>,</a:t>
            </a:r>
            <a:r>
              <a:rPr lang="en-US" dirty="0" smtClean="0"/>
              <a:t>as illustrated in (b). Messages may be sent around the ring. </a:t>
            </a:r>
          </a:p>
          <a:p>
            <a:r>
              <a:rPr lang="en-US" dirty="0" smtClean="0"/>
              <a:t>Others, as illustrated in (c), use a </a:t>
            </a:r>
            <a:r>
              <a:rPr lang="en-US" i="1" dirty="0" err="1" smtClean="0"/>
              <a:t>W</a:t>
            </a:r>
            <a:r>
              <a:rPr lang="en-US" i="1" baseline="-25000" dirty="0" err="1" smtClean="0"/>
              <a:t>n</a:t>
            </a:r>
            <a:r>
              <a:rPr lang="en-US" dirty="0" smtClean="0"/>
              <a:t> – based topology, combining the features of a star topology and a ring topology. </a:t>
            </a:r>
          </a:p>
          <a:p>
            <a:r>
              <a:rPr lang="en-US" dirty="0" smtClean="0"/>
              <a:t>Various special graphs also play a role in parallel processing where processors need to be interconnected as one processor may need the output generated by another. </a:t>
            </a:r>
          </a:p>
          <a:p>
            <a:pPr lvl="1"/>
            <a:r>
              <a:rPr lang="en-US" dirty="0" smtClean="0"/>
              <a:t> </a:t>
            </a:r>
            <a:r>
              <a:rPr lang="en-US" dirty="0"/>
              <a:t>The </a:t>
            </a:r>
            <a:r>
              <a:rPr lang="en-US" i="1" dirty="0"/>
              <a:t>n-dimensional hypercube</a:t>
            </a:r>
            <a:r>
              <a:rPr lang="en-US" dirty="0"/>
              <a:t>, or </a:t>
            </a:r>
            <a:r>
              <a:rPr lang="en-US" i="1" dirty="0"/>
              <a:t>n-cube, </a:t>
            </a:r>
            <a:r>
              <a:rPr lang="en-US" dirty="0"/>
              <a:t> </a:t>
            </a:r>
            <a:r>
              <a:rPr lang="en-US" b="1" i="1" dirty="0" err="1" smtClean="0"/>
              <a:t>Q</a:t>
            </a:r>
            <a:r>
              <a:rPr lang="en-US" b="1" i="1" baseline="-25000" dirty="0" err="1" smtClean="0"/>
              <a:t>n</a:t>
            </a:r>
            <a:r>
              <a:rPr lang="en-US" dirty="0" smtClean="0"/>
              <a:t>, is a common way to connect processors in parallel, e.g., Intel Hypercube. </a:t>
            </a:r>
          </a:p>
          <a:p>
            <a:pPr lvl="1"/>
            <a:r>
              <a:rPr lang="en-US" dirty="0" smtClean="0"/>
              <a:t>Another common method is the </a:t>
            </a:r>
            <a:r>
              <a:rPr lang="en-US" i="1" dirty="0" smtClean="0"/>
              <a:t>mesh</a:t>
            </a:r>
            <a:r>
              <a:rPr lang="en-US" dirty="0" smtClean="0"/>
              <a:t> network, illustrated here                                                  for </a:t>
            </a:r>
            <a:r>
              <a:rPr lang="en-US" dirty="0" smtClean="0">
                <a:latin typeface="Cambria Math" pitchFamily="18" charset="0"/>
                <a:ea typeface="Cambria Math" pitchFamily="18" charset="0"/>
              </a:rPr>
              <a:t>16 </a:t>
            </a:r>
            <a:r>
              <a:rPr lang="en-US" dirty="0" smtClean="0"/>
              <a:t>processors. </a:t>
            </a: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2362200"/>
            <a:ext cx="2841499" cy="90830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2801" y="5486400"/>
            <a:ext cx="1452372" cy="1274826"/>
          </a:xfrm>
          <a:prstGeom prst="rect">
            <a:avLst/>
          </a:prstGeom>
        </p:spPr>
      </p:pic>
      <p:sp>
        <p:nvSpPr>
          <p:cNvPr id="6" name="Slide Number Placeholder 5"/>
          <p:cNvSpPr>
            <a:spLocks noGrp="1"/>
          </p:cNvSpPr>
          <p:nvPr>
            <p:ph type="sldNum" sz="quarter" idx="12"/>
          </p:nvPr>
        </p:nvSpPr>
        <p:spPr/>
        <p:txBody>
          <a:bodyPr/>
          <a:lstStyle/>
          <a:p>
            <a:fld id="{8CD41AC4-40F7-4FE0-8905-74C6698904F3}" type="slidenum">
              <a:rPr lang="en-US" smtClean="0"/>
              <a:pPr/>
              <a:t>35</a:t>
            </a:fld>
            <a:endParaRPr lang="en-US"/>
          </a:p>
        </p:txBody>
      </p:sp>
    </p:spTree>
    <p:extLst>
      <p:ext uri="{BB962C8B-B14F-4D97-AF65-F5344CB8AC3E}">
        <p14:creationId xmlns:p14="http://schemas.microsoft.com/office/powerpoint/2010/main" val="22066682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Bipartite Graphs</a:t>
            </a:r>
            <a:endParaRPr lang="en-US" dirty="0"/>
          </a:p>
        </p:txBody>
      </p:sp>
      <p:sp>
        <p:nvSpPr>
          <p:cNvPr id="3" name="Content Placeholder 2"/>
          <p:cNvSpPr>
            <a:spLocks noGrp="1"/>
          </p:cNvSpPr>
          <p:nvPr>
            <p:ph idx="1"/>
          </p:nvPr>
        </p:nvSpPr>
        <p:spPr/>
        <p:txBody>
          <a:bodyPr>
            <a:normAutofit fontScale="85000" lnSpcReduction="20000"/>
          </a:bodyPr>
          <a:lstStyle/>
          <a:p>
            <a:pPr indent="0">
              <a:buNone/>
            </a:pPr>
            <a:r>
              <a:rPr lang="en-US" b="1" dirty="0" smtClean="0"/>
              <a:t>Definition:</a:t>
            </a:r>
            <a:r>
              <a:rPr lang="en-US" dirty="0" smtClean="0"/>
              <a:t> A simple graph </a:t>
            </a:r>
            <a:r>
              <a:rPr lang="en-US" i="1" dirty="0" smtClean="0"/>
              <a:t>G</a:t>
            </a:r>
            <a:r>
              <a:rPr lang="en-US" dirty="0" smtClean="0"/>
              <a:t> is bipartite if </a:t>
            </a:r>
            <a:r>
              <a:rPr lang="en-US" i="1" dirty="0" smtClean="0"/>
              <a:t>V </a:t>
            </a:r>
            <a:r>
              <a:rPr lang="en-US" dirty="0" smtClean="0"/>
              <a:t>can be partitioned into two disjoint subsets </a:t>
            </a:r>
            <a:r>
              <a:rPr lang="en-US" i="1" dirty="0" smtClean="0"/>
              <a:t>V</a:t>
            </a:r>
            <a:r>
              <a:rPr lang="en-US" baseline="-25000" dirty="0" smtClean="0"/>
              <a:t>1</a:t>
            </a:r>
            <a:r>
              <a:rPr lang="en-US" i="1" dirty="0" smtClean="0"/>
              <a:t> </a:t>
            </a:r>
            <a:r>
              <a:rPr lang="en-US" dirty="0" smtClean="0"/>
              <a:t>and </a:t>
            </a:r>
            <a:r>
              <a:rPr lang="en-US" i="1" dirty="0" smtClean="0"/>
              <a:t>V</a:t>
            </a:r>
            <a:r>
              <a:rPr lang="en-US" baseline="-25000" dirty="0" smtClean="0"/>
              <a:t>2</a:t>
            </a:r>
            <a:r>
              <a:rPr lang="en-US" dirty="0" smtClean="0"/>
              <a:t> such that every edge connects a vertex in </a:t>
            </a:r>
            <a:r>
              <a:rPr lang="en-US" i="1" dirty="0" smtClean="0"/>
              <a:t>V</a:t>
            </a:r>
            <a:r>
              <a:rPr lang="en-US" baseline="-25000" dirty="0" smtClean="0"/>
              <a:t>1</a:t>
            </a:r>
            <a:r>
              <a:rPr lang="en-US" dirty="0" smtClean="0"/>
              <a:t> and a vertex in </a:t>
            </a:r>
            <a:r>
              <a:rPr lang="en-US" i="1" dirty="0" smtClean="0"/>
              <a:t>V</a:t>
            </a:r>
            <a:r>
              <a:rPr lang="en-US" baseline="-25000" dirty="0" smtClean="0"/>
              <a:t>2</a:t>
            </a:r>
            <a:r>
              <a:rPr lang="en-US" dirty="0" smtClean="0"/>
              <a:t>. In other words, there are no edges which connect two vertices in </a:t>
            </a:r>
            <a:r>
              <a:rPr lang="en-US" i="1" dirty="0" smtClean="0"/>
              <a:t>V</a:t>
            </a:r>
            <a:r>
              <a:rPr lang="en-US" baseline="-25000" dirty="0" smtClean="0"/>
              <a:t>1</a:t>
            </a:r>
            <a:r>
              <a:rPr lang="en-US" dirty="0" smtClean="0"/>
              <a:t> or in </a:t>
            </a:r>
            <a:r>
              <a:rPr lang="en-US" i="1" dirty="0" smtClean="0"/>
              <a:t>V</a:t>
            </a:r>
            <a:r>
              <a:rPr lang="en-US" baseline="-25000" dirty="0" smtClean="0"/>
              <a:t>2</a:t>
            </a:r>
            <a:r>
              <a:rPr lang="en-US" dirty="0" smtClean="0"/>
              <a:t>.</a:t>
            </a:r>
          </a:p>
          <a:p>
            <a:pPr indent="0">
              <a:buNone/>
            </a:pPr>
            <a:endParaRPr lang="en-US" dirty="0" smtClean="0"/>
          </a:p>
          <a:p>
            <a:pPr indent="0">
              <a:buNone/>
            </a:pPr>
            <a:r>
              <a:rPr lang="en-US" dirty="0"/>
              <a:t>It is not hard to show that an equivalent definition of a bipartite graph is a graph where it is possible to color the vertices red or blue so that no two adjacent vertices are the same color.</a:t>
            </a:r>
            <a:endParaRPr lang="en-US" dirty="0" smtClean="0"/>
          </a:p>
          <a:p>
            <a:pPr indent="0">
              <a:buNone/>
            </a:pPr>
            <a:endParaRPr lang="en-US" dirty="0" smtClean="0"/>
          </a:p>
          <a:p>
            <a:pPr indent="0">
              <a:buNone/>
            </a:pPr>
            <a:r>
              <a:rPr lang="en-US" dirty="0"/>
              <a:t> </a:t>
            </a:r>
            <a:endParaRPr lang="en-US" dirty="0" smtClean="0"/>
          </a:p>
          <a:p>
            <a:pPr indent="0">
              <a:buNone/>
            </a:pPr>
            <a:endParaRPr lang="en-US" dirty="0" smtClean="0"/>
          </a:p>
          <a:p>
            <a:pPr indent="0">
              <a:buNone/>
            </a:pPr>
            <a:endParaRPr lang="en-US" dirty="0"/>
          </a:p>
          <a:p>
            <a:pPr indent="0">
              <a:buNone/>
            </a:pPr>
            <a:r>
              <a:rPr lang="en-US" dirty="0" smtClean="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1" y="4800601"/>
            <a:ext cx="4695820" cy="1742313"/>
          </a:xfrm>
          <a:prstGeom prst="rect">
            <a:avLst/>
          </a:prstGeom>
          <a:ln>
            <a:solidFill>
              <a:schemeClr val="accent1"/>
            </a:solidFill>
          </a:ln>
        </p:spPr>
      </p:pic>
      <p:sp>
        <p:nvSpPr>
          <p:cNvPr id="6" name="TextBox 5"/>
          <p:cNvSpPr txBox="1"/>
          <p:nvPr/>
        </p:nvSpPr>
        <p:spPr>
          <a:xfrm>
            <a:off x="685800" y="5136214"/>
            <a:ext cx="1066800" cy="646331"/>
          </a:xfrm>
          <a:prstGeom prst="rect">
            <a:avLst/>
          </a:prstGeom>
          <a:noFill/>
        </p:spPr>
        <p:txBody>
          <a:bodyPr wrap="square" rtlCol="0">
            <a:spAutoFit/>
          </a:bodyPr>
          <a:lstStyle/>
          <a:p>
            <a:r>
              <a:rPr lang="en-US" i="1" dirty="0" smtClean="0"/>
              <a:t>G</a:t>
            </a:r>
            <a:r>
              <a:rPr lang="en-US" dirty="0" smtClean="0"/>
              <a:t> is  bipartite</a:t>
            </a:r>
            <a:endParaRPr lang="en-US" dirty="0"/>
          </a:p>
        </p:txBody>
      </p:sp>
      <p:sp>
        <p:nvSpPr>
          <p:cNvPr id="7" name="TextBox 6"/>
          <p:cNvSpPr txBox="1"/>
          <p:nvPr/>
        </p:nvSpPr>
        <p:spPr>
          <a:xfrm>
            <a:off x="6858000" y="4788588"/>
            <a:ext cx="2057400" cy="1754327"/>
          </a:xfrm>
          <a:prstGeom prst="rect">
            <a:avLst/>
          </a:prstGeom>
          <a:noFill/>
        </p:spPr>
        <p:txBody>
          <a:bodyPr wrap="square" rtlCol="0">
            <a:spAutoFit/>
          </a:bodyPr>
          <a:lstStyle/>
          <a:p>
            <a:r>
              <a:rPr lang="en-US" i="1" dirty="0"/>
              <a:t>H</a:t>
            </a:r>
            <a:r>
              <a:rPr lang="en-US" dirty="0" smtClean="0"/>
              <a:t> is  not bipartite</a:t>
            </a:r>
          </a:p>
          <a:p>
            <a:r>
              <a:rPr lang="en-US" dirty="0"/>
              <a:t>s</a:t>
            </a:r>
            <a:r>
              <a:rPr lang="en-US" dirty="0" smtClean="0"/>
              <a:t>ince if we color </a:t>
            </a:r>
            <a:r>
              <a:rPr lang="en-US" i="1" dirty="0" smtClean="0"/>
              <a:t>a</a:t>
            </a:r>
            <a:r>
              <a:rPr lang="en-US" dirty="0" smtClean="0"/>
              <a:t> red, then the adjacent vertices </a:t>
            </a:r>
            <a:r>
              <a:rPr lang="en-US" i="1" dirty="0" smtClean="0"/>
              <a:t>f</a:t>
            </a:r>
            <a:r>
              <a:rPr lang="en-US" dirty="0" smtClean="0"/>
              <a:t> and </a:t>
            </a:r>
            <a:r>
              <a:rPr lang="en-US" i="1" dirty="0" smtClean="0"/>
              <a:t>b</a:t>
            </a:r>
            <a:r>
              <a:rPr lang="en-US" dirty="0" smtClean="0"/>
              <a:t> must both be blue.</a:t>
            </a:r>
            <a:endParaRPr lang="en-US" dirty="0"/>
          </a:p>
        </p:txBody>
      </p:sp>
      <p:sp>
        <p:nvSpPr>
          <p:cNvPr id="8" name="Oval 7"/>
          <p:cNvSpPr/>
          <p:nvPr/>
        </p:nvSpPr>
        <p:spPr>
          <a:xfrm>
            <a:off x="2590800" y="4953001"/>
            <a:ext cx="152400" cy="14211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505200" y="4953000"/>
            <a:ext cx="152400" cy="14211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05200" y="5867401"/>
            <a:ext cx="152400" cy="14211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057400" y="5257801"/>
            <a:ext cx="152400" cy="1421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075291" y="5640431"/>
            <a:ext cx="152400" cy="1421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038600" y="5317265"/>
            <a:ext cx="152400" cy="1421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608691" y="5864178"/>
            <a:ext cx="152400" cy="1421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Bipartite Graphs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A </a:t>
            </a:r>
            <a:r>
              <a:rPr lang="en-US" i="1" dirty="0" smtClean="0"/>
              <a:t>complete bipartite graph</a:t>
            </a:r>
            <a:r>
              <a:rPr lang="en-US" i="1" dirty="0"/>
              <a:t> </a:t>
            </a:r>
            <a:r>
              <a:rPr lang="en-US" i="1" dirty="0" err="1"/>
              <a:t>K</a:t>
            </a:r>
            <a:r>
              <a:rPr lang="en-US" i="1" baseline="-25000" dirty="0" err="1"/>
              <a:t>m,n</a:t>
            </a:r>
            <a:r>
              <a:rPr lang="en-US" dirty="0" smtClean="0"/>
              <a:t> is a graph that has its vertex set partitioned into two subsets           </a:t>
            </a:r>
            <a:r>
              <a:rPr lang="en-US" i="1" dirty="0" smtClean="0"/>
              <a:t>V</a:t>
            </a:r>
            <a:r>
              <a:rPr lang="en-US" baseline="-25000" dirty="0" smtClean="0">
                <a:latin typeface="Cambria Math" pitchFamily="18" charset="0"/>
                <a:ea typeface="Cambria Math" pitchFamily="18" charset="0"/>
              </a:rPr>
              <a:t>1</a:t>
            </a:r>
            <a:r>
              <a:rPr lang="en-US" dirty="0" smtClean="0"/>
              <a:t> of size </a:t>
            </a:r>
            <a:r>
              <a:rPr lang="en-US" i="1" dirty="0" smtClean="0"/>
              <a:t>m</a:t>
            </a:r>
            <a:r>
              <a:rPr lang="en-US" dirty="0" smtClean="0"/>
              <a:t> and </a:t>
            </a:r>
            <a:r>
              <a:rPr lang="en-US" i="1" dirty="0" smtClean="0"/>
              <a:t>V</a:t>
            </a:r>
            <a:r>
              <a:rPr lang="en-US" baseline="-25000" dirty="0" smtClean="0">
                <a:latin typeface="Cambria Math" pitchFamily="18" charset="0"/>
                <a:ea typeface="Cambria Math" pitchFamily="18" charset="0"/>
              </a:rPr>
              <a:t>2</a:t>
            </a:r>
            <a:r>
              <a:rPr lang="en-US" dirty="0" smtClean="0"/>
              <a:t> of size </a:t>
            </a:r>
            <a:r>
              <a:rPr lang="en-US" i="1" dirty="0" smtClean="0"/>
              <a:t>n</a:t>
            </a:r>
            <a:r>
              <a:rPr lang="en-US" dirty="0" smtClean="0"/>
              <a:t> such that there is an edge from every vertex in </a:t>
            </a:r>
            <a:r>
              <a:rPr lang="en-US" i="1" dirty="0" smtClean="0"/>
              <a:t>V</a:t>
            </a:r>
            <a:r>
              <a:rPr lang="en-US" baseline="-25000" dirty="0" smtClean="0">
                <a:latin typeface="Cambria Math" pitchFamily="18" charset="0"/>
                <a:ea typeface="Cambria Math" pitchFamily="18" charset="0"/>
              </a:rPr>
              <a:t>1</a:t>
            </a:r>
            <a:r>
              <a:rPr lang="en-US" dirty="0" smtClean="0"/>
              <a:t> to every vertex in </a:t>
            </a:r>
            <a:r>
              <a:rPr lang="en-US" i="1" dirty="0" smtClean="0"/>
              <a:t>V</a:t>
            </a:r>
            <a:r>
              <a:rPr lang="en-US" baseline="-25000" dirty="0" smtClean="0">
                <a:latin typeface="Cambria Math" pitchFamily="18" charset="0"/>
                <a:ea typeface="Cambria Math" pitchFamily="18" charset="0"/>
              </a:rPr>
              <a:t>2</a:t>
            </a:r>
            <a:r>
              <a:rPr lang="en-US" i="1" dirty="0" smtClean="0"/>
              <a:t>.</a:t>
            </a:r>
          </a:p>
          <a:p>
            <a:pPr indent="0">
              <a:buNone/>
            </a:pPr>
            <a:endParaRPr lang="en-US" i="1" dirty="0" smtClean="0"/>
          </a:p>
          <a:p>
            <a:pPr indent="0">
              <a:buNone/>
            </a:pPr>
            <a:r>
              <a:rPr lang="en-US" b="1" dirty="0" smtClean="0"/>
              <a:t>Example</a:t>
            </a:r>
            <a:r>
              <a:rPr lang="en-US" dirty="0" smtClean="0"/>
              <a:t>: We display four complete bipartite graphs here.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4053" y="4724400"/>
            <a:ext cx="4229863" cy="1812798"/>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37</a:t>
            </a:fld>
            <a:endParaRPr lang="en-US"/>
          </a:p>
        </p:txBody>
      </p:sp>
    </p:spTree>
    <p:extLst>
      <p:ext uri="{BB962C8B-B14F-4D97-AF65-F5344CB8AC3E}">
        <p14:creationId xmlns:p14="http://schemas.microsoft.com/office/powerpoint/2010/main" val="8031599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Graphs from Old </a:t>
            </a:r>
            <a:endParaRPr lang="en-US" dirty="0"/>
          </a:p>
        </p:txBody>
      </p:sp>
      <p:sp>
        <p:nvSpPr>
          <p:cNvPr id="3" name="Content Placeholder 2"/>
          <p:cNvSpPr>
            <a:spLocks noGrp="1"/>
          </p:cNvSpPr>
          <p:nvPr>
            <p:ph idx="1"/>
          </p:nvPr>
        </p:nvSpPr>
        <p:spPr>
          <a:xfrm>
            <a:off x="457200" y="1935480"/>
            <a:ext cx="8229600" cy="4770120"/>
          </a:xfrm>
        </p:spPr>
        <p:txBody>
          <a:bodyPr>
            <a:normAutofit fontScale="62500" lnSpcReduction="20000"/>
          </a:bodyPr>
          <a:lstStyle/>
          <a:p>
            <a:pPr indent="0">
              <a:buNone/>
            </a:pPr>
            <a:r>
              <a:rPr lang="en-US" sz="3200" b="1" dirty="0" smtClean="0"/>
              <a:t>Definition: </a:t>
            </a:r>
            <a:r>
              <a:rPr lang="en-US" sz="3200" dirty="0" smtClean="0"/>
              <a:t>A proper </a:t>
            </a:r>
            <a:r>
              <a:rPr lang="en-US" sz="3200" i="1" dirty="0" smtClean="0"/>
              <a:t>subgraph of a graph  </a:t>
            </a:r>
            <a:r>
              <a:rPr lang="en-US" sz="3200" i="1" dirty="0"/>
              <a:t>G</a:t>
            </a:r>
            <a:r>
              <a:rPr lang="en-US" sz="3200" dirty="0"/>
              <a:t> = (</a:t>
            </a:r>
            <a:r>
              <a:rPr lang="en-US" sz="3200" i="1" dirty="0"/>
              <a:t>V</a:t>
            </a:r>
            <a:r>
              <a:rPr lang="en-US" sz="3200" dirty="0"/>
              <a:t>,</a:t>
            </a:r>
            <a:r>
              <a:rPr lang="en-US" sz="3200" i="1" dirty="0"/>
              <a:t>E</a:t>
            </a:r>
            <a:r>
              <a:rPr lang="en-US" sz="3200" dirty="0"/>
              <a:t>) </a:t>
            </a:r>
            <a:r>
              <a:rPr lang="en-US" sz="3200" dirty="0" smtClean="0"/>
              <a:t> is a graph (</a:t>
            </a:r>
            <a:r>
              <a:rPr lang="en-US" sz="3200" i="1" dirty="0" smtClean="0"/>
              <a:t>W</a:t>
            </a:r>
            <a:r>
              <a:rPr lang="en-US" sz="3200" dirty="0" smtClean="0"/>
              <a:t>,</a:t>
            </a:r>
            <a:r>
              <a:rPr lang="en-US" sz="3200" i="1" dirty="0" smtClean="0"/>
              <a:t>F</a:t>
            </a:r>
            <a:r>
              <a:rPr lang="en-US" sz="3200" dirty="0" smtClean="0"/>
              <a:t>),  where  </a:t>
            </a:r>
            <a:r>
              <a:rPr lang="en-US" sz="3200" i="1" dirty="0" smtClean="0"/>
              <a:t>W</a:t>
            </a:r>
            <a:r>
              <a:rPr lang="en-US" sz="3200" dirty="0" smtClean="0"/>
              <a:t> </a:t>
            </a:r>
            <a:r>
              <a:rPr lang="en-US" sz="3200" dirty="0" smtClean="0">
                <a:latin typeface="Cambria Math"/>
                <a:ea typeface="Cambria Math"/>
              </a:rPr>
              <a:t>⊂ </a:t>
            </a:r>
            <a:r>
              <a:rPr lang="en-US" sz="3200" i="1" dirty="0" smtClean="0">
                <a:ea typeface="Cambria Math"/>
              </a:rPr>
              <a:t>V</a:t>
            </a:r>
            <a:r>
              <a:rPr lang="en-US" sz="3200" dirty="0" smtClean="0">
                <a:latin typeface="Cambria Math"/>
                <a:ea typeface="Cambria Math"/>
              </a:rPr>
              <a:t> and </a:t>
            </a:r>
            <a:r>
              <a:rPr lang="en-US" sz="3200" i="1" dirty="0" smtClean="0">
                <a:ea typeface="Cambria Math"/>
              </a:rPr>
              <a:t>F</a:t>
            </a:r>
            <a:r>
              <a:rPr lang="en-US" sz="3200" dirty="0" smtClean="0">
                <a:latin typeface="Cambria Math"/>
                <a:ea typeface="Cambria Math"/>
              </a:rPr>
              <a:t> ⊂ </a:t>
            </a:r>
            <a:r>
              <a:rPr lang="en-US" sz="3200" i="1" dirty="0" smtClean="0">
                <a:ea typeface="Cambria Math"/>
              </a:rPr>
              <a:t>E</a:t>
            </a:r>
            <a:r>
              <a:rPr lang="en-US" sz="3200" dirty="0" smtClean="0">
                <a:latin typeface="Cambria Math"/>
                <a:ea typeface="Cambria Math"/>
              </a:rPr>
              <a:t>. Thus a subgraph </a:t>
            </a:r>
            <a:r>
              <a:rPr lang="en-US" sz="3200" i="1" dirty="0" smtClean="0">
                <a:ea typeface="Cambria Math"/>
              </a:rPr>
              <a:t>H</a:t>
            </a:r>
            <a:r>
              <a:rPr lang="en-US" sz="3200" dirty="0" smtClean="0">
                <a:latin typeface="Cambria Math"/>
                <a:ea typeface="Cambria Math"/>
              </a:rPr>
              <a:t> of </a:t>
            </a:r>
            <a:r>
              <a:rPr lang="en-US" sz="3200" i="1" dirty="0" smtClean="0">
                <a:ea typeface="Cambria Math"/>
              </a:rPr>
              <a:t>G</a:t>
            </a:r>
            <a:r>
              <a:rPr lang="en-US" sz="3200" dirty="0" smtClean="0">
                <a:latin typeface="Cambria Math"/>
                <a:ea typeface="Cambria Math"/>
              </a:rPr>
              <a:t> is a proper subgraph of </a:t>
            </a:r>
            <a:r>
              <a:rPr lang="en-US" sz="3200" i="1" dirty="0" smtClean="0">
                <a:ea typeface="Cambria Math"/>
              </a:rPr>
              <a:t>G</a:t>
            </a:r>
            <a:r>
              <a:rPr lang="en-US" sz="3200" dirty="0" smtClean="0">
                <a:latin typeface="Cambria Math"/>
                <a:ea typeface="Cambria Math"/>
              </a:rPr>
              <a:t> if </a:t>
            </a:r>
            <a:r>
              <a:rPr lang="en-US" sz="3200" i="1" dirty="0" smtClean="0">
                <a:ea typeface="Cambria Math"/>
              </a:rPr>
              <a:t>H</a:t>
            </a:r>
            <a:r>
              <a:rPr lang="en-US" sz="3200" dirty="0" smtClean="0">
                <a:latin typeface="Cambria Math"/>
                <a:ea typeface="Cambria Math"/>
              </a:rPr>
              <a:t> </a:t>
            </a:r>
            <a:r>
              <a:rPr lang="en-US" sz="3200" i="1" dirty="0" smtClean="0">
                <a:ea typeface="Cambria Math"/>
              </a:rPr>
              <a:t>≠ G.</a:t>
            </a:r>
          </a:p>
          <a:p>
            <a:pPr indent="0">
              <a:buNone/>
            </a:pPr>
            <a:endParaRPr lang="en-US" sz="3200" i="1" dirty="0" smtClean="0">
              <a:ea typeface="Cambria Math"/>
            </a:endParaRPr>
          </a:p>
          <a:p>
            <a:pPr indent="0">
              <a:buNone/>
            </a:pPr>
            <a:r>
              <a:rPr lang="en-US" sz="3200" b="1" dirty="0" smtClean="0">
                <a:ea typeface="Cambria Math"/>
              </a:rPr>
              <a:t>Example</a:t>
            </a:r>
            <a:r>
              <a:rPr lang="en-US" sz="3200" dirty="0" smtClean="0">
                <a:ea typeface="Cambria Math"/>
              </a:rPr>
              <a:t>: </a:t>
            </a:r>
            <a:r>
              <a:rPr lang="en-US" sz="3200" dirty="0" smtClean="0"/>
              <a:t>Here we show </a:t>
            </a:r>
            <a:r>
              <a:rPr lang="en-US" sz="3200" i="1" dirty="0" smtClean="0"/>
              <a:t>K</a:t>
            </a:r>
            <a:r>
              <a:rPr lang="en-US" sz="3200" baseline="-25000" dirty="0" smtClean="0">
                <a:latin typeface="Cambria" pitchFamily="18" charset="0"/>
              </a:rPr>
              <a:t>5</a:t>
            </a:r>
            <a:r>
              <a:rPr lang="en-US" sz="3200" b="1" dirty="0"/>
              <a:t> </a:t>
            </a:r>
            <a:r>
              <a:rPr lang="en-US" sz="3200" dirty="0" smtClean="0"/>
              <a:t>and                                                                                              one of its </a:t>
            </a:r>
            <a:r>
              <a:rPr lang="en-US" sz="3200" dirty="0" err="1" smtClean="0"/>
              <a:t>subgraphs</a:t>
            </a:r>
            <a:r>
              <a:rPr lang="en-US" sz="3200" dirty="0" smtClean="0"/>
              <a:t>.</a:t>
            </a:r>
            <a:endParaRPr lang="en-US" sz="3200" b="1" dirty="0" smtClean="0"/>
          </a:p>
          <a:p>
            <a:pPr indent="0">
              <a:buNone/>
            </a:pPr>
            <a:endParaRPr lang="en-US" sz="3200" b="1" dirty="0" smtClean="0"/>
          </a:p>
          <a:p>
            <a:pPr indent="0">
              <a:buNone/>
            </a:pPr>
            <a:endParaRPr lang="en-US" sz="3200" b="1" dirty="0"/>
          </a:p>
          <a:p>
            <a:pPr indent="0">
              <a:buNone/>
            </a:pPr>
            <a:r>
              <a:rPr lang="en-US" sz="3200" b="1" dirty="0"/>
              <a:t>Definition:  </a:t>
            </a:r>
            <a:r>
              <a:rPr lang="en-US" sz="3200" dirty="0"/>
              <a:t>Let </a:t>
            </a:r>
            <a:r>
              <a:rPr lang="en-US" sz="3200" i="1" dirty="0"/>
              <a:t>G</a:t>
            </a:r>
            <a:r>
              <a:rPr lang="en-US" sz="3200" dirty="0"/>
              <a:t> = (</a:t>
            </a:r>
            <a:r>
              <a:rPr lang="en-US" sz="3200" i="1" dirty="0"/>
              <a:t>V</a:t>
            </a:r>
            <a:r>
              <a:rPr lang="en-US" sz="3200" dirty="0"/>
              <a:t>, </a:t>
            </a:r>
            <a:r>
              <a:rPr lang="en-US" sz="3200" i="1" dirty="0"/>
              <a:t>E</a:t>
            </a:r>
            <a:r>
              <a:rPr lang="en-US" sz="3200" dirty="0"/>
              <a:t>) be a simple graph.  The  </a:t>
            </a:r>
            <a:r>
              <a:rPr lang="en-US" sz="3200" i="1" dirty="0"/>
              <a:t>subgraph induced  </a:t>
            </a:r>
            <a:r>
              <a:rPr lang="en-US" sz="3200" dirty="0"/>
              <a:t>by a subset </a:t>
            </a:r>
            <a:r>
              <a:rPr lang="en-US" sz="3200" i="1" dirty="0"/>
              <a:t>W</a:t>
            </a:r>
            <a:r>
              <a:rPr lang="en-US" sz="3200" dirty="0"/>
              <a:t>  of the vertex set </a:t>
            </a:r>
            <a:r>
              <a:rPr lang="en-US" sz="3200" i="1" dirty="0"/>
              <a:t>V</a:t>
            </a:r>
            <a:r>
              <a:rPr lang="en-US" sz="3200" dirty="0"/>
              <a:t> is the </a:t>
            </a:r>
            <a:r>
              <a:rPr lang="en-US" sz="3200" dirty="0" smtClean="0"/>
              <a:t>graph</a:t>
            </a:r>
            <a:r>
              <a:rPr lang="en-US" sz="3200" i="1" dirty="0" smtClean="0"/>
              <a:t> </a:t>
            </a:r>
            <a:r>
              <a:rPr lang="en-US" sz="3200" dirty="0" smtClean="0"/>
              <a:t> </a:t>
            </a:r>
            <a:r>
              <a:rPr lang="en-US" sz="3200" dirty="0"/>
              <a:t>(</a:t>
            </a:r>
            <a:r>
              <a:rPr lang="en-US" sz="3200" i="1" dirty="0"/>
              <a:t>W</a:t>
            </a:r>
            <a:r>
              <a:rPr lang="en-US" sz="3200" dirty="0" smtClean="0"/>
              <a:t>, </a:t>
            </a:r>
            <a:r>
              <a:rPr lang="en-US" sz="3200" i="1" dirty="0" smtClean="0"/>
              <a:t>F</a:t>
            </a:r>
            <a:r>
              <a:rPr lang="en-US" sz="3200" dirty="0"/>
              <a:t>),  where  the edge set </a:t>
            </a:r>
            <a:r>
              <a:rPr lang="en-US" sz="3200" i="1" dirty="0">
                <a:ea typeface="Cambria Math"/>
              </a:rPr>
              <a:t>F  </a:t>
            </a:r>
            <a:r>
              <a:rPr lang="en-US" sz="3200" dirty="0">
                <a:ea typeface="Cambria Math"/>
              </a:rPr>
              <a:t>contains an edge in </a:t>
            </a:r>
            <a:r>
              <a:rPr lang="en-US" sz="3200" i="1" dirty="0">
                <a:ea typeface="Cambria Math"/>
              </a:rPr>
              <a:t>E </a:t>
            </a:r>
            <a:r>
              <a:rPr lang="en-US" sz="3200" dirty="0">
                <a:ea typeface="Cambria Math"/>
              </a:rPr>
              <a:t>if and only if both endpoints are in </a:t>
            </a:r>
            <a:r>
              <a:rPr lang="en-US" sz="3200" i="1" dirty="0">
                <a:ea typeface="Cambria Math"/>
              </a:rPr>
              <a:t>W. </a:t>
            </a:r>
            <a:endParaRPr lang="en-US" sz="3200" dirty="0"/>
          </a:p>
          <a:p>
            <a:pPr indent="0">
              <a:buNone/>
            </a:pPr>
            <a:endParaRPr lang="en-US" sz="3200" b="1" dirty="0"/>
          </a:p>
          <a:p>
            <a:pPr indent="0">
              <a:buNone/>
            </a:pPr>
            <a:r>
              <a:rPr lang="en-US" sz="3200" b="1" dirty="0">
                <a:ea typeface="Cambria Math"/>
              </a:rPr>
              <a:t>Example</a:t>
            </a:r>
            <a:r>
              <a:rPr lang="en-US" sz="3200" dirty="0">
                <a:ea typeface="Cambria Math"/>
              </a:rPr>
              <a:t>: </a:t>
            </a:r>
            <a:r>
              <a:rPr lang="en-US" sz="3200" dirty="0" smtClean="0">
                <a:ea typeface="Cambria Math"/>
              </a:rPr>
              <a:t>Here we show </a:t>
            </a:r>
            <a:r>
              <a:rPr lang="en-US" sz="3200" dirty="0" smtClean="0"/>
              <a:t> </a:t>
            </a:r>
            <a:r>
              <a:rPr lang="en-US" sz="3200" i="1" dirty="0"/>
              <a:t>K</a:t>
            </a:r>
            <a:r>
              <a:rPr lang="en-US" sz="3200" baseline="-25000" dirty="0">
                <a:latin typeface="Cambria" pitchFamily="18" charset="0"/>
              </a:rPr>
              <a:t>5 </a:t>
            </a:r>
            <a:r>
              <a:rPr lang="en-US" sz="3200" baseline="-25000" dirty="0" smtClean="0">
                <a:latin typeface="Cambria" pitchFamily="18" charset="0"/>
              </a:rPr>
              <a:t> </a:t>
            </a:r>
            <a:r>
              <a:rPr lang="en-US" sz="3200" dirty="0" smtClean="0">
                <a:latin typeface="Cambria" pitchFamily="18" charset="0"/>
              </a:rPr>
              <a:t>and the </a:t>
            </a:r>
            <a:r>
              <a:rPr lang="en-US" sz="3200" dirty="0" err="1" smtClean="0">
                <a:latin typeface="Cambria" pitchFamily="18" charset="0"/>
              </a:rPr>
              <a:t>subgraph</a:t>
            </a:r>
            <a:r>
              <a:rPr lang="en-US" sz="3200" dirty="0" smtClean="0">
                <a:latin typeface="Cambria" pitchFamily="18" charset="0"/>
              </a:rPr>
              <a:t>                                                           induced </a:t>
            </a:r>
            <a:r>
              <a:rPr lang="en-US" sz="3200" dirty="0">
                <a:latin typeface="Cambria" pitchFamily="18" charset="0"/>
              </a:rPr>
              <a:t>by </a:t>
            </a:r>
            <a:r>
              <a:rPr lang="en-US" sz="3200" i="1" dirty="0"/>
              <a:t>W</a:t>
            </a:r>
            <a:r>
              <a:rPr lang="en-US" sz="3200" dirty="0">
                <a:latin typeface="Cambria" pitchFamily="18" charset="0"/>
              </a:rPr>
              <a:t> = {</a:t>
            </a:r>
            <a:r>
              <a:rPr lang="en-US" sz="3200" i="1" dirty="0" err="1"/>
              <a:t>a,b,c,e</a:t>
            </a:r>
            <a:r>
              <a:rPr lang="en-US" sz="3200" dirty="0">
                <a:latin typeface="Cambria" pitchFamily="18" charset="0"/>
              </a:rPr>
              <a:t>}</a:t>
            </a:r>
            <a:r>
              <a:rPr lang="en-US" sz="3200" dirty="0"/>
              <a:t>.</a:t>
            </a:r>
          </a:p>
          <a:p>
            <a:pPr indent="0">
              <a:buNone/>
            </a:pPr>
            <a:endParaRPr lang="en-US" b="1" dirty="0"/>
          </a:p>
          <a:p>
            <a:pPr indent="0">
              <a:buNone/>
            </a:pPr>
            <a:endParaRPr lang="en-US" dirty="0" smtClean="0"/>
          </a:p>
          <a:p>
            <a:pPr>
              <a:buNone/>
            </a:pPr>
            <a:r>
              <a:rPr lang="en-US" b="1" dirty="0" smtClean="0"/>
              <a:t>      </a:t>
            </a:r>
            <a:endParaRPr lang="en-US"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4549" y="2667000"/>
            <a:ext cx="2228851" cy="1000506"/>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6949" y="5171694"/>
            <a:ext cx="2228851" cy="1000506"/>
          </a:xfrm>
          <a:prstGeom prst="rect">
            <a:avLst/>
          </a:prstGeom>
        </p:spPr>
      </p:pic>
      <p:cxnSp>
        <p:nvCxnSpPr>
          <p:cNvPr id="7" name="Straight Connector 6"/>
          <p:cNvCxnSpPr/>
          <p:nvPr/>
        </p:nvCxnSpPr>
        <p:spPr>
          <a:xfrm flipH="1" flipV="1">
            <a:off x="7391400" y="5659247"/>
            <a:ext cx="6096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8CD41AC4-40F7-4FE0-8905-74C6698904F3}"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Bipartite Graphs and </a:t>
            </a:r>
            <a:r>
              <a:rPr lang="en-US" dirty="0" err="1" smtClean="0"/>
              <a:t>Matchings</a:t>
            </a:r>
            <a:endParaRPr lang="en-US" dirty="0"/>
          </a:p>
        </p:txBody>
      </p:sp>
      <p:sp>
        <p:nvSpPr>
          <p:cNvPr id="3" name="Content Placeholder 2"/>
          <p:cNvSpPr>
            <a:spLocks noGrp="1"/>
          </p:cNvSpPr>
          <p:nvPr>
            <p:ph idx="1"/>
          </p:nvPr>
        </p:nvSpPr>
        <p:spPr/>
        <p:txBody>
          <a:bodyPr>
            <a:normAutofit fontScale="77500" lnSpcReduction="20000"/>
          </a:bodyPr>
          <a:lstStyle/>
          <a:p>
            <a:r>
              <a:rPr lang="en-US" dirty="0"/>
              <a:t>Bipartite graphs </a:t>
            </a:r>
            <a:r>
              <a:rPr lang="en-US" dirty="0" smtClean="0"/>
              <a:t>are used to </a:t>
            </a:r>
            <a:r>
              <a:rPr lang="en-US" dirty="0"/>
              <a:t>model applications that involve matching the elements of one set to elements in </a:t>
            </a:r>
            <a:r>
              <a:rPr lang="en-US" dirty="0" smtClean="0"/>
              <a:t>another, for example:</a:t>
            </a:r>
            <a:endParaRPr lang="en-US" dirty="0"/>
          </a:p>
          <a:p>
            <a:r>
              <a:rPr lang="en-US" i="1" dirty="0" smtClean="0"/>
              <a:t>Job </a:t>
            </a:r>
            <a:r>
              <a:rPr lang="en-US" i="1" dirty="0"/>
              <a:t>assignments </a:t>
            </a:r>
            <a:r>
              <a:rPr lang="en-US" dirty="0"/>
              <a:t>- vertices represent the jobs and the </a:t>
            </a:r>
            <a:r>
              <a:rPr lang="en-US" dirty="0" smtClean="0"/>
              <a:t>employees</a:t>
            </a:r>
            <a:r>
              <a:rPr lang="en-US" dirty="0"/>
              <a:t>,</a:t>
            </a:r>
            <a:r>
              <a:rPr lang="en-US" dirty="0" smtClean="0"/>
              <a:t> </a:t>
            </a:r>
            <a:r>
              <a:rPr lang="en-US" dirty="0"/>
              <a:t>e</a:t>
            </a:r>
            <a:r>
              <a:rPr lang="en-US" dirty="0" smtClean="0"/>
              <a:t>dges </a:t>
            </a:r>
            <a:r>
              <a:rPr lang="en-US" dirty="0"/>
              <a:t>link employees </a:t>
            </a:r>
            <a:r>
              <a:rPr lang="en-US" dirty="0" smtClean="0"/>
              <a:t>with those jobs </a:t>
            </a:r>
            <a:r>
              <a:rPr lang="en-US" dirty="0"/>
              <a:t>they have been trained to do. A common goal is to match jobs to employees so that the most jobs are </a:t>
            </a:r>
            <a:r>
              <a:rPr lang="en-US" dirty="0" smtClean="0"/>
              <a:t>done.</a:t>
            </a:r>
          </a:p>
          <a:p>
            <a:endParaRPr lang="en-US" dirty="0"/>
          </a:p>
          <a:p>
            <a:pPr marL="0" indent="0">
              <a:buNone/>
            </a:pPr>
            <a:endParaRPr lang="en-US" dirty="0" smtClean="0"/>
          </a:p>
          <a:p>
            <a:endParaRPr lang="en-US" dirty="0"/>
          </a:p>
          <a:p>
            <a:r>
              <a:rPr lang="en-US" i="1" dirty="0" smtClean="0"/>
              <a:t>Marriage </a:t>
            </a:r>
            <a:r>
              <a:rPr lang="en-US" dirty="0"/>
              <a:t>- vertices </a:t>
            </a:r>
            <a:r>
              <a:rPr lang="en-US" dirty="0" smtClean="0"/>
              <a:t>represent </a:t>
            </a:r>
            <a:r>
              <a:rPr lang="en-US" dirty="0"/>
              <a:t>the men and the women and edges link a </a:t>
            </a:r>
            <a:r>
              <a:rPr lang="en-US" dirty="0" err="1"/>
              <a:t>a</a:t>
            </a:r>
            <a:r>
              <a:rPr lang="en-US" dirty="0"/>
              <a:t> man and a woman if they are an acceptable spouse.  We may wish to find the largest number of possible marriages</a:t>
            </a:r>
            <a:r>
              <a:rPr lang="en-US" dirty="0" smtClean="0"/>
              <a:t>.</a:t>
            </a:r>
            <a:endParaRPr lang="en-US" dirty="0"/>
          </a:p>
          <a:p>
            <a:endParaRPr lang="en-US" dirty="0"/>
          </a:p>
          <a:p>
            <a:pPr marL="0" indent="0">
              <a:buNone/>
            </a:pPr>
            <a:r>
              <a:rPr lang="en-US" dirty="0" smtClean="0"/>
              <a:t>   </a:t>
            </a:r>
            <a:r>
              <a:rPr lang="en-US" i="1" dirty="0" smtClean="0"/>
              <a:t>See </a:t>
            </a:r>
            <a:r>
              <a:rPr lang="en-US" i="1" dirty="0"/>
              <a:t>the text for more about </a:t>
            </a:r>
            <a:r>
              <a:rPr lang="en-US" i="1" dirty="0" err="1"/>
              <a:t>matchings</a:t>
            </a:r>
            <a:r>
              <a:rPr lang="en-US" i="1" dirty="0"/>
              <a:t> in bipartite </a:t>
            </a:r>
            <a:r>
              <a:rPr lang="en-US" i="1" dirty="0" smtClean="0"/>
              <a:t>graphs.</a:t>
            </a:r>
            <a:endParaRPr lang="en-US" i="1" dirty="0"/>
          </a:p>
          <a:p>
            <a:endParaRPr lang="en-US" i="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1" y="3352800"/>
            <a:ext cx="4674108" cy="1099566"/>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39</a:t>
            </a:fld>
            <a:endParaRPr lang="en-US"/>
          </a:p>
        </p:txBody>
      </p:sp>
    </p:spTree>
    <p:extLst>
      <p:ext uri="{BB962C8B-B14F-4D97-AF65-F5344CB8AC3E}">
        <p14:creationId xmlns:p14="http://schemas.microsoft.com/office/powerpoint/2010/main" val="1305258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Introduction to Graphs</a:t>
            </a:r>
          </a:p>
          <a:p>
            <a:r>
              <a:rPr lang="en-US" dirty="0" smtClean="0"/>
              <a:t>Graph Taxonomy</a:t>
            </a:r>
          </a:p>
          <a:p>
            <a:r>
              <a:rPr lang="en-US" dirty="0" smtClean="0"/>
              <a:t>Graph Models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New Graphs from Old (</a:t>
            </a:r>
            <a:r>
              <a:rPr lang="en-US" i="1" dirty="0"/>
              <a:t>continued</a:t>
            </a:r>
            <a:r>
              <a:rPr lang="en-US" dirty="0"/>
              <a:t>)</a:t>
            </a:r>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The </a:t>
            </a:r>
            <a:r>
              <a:rPr lang="en-US" i="1" dirty="0" smtClean="0"/>
              <a:t>union</a:t>
            </a:r>
            <a:r>
              <a:rPr lang="en-US" dirty="0" smtClean="0"/>
              <a:t> of two simple graphs                     </a:t>
            </a:r>
            <a:r>
              <a:rPr lang="en-US" i="1" dirty="0" smtClean="0"/>
              <a:t>G</a:t>
            </a:r>
            <a:r>
              <a:rPr lang="en-US" baseline="-25000" dirty="0" smtClean="0">
                <a:latin typeface="Cambria" pitchFamily="18" charset="0"/>
              </a:rPr>
              <a:t>1</a:t>
            </a:r>
            <a:r>
              <a:rPr lang="en-US" i="1" dirty="0" smtClean="0"/>
              <a:t> = </a:t>
            </a:r>
            <a:r>
              <a:rPr lang="en-US" dirty="0" smtClean="0"/>
              <a:t>(</a:t>
            </a:r>
            <a:r>
              <a:rPr lang="en-US" i="1" dirty="0" smtClean="0"/>
              <a:t>V</a:t>
            </a:r>
            <a:r>
              <a:rPr lang="en-US" baseline="-25000" dirty="0" smtClean="0">
                <a:latin typeface="Cambria" pitchFamily="18" charset="0"/>
              </a:rPr>
              <a:t>1</a:t>
            </a:r>
            <a:r>
              <a:rPr lang="en-US" i="1" dirty="0" smtClean="0"/>
              <a:t>, E</a:t>
            </a:r>
            <a:r>
              <a:rPr lang="en-US" baseline="-25000" dirty="0" smtClean="0">
                <a:latin typeface="Cambria" pitchFamily="18" charset="0"/>
              </a:rPr>
              <a:t>1</a:t>
            </a:r>
            <a:r>
              <a:rPr lang="en-US" dirty="0" smtClean="0"/>
              <a:t>)</a:t>
            </a:r>
            <a:r>
              <a:rPr lang="en-US" i="1" dirty="0" smtClean="0"/>
              <a:t> </a:t>
            </a:r>
            <a:r>
              <a:rPr lang="en-US" dirty="0" smtClean="0"/>
              <a:t>and </a:t>
            </a:r>
            <a:r>
              <a:rPr lang="en-US" i="1" dirty="0" smtClean="0"/>
              <a:t>G</a:t>
            </a:r>
            <a:r>
              <a:rPr lang="en-US" baseline="-25000" dirty="0" smtClean="0">
                <a:latin typeface="Cambria" pitchFamily="18" charset="0"/>
              </a:rPr>
              <a:t>2</a:t>
            </a:r>
            <a:r>
              <a:rPr lang="en-US" i="1" dirty="0" smtClean="0"/>
              <a:t> = </a:t>
            </a:r>
            <a:r>
              <a:rPr lang="en-US" dirty="0" smtClean="0"/>
              <a:t>(</a:t>
            </a:r>
            <a:r>
              <a:rPr lang="en-US" i="1" dirty="0" smtClean="0"/>
              <a:t>V</a:t>
            </a:r>
            <a:r>
              <a:rPr lang="en-US" baseline="-25000" dirty="0" smtClean="0">
                <a:latin typeface="Cambria" pitchFamily="18" charset="0"/>
              </a:rPr>
              <a:t>2</a:t>
            </a:r>
            <a:r>
              <a:rPr lang="en-US" i="1" dirty="0" smtClean="0"/>
              <a:t>, E</a:t>
            </a:r>
            <a:r>
              <a:rPr lang="en-US" baseline="-25000" dirty="0" smtClean="0">
                <a:latin typeface="Cambria" pitchFamily="18" charset="0"/>
              </a:rPr>
              <a:t>2</a:t>
            </a:r>
            <a:r>
              <a:rPr lang="en-US" dirty="0" smtClean="0"/>
              <a:t>)</a:t>
            </a:r>
            <a:r>
              <a:rPr lang="en-US" i="1" dirty="0" smtClean="0"/>
              <a:t> </a:t>
            </a:r>
            <a:r>
              <a:rPr lang="en-US" dirty="0" smtClean="0"/>
              <a:t>is the simple graph with vertex set </a:t>
            </a:r>
            <a:r>
              <a:rPr lang="en-US" i="1" dirty="0" smtClean="0"/>
              <a:t>V</a:t>
            </a:r>
            <a:r>
              <a:rPr lang="en-US" baseline="-25000" dirty="0" smtClean="0">
                <a:latin typeface="Cambria" pitchFamily="18" charset="0"/>
              </a:rPr>
              <a:t>1</a:t>
            </a:r>
            <a:r>
              <a:rPr lang="en-US" i="1" dirty="0" smtClean="0"/>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V</a:t>
            </a:r>
            <a:r>
              <a:rPr lang="en-US" baseline="-25000" dirty="0" smtClean="0">
                <a:latin typeface="Cambria Math"/>
                <a:ea typeface="Cambria Math"/>
              </a:rPr>
              <a:t>2</a:t>
            </a:r>
            <a:r>
              <a:rPr lang="en-US" i="1" dirty="0" smtClean="0">
                <a:latin typeface="Cambria Math"/>
                <a:ea typeface="Cambria Math"/>
              </a:rPr>
              <a:t> </a:t>
            </a:r>
            <a:r>
              <a:rPr lang="en-US" dirty="0" smtClean="0">
                <a:ea typeface="Cambria Math"/>
              </a:rPr>
              <a:t>and edge set </a:t>
            </a:r>
            <a:r>
              <a:rPr lang="en-US" i="1" dirty="0" smtClean="0">
                <a:ea typeface="Cambria Math"/>
              </a:rPr>
              <a:t>E</a:t>
            </a:r>
            <a:r>
              <a:rPr lang="en-US" baseline="-25000" dirty="0" smtClean="0">
                <a:latin typeface="Cambria Math"/>
                <a:ea typeface="Cambria Math"/>
              </a:rPr>
              <a:t>1</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E</a:t>
            </a:r>
            <a:r>
              <a:rPr lang="en-US" baseline="-25000" dirty="0" smtClean="0">
                <a:latin typeface="Cambria Math"/>
                <a:ea typeface="Cambria Math"/>
              </a:rPr>
              <a:t>2</a:t>
            </a:r>
            <a:r>
              <a:rPr lang="en-US" dirty="0" smtClean="0">
                <a:latin typeface="Cambria Math"/>
                <a:ea typeface="Cambria Math"/>
              </a:rPr>
              <a:t>. </a:t>
            </a:r>
            <a:r>
              <a:rPr lang="en-US" dirty="0" smtClean="0">
                <a:ea typeface="Cambria Math"/>
              </a:rPr>
              <a:t>The union of</a:t>
            </a:r>
            <a:r>
              <a:rPr lang="en-US" dirty="0" smtClean="0">
                <a:latin typeface="Cambria Math"/>
                <a:ea typeface="Cambria Math"/>
              </a:rPr>
              <a:t> </a:t>
            </a:r>
            <a:r>
              <a:rPr lang="en-US" i="1" dirty="0" smtClean="0">
                <a:ea typeface="Cambria Math"/>
              </a:rPr>
              <a:t>G</a:t>
            </a:r>
            <a:r>
              <a:rPr lang="en-US" baseline="-25000" dirty="0" smtClean="0">
                <a:latin typeface="Cambria Math"/>
                <a:ea typeface="Cambria Math"/>
              </a:rPr>
              <a:t>1</a:t>
            </a:r>
            <a:r>
              <a:rPr lang="en-US" dirty="0" smtClean="0">
                <a:latin typeface="Cambria Math"/>
                <a:ea typeface="Cambria Math"/>
              </a:rPr>
              <a:t> </a:t>
            </a:r>
            <a:r>
              <a:rPr lang="en-US" dirty="0" smtClean="0">
                <a:ea typeface="Cambria Math"/>
              </a:rPr>
              <a:t>and</a:t>
            </a:r>
            <a:r>
              <a:rPr lang="en-US" dirty="0" smtClean="0">
                <a:latin typeface="Cambria Math"/>
                <a:ea typeface="Cambria Math"/>
              </a:rPr>
              <a:t> </a:t>
            </a:r>
            <a:r>
              <a:rPr lang="en-US" i="1" dirty="0" smtClean="0">
                <a:ea typeface="Cambria Math"/>
              </a:rPr>
              <a:t>G</a:t>
            </a:r>
            <a:r>
              <a:rPr lang="en-US" baseline="-25000" dirty="0" smtClean="0">
                <a:latin typeface="Cambria Math"/>
                <a:ea typeface="Cambria Math"/>
              </a:rPr>
              <a:t>2</a:t>
            </a:r>
            <a:r>
              <a:rPr lang="en-US" i="1" dirty="0" smtClean="0">
                <a:latin typeface="Cambria Math"/>
                <a:ea typeface="Cambria Math"/>
              </a:rPr>
              <a:t> </a:t>
            </a:r>
            <a:r>
              <a:rPr lang="en-US" dirty="0" smtClean="0">
                <a:ea typeface="Cambria Math"/>
              </a:rPr>
              <a:t>is denoted by </a:t>
            </a:r>
            <a:r>
              <a:rPr lang="en-US" i="1" dirty="0" smtClean="0">
                <a:ea typeface="Cambria Math"/>
              </a:rPr>
              <a:t>G</a:t>
            </a:r>
            <a:r>
              <a:rPr lang="en-US" baseline="-25000" dirty="0" smtClean="0">
                <a:latin typeface="Cambria Math"/>
                <a:ea typeface="Cambria Math"/>
              </a:rPr>
              <a:t>1</a:t>
            </a:r>
            <a:r>
              <a:rPr lang="en-US" i="1" dirty="0" smtClean="0">
                <a:latin typeface="Cambria Math"/>
                <a:ea typeface="Cambria Math"/>
              </a:rPr>
              <a:t> </a:t>
            </a:r>
            <a:r>
              <a:rPr lang="en-US" dirty="0" smtClean="0">
                <a:latin typeface="Cambria Math"/>
                <a:ea typeface="Cambria Math"/>
              </a:rPr>
              <a:t>⋃ </a:t>
            </a:r>
            <a:r>
              <a:rPr lang="en-US" i="1" dirty="0" smtClean="0">
                <a:ea typeface="Cambria Math"/>
              </a:rPr>
              <a:t>G</a:t>
            </a:r>
            <a:r>
              <a:rPr lang="en-US" baseline="-25000" dirty="0" smtClean="0">
                <a:latin typeface="Cambria Math"/>
                <a:ea typeface="Cambria Math"/>
              </a:rPr>
              <a:t>2</a:t>
            </a:r>
            <a:r>
              <a:rPr lang="en-US" dirty="0" smtClean="0">
                <a:latin typeface="Cambria Math"/>
                <a:ea typeface="Cambria Math"/>
              </a:rPr>
              <a:t>.</a:t>
            </a:r>
          </a:p>
          <a:p>
            <a:pPr indent="0">
              <a:buNone/>
            </a:pPr>
            <a:endParaRPr lang="en-US" dirty="0" smtClean="0">
              <a:latin typeface="Cambria Math"/>
              <a:ea typeface="Cambria Math"/>
            </a:endParaRPr>
          </a:p>
          <a:p>
            <a:pPr indent="0">
              <a:buNone/>
            </a:pPr>
            <a:r>
              <a:rPr lang="en-US" b="1" dirty="0" smtClean="0">
                <a:ea typeface="Cambria Math"/>
              </a:rPr>
              <a:t>Example</a:t>
            </a:r>
            <a:r>
              <a:rPr lang="en-US" dirty="0" smtClean="0">
                <a:latin typeface="Cambria Math"/>
                <a:ea typeface="Cambria Math"/>
              </a:rPr>
              <a: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01" y="4724400"/>
            <a:ext cx="4202431" cy="1313688"/>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Representing Graphs and Graph Isomorphism</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10.3</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Adjacency Lists</a:t>
            </a:r>
          </a:p>
          <a:p>
            <a:r>
              <a:rPr lang="en-US" dirty="0" smtClean="0"/>
              <a:t>Adjacency Matrices</a:t>
            </a:r>
          </a:p>
          <a:p>
            <a:r>
              <a:rPr lang="en-US" dirty="0" smtClean="0"/>
              <a:t>Incidence Matrices</a:t>
            </a:r>
          </a:p>
          <a:p>
            <a:r>
              <a:rPr lang="en-US" dirty="0" smtClean="0"/>
              <a:t>Isomorphism </a:t>
            </a:r>
            <a:r>
              <a:rPr lang="en-US" smtClean="0"/>
              <a:t>of Graphs</a:t>
            </a:r>
            <a:endParaRPr lang="en-US" dirty="0" smtClean="0"/>
          </a:p>
        </p:txBody>
      </p:sp>
      <p:sp>
        <p:nvSpPr>
          <p:cNvPr id="4" name="Slide Number Placeholder 3"/>
          <p:cNvSpPr>
            <a:spLocks noGrp="1"/>
          </p:cNvSpPr>
          <p:nvPr>
            <p:ph type="sldNum" sz="quarter" idx="12"/>
          </p:nvPr>
        </p:nvSpPr>
        <p:spPr/>
        <p:txBody>
          <a:bodyPr/>
          <a:lstStyle/>
          <a:p>
            <a:fld id="{8CD41AC4-40F7-4FE0-8905-74C6698904F3}"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Representing Graphs: </a:t>
            </a:r>
            <a:br>
              <a:rPr lang="en-US" dirty="0" smtClean="0"/>
            </a:br>
            <a:r>
              <a:rPr lang="en-US" dirty="0" smtClean="0"/>
              <a:t>Adjacency Lists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An </a:t>
            </a:r>
            <a:r>
              <a:rPr lang="en-US" i="1" dirty="0" smtClean="0"/>
              <a:t>adjacency list </a:t>
            </a:r>
            <a:r>
              <a:rPr lang="en-US" dirty="0" smtClean="0"/>
              <a:t>can be used to represent a graph with no multiple edges by specifying the vertices that are adjacent to each vertex of the graph.</a:t>
            </a:r>
          </a:p>
          <a:p>
            <a:pPr indent="0">
              <a:buNone/>
            </a:pPr>
            <a:endParaRPr lang="en-US" dirty="0"/>
          </a:p>
          <a:p>
            <a:pPr indent="0">
              <a:buNone/>
            </a:pPr>
            <a:endParaRPr lang="en-US" dirty="0" smtClean="0"/>
          </a:p>
          <a:p>
            <a:pPr indent="0">
              <a:buNone/>
            </a:pPr>
            <a:endParaRPr lang="en-US" dirty="0"/>
          </a:p>
          <a:p>
            <a:pPr indent="0">
              <a:buNone/>
            </a:pPr>
            <a:endParaRPr lang="en-US" dirty="0" smtClean="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3429001"/>
            <a:ext cx="1066800" cy="99610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1" y="3298293"/>
            <a:ext cx="1519428" cy="1359140"/>
          </a:xfrm>
          <a:prstGeom prst="rect">
            <a:avLst/>
          </a:prstGeom>
        </p:spPr>
      </p:pic>
      <p:sp>
        <p:nvSpPr>
          <p:cNvPr id="4" name="TextBox 3"/>
          <p:cNvSpPr txBox="1"/>
          <p:nvPr/>
        </p:nvSpPr>
        <p:spPr>
          <a:xfrm>
            <a:off x="762000" y="3276600"/>
            <a:ext cx="1752600" cy="369332"/>
          </a:xfrm>
          <a:prstGeom prst="rect">
            <a:avLst/>
          </a:prstGeom>
          <a:noFill/>
        </p:spPr>
        <p:txBody>
          <a:bodyPr wrap="square" rtlCol="0">
            <a:spAutoFit/>
          </a:bodyPr>
          <a:lstStyle/>
          <a:p>
            <a:pPr indent="0">
              <a:buNone/>
            </a:pPr>
            <a:r>
              <a:rPr lang="en-US" b="1" dirty="0"/>
              <a:t>Example</a:t>
            </a:r>
            <a:r>
              <a:rPr lang="en-US" dirty="0" smtClean="0"/>
              <a:t>:</a:t>
            </a:r>
            <a:endParaRPr lang="en-US" dirty="0"/>
          </a:p>
        </p:txBody>
      </p:sp>
      <p:sp>
        <p:nvSpPr>
          <p:cNvPr id="8" name="Rectangle 7"/>
          <p:cNvSpPr/>
          <p:nvPr/>
        </p:nvSpPr>
        <p:spPr>
          <a:xfrm>
            <a:off x="685801" y="5063412"/>
            <a:ext cx="1989604" cy="369332"/>
          </a:xfrm>
          <a:prstGeom prst="rect">
            <a:avLst/>
          </a:prstGeom>
        </p:spPr>
        <p:txBody>
          <a:bodyPr wrap="square">
            <a:spAutoFit/>
          </a:bodyPr>
          <a:lstStyle/>
          <a:p>
            <a:pPr indent="0">
              <a:buNone/>
            </a:pPr>
            <a:r>
              <a:rPr lang="en-US" b="1" dirty="0"/>
              <a:t>Example</a:t>
            </a:r>
            <a:r>
              <a:rPr lang="en-US" dirty="0" smtClean="0"/>
              <a:t>:</a:t>
            </a: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5601" y="5105400"/>
            <a:ext cx="1257681" cy="107309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5001" y="5105401"/>
            <a:ext cx="1644769" cy="1233577"/>
          </a:xfrm>
          <a:prstGeom prst="rect">
            <a:avLst/>
          </a:prstGeom>
        </p:spPr>
      </p:pic>
      <p:sp>
        <p:nvSpPr>
          <p:cNvPr id="7" name="Slide Number Placeholder 6"/>
          <p:cNvSpPr>
            <a:spLocks noGrp="1"/>
          </p:cNvSpPr>
          <p:nvPr>
            <p:ph type="sldNum" sz="quarter" idx="12"/>
          </p:nvPr>
        </p:nvSpPr>
        <p:spPr/>
        <p:txBody>
          <a:bodyPr/>
          <a:lstStyle/>
          <a:p>
            <a:fld id="{8CD41AC4-40F7-4FE0-8905-74C6698904F3}" type="slidenum">
              <a:rPr lang="en-US" smtClean="0"/>
              <a:pPr/>
              <a:t>43</a:t>
            </a:fld>
            <a:endParaRPr lang="en-US"/>
          </a:p>
        </p:txBody>
      </p:sp>
    </p:spTree>
    <p:extLst>
      <p:ext uri="{BB962C8B-B14F-4D97-AF65-F5344CB8AC3E}">
        <p14:creationId xmlns:p14="http://schemas.microsoft.com/office/powerpoint/2010/main" val="24507885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Representation of Graphs: Adjacency Matrices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Suppose that </a:t>
            </a:r>
            <a:r>
              <a:rPr lang="en-US" i="1" dirty="0" smtClean="0"/>
              <a:t>G</a:t>
            </a:r>
            <a:r>
              <a:rPr lang="en-US" dirty="0" smtClean="0"/>
              <a:t> = (</a:t>
            </a:r>
            <a:r>
              <a:rPr lang="en-US" i="1" dirty="0" smtClean="0"/>
              <a:t>V</a:t>
            </a:r>
            <a:r>
              <a:rPr lang="en-US" dirty="0" smtClean="0"/>
              <a:t>, </a:t>
            </a:r>
            <a:r>
              <a:rPr lang="en-US" i="1" dirty="0" smtClean="0"/>
              <a:t>E</a:t>
            </a:r>
            <a:r>
              <a:rPr lang="en-US" dirty="0" smtClean="0"/>
              <a:t>) is a simple graph where |</a:t>
            </a:r>
            <a:r>
              <a:rPr lang="en-US" i="1" dirty="0" smtClean="0"/>
              <a:t>V</a:t>
            </a:r>
            <a:r>
              <a:rPr lang="en-US" dirty="0" smtClean="0"/>
              <a:t>| = </a:t>
            </a:r>
            <a:r>
              <a:rPr lang="en-US" i="1" dirty="0" smtClean="0"/>
              <a:t>n</a:t>
            </a:r>
            <a:r>
              <a:rPr lang="en-US" dirty="0" smtClean="0"/>
              <a:t>. Arbitrarily list the vertices of </a:t>
            </a:r>
            <a:r>
              <a:rPr lang="en-US" i="1" dirty="0" smtClean="0"/>
              <a:t>G</a:t>
            </a:r>
            <a:r>
              <a:rPr lang="en-US" dirty="0" smtClean="0"/>
              <a:t> as             </a:t>
            </a:r>
            <a:r>
              <a:rPr lang="en-US" i="1" dirty="0" smtClean="0"/>
              <a:t>v</a:t>
            </a:r>
            <a:r>
              <a:rPr lang="en-US" baseline="-25000" dirty="0" smtClean="0">
                <a:latin typeface="Cambria Math" pitchFamily="18" charset="0"/>
                <a:ea typeface="Cambria Math" pitchFamily="18" charset="0"/>
              </a:rPr>
              <a:t>1</a:t>
            </a:r>
            <a:r>
              <a:rPr lang="en-US" dirty="0" smtClean="0"/>
              <a:t>, </a:t>
            </a:r>
            <a:r>
              <a:rPr lang="en-US" i="1" dirty="0" smtClean="0"/>
              <a:t>v</a:t>
            </a:r>
            <a:r>
              <a:rPr lang="en-US" baseline="-25000" dirty="0" smtClean="0">
                <a:latin typeface="Cambria Math" pitchFamily="18" charset="0"/>
                <a:ea typeface="Cambria Math" pitchFamily="18" charset="0"/>
              </a:rPr>
              <a:t>2</a:t>
            </a:r>
            <a:r>
              <a:rPr lang="en-US" dirty="0" smtClean="0"/>
              <a:t>, … , </a:t>
            </a:r>
            <a:r>
              <a:rPr lang="en-US" i="1" dirty="0" err="1" smtClean="0"/>
              <a:t>v</a:t>
            </a:r>
            <a:r>
              <a:rPr lang="en-US" i="1" baseline="-25000" dirty="0" err="1" smtClean="0"/>
              <a:t>n</a:t>
            </a:r>
            <a:r>
              <a:rPr lang="en-US" dirty="0" smtClean="0"/>
              <a:t>. </a:t>
            </a:r>
          </a:p>
          <a:p>
            <a:pPr marL="731520" indent="-457200"/>
            <a:r>
              <a:rPr lang="en-US" dirty="0" smtClean="0"/>
              <a:t>The </a:t>
            </a:r>
            <a:r>
              <a:rPr lang="en-US" i="1" dirty="0" smtClean="0"/>
              <a:t>adjacency matrix </a:t>
            </a:r>
            <a:r>
              <a:rPr lang="en-US" dirty="0" smtClean="0"/>
              <a:t> </a:t>
            </a:r>
            <a:r>
              <a:rPr lang="en-US" b="1" dirty="0" smtClean="0"/>
              <a:t>A</a:t>
            </a:r>
            <a:r>
              <a:rPr lang="en-US" i="1" baseline="-25000" dirty="0" smtClean="0"/>
              <a:t>G</a:t>
            </a:r>
            <a:r>
              <a:rPr lang="en-US" dirty="0" smtClean="0"/>
              <a:t> of </a:t>
            </a:r>
            <a:r>
              <a:rPr lang="en-US" i="1" dirty="0" smtClean="0"/>
              <a:t>G</a:t>
            </a:r>
            <a:r>
              <a:rPr lang="en-US" dirty="0" smtClean="0"/>
              <a:t>, with respect to the listing of vertices, is the </a:t>
            </a:r>
            <a:r>
              <a:rPr lang="en-US" i="1" dirty="0" smtClean="0"/>
              <a:t>n ×</a:t>
            </a:r>
            <a:r>
              <a:rPr lang="en-US" dirty="0" smtClean="0"/>
              <a:t> </a:t>
            </a:r>
            <a:r>
              <a:rPr lang="en-US" i="1" dirty="0" smtClean="0"/>
              <a:t>n</a:t>
            </a:r>
            <a:r>
              <a:rPr lang="en-US" dirty="0" smtClean="0"/>
              <a:t> zero-one matrix with </a:t>
            </a:r>
            <a:r>
              <a:rPr lang="en-US" dirty="0" smtClean="0">
                <a:latin typeface="Cambria Math" pitchFamily="18" charset="0"/>
                <a:ea typeface="Cambria Math" pitchFamily="18" charset="0"/>
              </a:rPr>
              <a:t>1</a:t>
            </a:r>
            <a:r>
              <a:rPr lang="en-US" dirty="0" smtClean="0"/>
              <a:t> as its (</a:t>
            </a:r>
            <a:r>
              <a:rPr lang="en-US" i="1" dirty="0" err="1" smtClean="0"/>
              <a:t>i</a:t>
            </a:r>
            <a:r>
              <a:rPr lang="en-US" dirty="0" smtClean="0"/>
              <a:t>, </a:t>
            </a:r>
            <a:r>
              <a:rPr lang="en-US" i="1" dirty="0" smtClean="0"/>
              <a:t>j</a:t>
            </a:r>
            <a:r>
              <a:rPr lang="en-US" dirty="0" smtClean="0"/>
              <a:t>)</a:t>
            </a:r>
            <a:r>
              <a:rPr lang="en-US" dirty="0" err="1" smtClean="0"/>
              <a:t>th</a:t>
            </a:r>
            <a:r>
              <a:rPr lang="en-US" dirty="0" smtClean="0"/>
              <a:t> entry when </a:t>
            </a:r>
            <a:r>
              <a:rPr lang="en-US" i="1" dirty="0" smtClean="0"/>
              <a:t>v</a:t>
            </a:r>
            <a:r>
              <a:rPr lang="en-US" i="1" baseline="-25000" dirty="0" smtClean="0"/>
              <a:t>i</a:t>
            </a:r>
            <a:r>
              <a:rPr lang="en-US" i="1" dirty="0" smtClean="0"/>
              <a:t> </a:t>
            </a:r>
            <a:r>
              <a:rPr lang="en-US" dirty="0" smtClean="0"/>
              <a:t>and </a:t>
            </a:r>
            <a:r>
              <a:rPr lang="en-US" i="1" dirty="0" err="1" smtClean="0"/>
              <a:t>v</a:t>
            </a:r>
            <a:r>
              <a:rPr lang="en-US" i="1" baseline="-25000" dirty="0" err="1" smtClean="0"/>
              <a:t>j</a:t>
            </a:r>
            <a:r>
              <a:rPr lang="en-US" dirty="0" smtClean="0"/>
              <a:t> are adjacent, and </a:t>
            </a:r>
            <a:r>
              <a:rPr lang="en-US" dirty="0" smtClean="0">
                <a:latin typeface="Cambria Math" pitchFamily="18" charset="0"/>
                <a:ea typeface="Cambria Math" pitchFamily="18" charset="0"/>
              </a:rPr>
              <a:t>0</a:t>
            </a:r>
            <a:r>
              <a:rPr lang="en-US" dirty="0" smtClean="0"/>
              <a:t> as its (</a:t>
            </a:r>
            <a:r>
              <a:rPr lang="en-US" i="1" dirty="0" err="1" smtClean="0"/>
              <a:t>i</a:t>
            </a:r>
            <a:r>
              <a:rPr lang="en-US" dirty="0" smtClean="0"/>
              <a:t>, </a:t>
            </a:r>
            <a:r>
              <a:rPr lang="en-US" i="1" dirty="0" smtClean="0"/>
              <a:t>j</a:t>
            </a:r>
            <a:r>
              <a:rPr lang="en-US" dirty="0" smtClean="0"/>
              <a:t>)</a:t>
            </a:r>
            <a:r>
              <a:rPr lang="en-US" dirty="0" err="1" smtClean="0"/>
              <a:t>th</a:t>
            </a:r>
            <a:r>
              <a:rPr lang="en-US" dirty="0" smtClean="0"/>
              <a:t> entry when they are not adjacent.</a:t>
            </a:r>
          </a:p>
          <a:p>
            <a:pPr lvl="1"/>
            <a:r>
              <a:rPr lang="en-US" dirty="0" smtClean="0"/>
              <a:t>In other words, if the graphs adjacency matrix is                </a:t>
            </a:r>
          </a:p>
          <a:p>
            <a:pPr marL="393192" lvl="1" indent="0">
              <a:buNone/>
            </a:pPr>
            <a:r>
              <a:rPr lang="en-US" b="1" dirty="0"/>
              <a:t>	</a:t>
            </a:r>
            <a:r>
              <a:rPr lang="en-US" b="1" dirty="0" smtClean="0"/>
              <a:t>A</a:t>
            </a:r>
            <a:r>
              <a:rPr lang="en-US" i="1" baseline="-25000" dirty="0" smtClean="0"/>
              <a:t>G </a:t>
            </a:r>
            <a:r>
              <a:rPr lang="en-US" dirty="0" smtClean="0"/>
              <a:t>= [</a:t>
            </a:r>
            <a:r>
              <a:rPr lang="en-US" i="1" dirty="0" err="1" smtClean="0"/>
              <a:t>a</a:t>
            </a:r>
            <a:r>
              <a:rPr lang="en-US" i="1" baseline="-25000" dirty="0" err="1" smtClean="0"/>
              <a:t>ij</a:t>
            </a:r>
            <a:r>
              <a:rPr lang="en-US" dirty="0" smtClean="0"/>
              <a:t>], then</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478530" y="5715000"/>
            <a:ext cx="4217671" cy="609600"/>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44</a:t>
            </a:fld>
            <a:endParaRPr lang="en-US"/>
          </a:p>
        </p:txBody>
      </p:sp>
    </p:spTree>
    <p:extLst>
      <p:ext uri="{BB962C8B-B14F-4D97-AF65-F5344CB8AC3E}">
        <p14:creationId xmlns:p14="http://schemas.microsoft.com/office/powerpoint/2010/main" val="14186189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Adjacency Matrices (</a:t>
            </a:r>
            <a:r>
              <a:rPr lang="en-US" i="1" dirty="0" smtClean="0"/>
              <a:t>continued</a:t>
            </a:r>
            <a:r>
              <a:rPr lang="en-US" dirty="0" smtClean="0"/>
              <a:t>)</a:t>
            </a:r>
            <a:endParaRPr lang="en-US" dirty="0"/>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625602" y="2895600"/>
            <a:ext cx="669799" cy="906018"/>
          </a:xfr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886" y="4289756"/>
            <a:ext cx="666751" cy="906018"/>
          </a:xfrm>
          <a:prstGeom prst="rect">
            <a:avLst/>
          </a:prstGeom>
        </p:spPr>
      </p:pic>
      <p:sp>
        <p:nvSpPr>
          <p:cNvPr id="3" name="TextBox 2"/>
          <p:cNvSpPr txBox="1"/>
          <p:nvPr/>
        </p:nvSpPr>
        <p:spPr>
          <a:xfrm>
            <a:off x="470059" y="2058501"/>
            <a:ext cx="6019800" cy="369332"/>
          </a:xfrm>
          <a:prstGeom prst="rect">
            <a:avLst/>
          </a:prstGeom>
          <a:noFill/>
        </p:spPr>
        <p:txBody>
          <a:bodyPr wrap="square" rtlCol="0">
            <a:spAutoFit/>
          </a:bodyPr>
          <a:lstStyle/>
          <a:p>
            <a:r>
              <a:rPr lang="en-US" b="1" dirty="0" smtClean="0"/>
              <a:t>Example</a:t>
            </a:r>
            <a:r>
              <a:rPr lang="en-US" dirty="0" smtClean="0"/>
              <a:t>:  </a:t>
            </a:r>
            <a:endParaRPr lang="en-US" dirty="0"/>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09802" y="2915394"/>
            <a:ext cx="1270159" cy="911543"/>
          </a:xfrm>
          <a:prstGeom prst="rect">
            <a:avLst/>
          </a:prstGeom>
        </p:spPr>
      </p:pic>
      <p:sp>
        <p:nvSpPr>
          <p:cNvPr id="10" name="TextBox 9"/>
          <p:cNvSpPr txBox="1"/>
          <p:nvPr/>
        </p:nvSpPr>
        <p:spPr>
          <a:xfrm>
            <a:off x="3886200" y="3047999"/>
            <a:ext cx="2895600" cy="646331"/>
          </a:xfrm>
          <a:prstGeom prst="rect">
            <a:avLst/>
          </a:prstGeom>
          <a:noFill/>
        </p:spPr>
        <p:txBody>
          <a:bodyPr wrap="square" rtlCol="0">
            <a:spAutoFit/>
          </a:bodyPr>
          <a:lstStyle/>
          <a:p>
            <a:r>
              <a:rPr lang="en-US" i="1" dirty="0" smtClean="0"/>
              <a:t>The ordering of </a:t>
            </a:r>
          </a:p>
          <a:p>
            <a:r>
              <a:rPr lang="en-US" i="1" dirty="0" smtClean="0"/>
              <a:t>vertices is</a:t>
            </a:r>
            <a:r>
              <a:rPr lang="en-US" dirty="0" smtClean="0"/>
              <a:t>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a:t>
            </a:r>
            <a:endParaRPr lang="en-US" dirty="0"/>
          </a:p>
        </p:txBody>
      </p:sp>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082534" y="4159115"/>
            <a:ext cx="1270159" cy="911543"/>
          </a:xfrm>
          <a:prstGeom prst="rect">
            <a:avLst/>
          </a:prstGeom>
        </p:spPr>
      </p:pic>
      <p:sp>
        <p:nvSpPr>
          <p:cNvPr id="12" name="TextBox 11"/>
          <p:cNvSpPr txBox="1"/>
          <p:nvPr/>
        </p:nvSpPr>
        <p:spPr>
          <a:xfrm>
            <a:off x="3886200" y="4304218"/>
            <a:ext cx="2895600" cy="646331"/>
          </a:xfrm>
          <a:prstGeom prst="rect">
            <a:avLst/>
          </a:prstGeom>
          <a:noFill/>
        </p:spPr>
        <p:txBody>
          <a:bodyPr wrap="square" rtlCol="0">
            <a:spAutoFit/>
          </a:bodyPr>
          <a:lstStyle/>
          <a:p>
            <a:r>
              <a:rPr lang="en-US" i="1" dirty="0" smtClean="0"/>
              <a:t>The ordering of </a:t>
            </a:r>
          </a:p>
          <a:p>
            <a:r>
              <a:rPr lang="en-US" i="1" dirty="0" smtClean="0"/>
              <a:t>vertices is</a:t>
            </a:r>
            <a:r>
              <a:rPr lang="en-US" dirty="0" smtClean="0"/>
              <a:t>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a:t>
            </a:r>
            <a:endParaRPr lang="en-US" dirty="0"/>
          </a:p>
        </p:txBody>
      </p:sp>
      <p:sp>
        <p:nvSpPr>
          <p:cNvPr id="15" name="TextBox 14"/>
          <p:cNvSpPr txBox="1"/>
          <p:nvPr/>
        </p:nvSpPr>
        <p:spPr>
          <a:xfrm>
            <a:off x="619613" y="5638801"/>
            <a:ext cx="8067188" cy="646331"/>
          </a:xfrm>
          <a:prstGeom prst="rect">
            <a:avLst/>
          </a:prstGeom>
          <a:noFill/>
        </p:spPr>
        <p:txBody>
          <a:bodyPr wrap="square" rtlCol="0">
            <a:spAutoFit/>
          </a:bodyPr>
          <a:lstStyle/>
          <a:p>
            <a:r>
              <a:rPr lang="en-US" b="1" dirty="0" smtClean="0"/>
              <a:t>Note</a:t>
            </a:r>
            <a:r>
              <a:rPr lang="en-US" dirty="0" smtClean="0"/>
              <a:t>: The adjacency matrix of a simple graph is symmetric, i.e., </a:t>
            </a:r>
            <a:r>
              <a:rPr lang="en-US" i="1" dirty="0" err="1" smtClean="0"/>
              <a:t>a</a:t>
            </a:r>
            <a:r>
              <a:rPr lang="en-US" i="1" baseline="-25000" dirty="0" err="1" smtClean="0"/>
              <a:t>ij</a:t>
            </a:r>
            <a:r>
              <a:rPr lang="en-US" baseline="-25000" dirty="0" smtClean="0"/>
              <a:t> </a:t>
            </a:r>
            <a:r>
              <a:rPr lang="en-US" dirty="0" smtClean="0"/>
              <a:t>= </a:t>
            </a:r>
            <a:r>
              <a:rPr lang="en-US" i="1" dirty="0" err="1" smtClean="0"/>
              <a:t>a</a:t>
            </a:r>
            <a:r>
              <a:rPr lang="en-US" i="1" baseline="-25000" dirty="0" err="1" smtClean="0"/>
              <a:t>ji</a:t>
            </a:r>
            <a:r>
              <a:rPr lang="en-US" i="1" baseline="-25000" dirty="0" smtClean="0"/>
              <a:t> </a:t>
            </a:r>
          </a:p>
          <a:p>
            <a:r>
              <a:rPr lang="en-US" dirty="0" smtClean="0"/>
              <a:t>Also,</a:t>
            </a:r>
            <a:r>
              <a:rPr lang="en-US" baseline="-25000" dirty="0" smtClean="0"/>
              <a:t>  </a:t>
            </a:r>
            <a:r>
              <a:rPr lang="en-US" dirty="0" smtClean="0"/>
              <a:t> since there are no loops, each diagonal  entry </a:t>
            </a:r>
            <a:r>
              <a:rPr lang="en-US" i="1" dirty="0" err="1" smtClean="0"/>
              <a:t>a</a:t>
            </a:r>
            <a:r>
              <a:rPr lang="en-US" i="1" baseline="-25000" dirty="0" err="1" smtClean="0"/>
              <a:t>ij</a:t>
            </a:r>
            <a:r>
              <a:rPr lang="en-US" dirty="0" smtClean="0"/>
              <a:t>  for </a:t>
            </a:r>
            <a:r>
              <a:rPr lang="en-US" i="1" dirty="0" err="1" smtClean="0"/>
              <a:t>i</a:t>
            </a:r>
            <a:r>
              <a:rPr lang="en-US" dirty="0" smtClean="0"/>
              <a:t> = </a:t>
            </a:r>
            <a:r>
              <a:rPr lang="en-US" dirty="0" smtClean="0">
                <a:latin typeface="Cambria Math" pitchFamily="18" charset="0"/>
                <a:ea typeface="Cambria Math" pitchFamily="18" charset="0"/>
              </a:rPr>
              <a:t>1</a:t>
            </a:r>
            <a:r>
              <a:rPr lang="en-US" dirty="0" smtClean="0"/>
              <a:t>, </a:t>
            </a:r>
            <a:r>
              <a:rPr lang="en-US" dirty="0" smtClean="0">
                <a:latin typeface="Cambria Math" pitchFamily="18" charset="0"/>
                <a:ea typeface="Cambria Math" pitchFamily="18" charset="0"/>
              </a:rPr>
              <a:t>2</a:t>
            </a:r>
            <a:r>
              <a:rPr lang="en-US" dirty="0" smtClean="0"/>
              <a:t>, </a:t>
            </a:r>
            <a:r>
              <a:rPr lang="en-US" dirty="0" smtClean="0">
                <a:latin typeface="Cambria Math" pitchFamily="18" charset="0"/>
                <a:ea typeface="Cambria Math" pitchFamily="18" charset="0"/>
              </a:rPr>
              <a:t>3</a:t>
            </a:r>
            <a:r>
              <a:rPr lang="en-US" dirty="0" smtClean="0"/>
              <a:t>, …, </a:t>
            </a:r>
            <a:r>
              <a:rPr lang="en-US" i="1" dirty="0" smtClean="0"/>
              <a:t>n</a:t>
            </a:r>
            <a:r>
              <a:rPr lang="en-US" dirty="0" smtClean="0"/>
              <a:t>, is </a:t>
            </a:r>
            <a:r>
              <a:rPr lang="en-US" dirty="0" smtClean="0">
                <a:latin typeface="Cambria Math" pitchFamily="18" charset="0"/>
                <a:ea typeface="Cambria Math" pitchFamily="18" charset="0"/>
              </a:rPr>
              <a:t>0</a:t>
            </a:r>
            <a:r>
              <a:rPr lang="en-US" dirty="0" smtClean="0"/>
              <a:t>.</a:t>
            </a:r>
            <a:endParaRPr lang="en-US" baseline="-25000" dirty="0"/>
          </a:p>
        </p:txBody>
      </p:sp>
      <p:sp>
        <p:nvSpPr>
          <p:cNvPr id="18" name="TextBox 17"/>
          <p:cNvSpPr txBox="1"/>
          <p:nvPr/>
        </p:nvSpPr>
        <p:spPr>
          <a:xfrm>
            <a:off x="6019800" y="1905000"/>
            <a:ext cx="2971800" cy="3808736"/>
          </a:xfrm>
          <a:prstGeom prst="rect">
            <a:avLst/>
          </a:prstGeom>
          <a:noFill/>
          <a:ln>
            <a:solidFill>
              <a:schemeClr val="accent1"/>
            </a:solidFill>
          </a:ln>
        </p:spPr>
        <p:txBody>
          <a:bodyPr wrap="square" rtlCol="0">
            <a:spAutoFit/>
          </a:bodyPr>
          <a:lstStyle/>
          <a:p>
            <a:r>
              <a:rPr lang="en-US" dirty="0" smtClean="0"/>
              <a:t>When </a:t>
            </a:r>
            <a:r>
              <a:rPr lang="en-US" dirty="0"/>
              <a:t>a graph is sparse, that is, it has few edges relatively to the total number of possible edges, it is much more efficient to  represent the graph using an adjacency list than an adjacency matrix.  But for a dense graph, which includes a high percentage of possible edges, an adjacency matrix is preferable.</a:t>
            </a:r>
          </a:p>
        </p:txBody>
      </p:sp>
      <p:sp>
        <p:nvSpPr>
          <p:cNvPr id="6" name="Slide Number Placeholder 5"/>
          <p:cNvSpPr>
            <a:spLocks noGrp="1"/>
          </p:cNvSpPr>
          <p:nvPr>
            <p:ph type="sldNum" sz="quarter" idx="12"/>
          </p:nvPr>
        </p:nvSpPr>
        <p:spPr/>
        <p:txBody>
          <a:bodyPr/>
          <a:lstStyle/>
          <a:p>
            <a:fld id="{8CD41AC4-40F7-4FE0-8905-74C6698904F3}" type="slidenum">
              <a:rPr lang="en-US" smtClean="0"/>
              <a:pPr/>
              <a:t>45</a:t>
            </a:fld>
            <a:endParaRPr lang="en-US"/>
          </a:p>
        </p:txBody>
      </p:sp>
    </p:spTree>
    <p:extLst>
      <p:ext uri="{BB962C8B-B14F-4D97-AF65-F5344CB8AC3E}">
        <p14:creationId xmlns:p14="http://schemas.microsoft.com/office/powerpoint/2010/main" val="9251385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Adjacency Matrices (</a:t>
            </a:r>
            <a:r>
              <a:rPr lang="en-US" i="1" dirty="0" smtClean="0"/>
              <a:t>continued</a:t>
            </a:r>
            <a:r>
              <a:rPr lang="en-US" dirty="0" smtClean="0"/>
              <a:t>)</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5181600"/>
            <a:ext cx="935736" cy="977646"/>
          </a:xfrm>
          <a:prstGeom prst="rect">
            <a:avLst/>
          </a:prstGeom>
        </p:spPr>
      </p:pic>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191002" y="5214652"/>
            <a:ext cx="1270159" cy="911543"/>
          </a:xfrm>
          <a:prstGeom prst="rect">
            <a:avLst/>
          </a:prstGeom>
        </p:spPr>
      </p:pic>
      <p:sp>
        <p:nvSpPr>
          <p:cNvPr id="7" name="Content Placeholder 6"/>
          <p:cNvSpPr>
            <a:spLocks noGrp="1"/>
          </p:cNvSpPr>
          <p:nvPr>
            <p:ph idx="1"/>
          </p:nvPr>
        </p:nvSpPr>
        <p:spPr>
          <a:xfrm>
            <a:off x="457200" y="1905000"/>
            <a:ext cx="8229600" cy="4389120"/>
          </a:xfrm>
        </p:spPr>
        <p:txBody>
          <a:bodyPr>
            <a:normAutofit fontScale="85000" lnSpcReduction="20000"/>
          </a:bodyPr>
          <a:lstStyle/>
          <a:p>
            <a:r>
              <a:rPr lang="en-US" dirty="0" smtClean="0"/>
              <a:t>Adjacency matrices can also be used to represent graphs with loops and multiple edges. </a:t>
            </a:r>
          </a:p>
          <a:p>
            <a:r>
              <a:rPr lang="en-US" dirty="0" smtClean="0"/>
              <a:t>A loop at the vertex </a:t>
            </a:r>
            <a:r>
              <a:rPr lang="en-US" i="1" dirty="0" smtClean="0"/>
              <a:t>v</a:t>
            </a:r>
            <a:r>
              <a:rPr lang="en-US" i="1" baseline="-25000" dirty="0" smtClean="0"/>
              <a:t>i</a:t>
            </a:r>
            <a:r>
              <a:rPr lang="en-US" dirty="0" smtClean="0"/>
              <a:t> is represented by a </a:t>
            </a:r>
            <a:r>
              <a:rPr lang="en-US" dirty="0" smtClean="0">
                <a:latin typeface="Cambria Math" pitchFamily="18" charset="0"/>
                <a:ea typeface="Cambria Math" pitchFamily="18" charset="0"/>
              </a:rPr>
              <a:t>1</a:t>
            </a:r>
            <a:r>
              <a:rPr lang="en-US" dirty="0" smtClean="0"/>
              <a:t> at the (</a:t>
            </a:r>
            <a:r>
              <a:rPr lang="en-US" i="1" dirty="0" err="1" smtClean="0"/>
              <a:t>i</a:t>
            </a:r>
            <a:r>
              <a:rPr lang="en-US" dirty="0" smtClean="0"/>
              <a:t>, </a:t>
            </a:r>
            <a:r>
              <a:rPr lang="en-US" i="1" dirty="0"/>
              <a:t>i</a:t>
            </a:r>
            <a:r>
              <a:rPr lang="en-US" dirty="0" smtClean="0"/>
              <a:t>)</a:t>
            </a:r>
            <a:r>
              <a:rPr lang="en-US" dirty="0" err="1" smtClean="0"/>
              <a:t>th</a:t>
            </a:r>
            <a:r>
              <a:rPr lang="en-US" dirty="0" smtClean="0"/>
              <a:t> position of the matrix. </a:t>
            </a:r>
          </a:p>
          <a:p>
            <a:r>
              <a:rPr lang="en-US" dirty="0" smtClean="0"/>
              <a:t>When multiple edges connect the same pair of vertices </a:t>
            </a:r>
            <a:r>
              <a:rPr lang="en-US" i="1" dirty="0" smtClean="0"/>
              <a:t>v</a:t>
            </a:r>
            <a:r>
              <a:rPr lang="en-US" i="1" baseline="-25000" dirty="0" smtClean="0"/>
              <a:t>i</a:t>
            </a:r>
            <a:r>
              <a:rPr lang="en-US" dirty="0" smtClean="0"/>
              <a:t> and </a:t>
            </a:r>
            <a:r>
              <a:rPr lang="en-US" i="1" dirty="0" err="1" smtClean="0"/>
              <a:t>v</a:t>
            </a:r>
            <a:r>
              <a:rPr lang="en-US" i="1" baseline="-25000" dirty="0" err="1" smtClean="0"/>
              <a:t>j</a:t>
            </a:r>
            <a:r>
              <a:rPr lang="en-US" dirty="0" smtClean="0"/>
              <a:t>, (or if multiple loops are present at the same vertex), the (</a:t>
            </a:r>
            <a:r>
              <a:rPr lang="en-US" i="1" dirty="0" err="1" smtClean="0"/>
              <a:t>i</a:t>
            </a:r>
            <a:r>
              <a:rPr lang="en-US" dirty="0" smtClean="0"/>
              <a:t>, </a:t>
            </a:r>
            <a:r>
              <a:rPr lang="en-US" i="1" dirty="0" smtClean="0"/>
              <a:t>j</a:t>
            </a:r>
            <a:r>
              <a:rPr lang="en-US" dirty="0" smtClean="0"/>
              <a:t>)</a:t>
            </a:r>
            <a:r>
              <a:rPr lang="en-US" dirty="0" err="1" smtClean="0"/>
              <a:t>th</a:t>
            </a:r>
            <a:r>
              <a:rPr lang="en-US" dirty="0" smtClean="0"/>
              <a:t> entry equals the number of edges connecting the pair of vertices. </a:t>
            </a:r>
          </a:p>
          <a:p>
            <a:pPr indent="0">
              <a:buNone/>
            </a:pPr>
            <a:r>
              <a:rPr lang="en-US" b="1" dirty="0" smtClean="0"/>
              <a:t>Example</a:t>
            </a:r>
            <a:r>
              <a:rPr lang="en-US" dirty="0" smtClean="0"/>
              <a:t>: We give the adjacency matrix  of the </a:t>
            </a:r>
            <a:r>
              <a:rPr lang="en-US" dirty="0" err="1" smtClean="0"/>
              <a:t>pseudograph</a:t>
            </a:r>
            <a:r>
              <a:rPr lang="en-US" dirty="0" smtClean="0"/>
              <a:t> shown here using the ordering of vertices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  </a:t>
            </a:r>
          </a:p>
          <a:p>
            <a:pPr indent="0">
              <a:buNone/>
            </a:pPr>
            <a:endParaRPr lang="en-US" dirty="0"/>
          </a:p>
          <a:p>
            <a:pPr indent="0">
              <a:buNone/>
            </a:pPr>
            <a:r>
              <a:rPr lang="en-US" dirty="0" smtClean="0"/>
              <a:t>  </a:t>
            </a:r>
          </a:p>
          <a:p>
            <a:pPr indent="0">
              <a:buNone/>
            </a:pPr>
            <a:r>
              <a:rPr lang="en-US" dirty="0"/>
              <a:t> </a:t>
            </a:r>
            <a:r>
              <a:rPr lang="en-US" dirty="0" smtClean="0"/>
              <a:t> </a:t>
            </a:r>
          </a:p>
          <a:p>
            <a:pPr indent="0">
              <a:buNone/>
            </a:pPr>
            <a:r>
              <a:rPr lang="en-US" dirty="0"/>
              <a:t> </a:t>
            </a:r>
            <a:r>
              <a:rPr lang="en-US" dirty="0" smtClean="0"/>
              <a:t> </a:t>
            </a:r>
            <a:endParaRPr lang="en-US" dirty="0"/>
          </a:p>
        </p:txBody>
      </p:sp>
      <p:sp>
        <p:nvSpPr>
          <p:cNvPr id="3" name="Slide Number Placeholder 2"/>
          <p:cNvSpPr>
            <a:spLocks noGrp="1"/>
          </p:cNvSpPr>
          <p:nvPr>
            <p:ph type="sldNum" sz="quarter" idx="12"/>
          </p:nvPr>
        </p:nvSpPr>
        <p:spPr/>
        <p:txBody>
          <a:bodyPr/>
          <a:lstStyle/>
          <a:p>
            <a:fld id="{8CD41AC4-40F7-4FE0-8905-74C6698904F3}" type="slidenum">
              <a:rPr lang="en-US" smtClean="0"/>
              <a:pPr/>
              <a:t>46</a:t>
            </a:fld>
            <a:endParaRPr lang="en-US"/>
          </a:p>
        </p:txBody>
      </p:sp>
    </p:spTree>
    <p:extLst>
      <p:ext uri="{BB962C8B-B14F-4D97-AF65-F5344CB8AC3E}">
        <p14:creationId xmlns:p14="http://schemas.microsoft.com/office/powerpoint/2010/main" val="37230898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Adjacency Matrices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smtClean="0"/>
              <a:t>Adjacency matrices can also be used to represent directed graphs. The matrix for a directed graph  </a:t>
            </a:r>
            <a:r>
              <a:rPr lang="en-US" i="1" dirty="0" smtClean="0"/>
              <a:t>G</a:t>
            </a:r>
            <a:r>
              <a:rPr lang="en-US" dirty="0" smtClean="0"/>
              <a:t> = (</a:t>
            </a:r>
            <a:r>
              <a:rPr lang="en-US" i="1" dirty="0" smtClean="0"/>
              <a:t>V</a:t>
            </a:r>
            <a:r>
              <a:rPr lang="en-US" dirty="0" smtClean="0"/>
              <a:t>, </a:t>
            </a:r>
            <a:r>
              <a:rPr lang="en-US" i="1" dirty="0" smtClean="0"/>
              <a:t>E</a:t>
            </a:r>
            <a:r>
              <a:rPr lang="en-US" dirty="0" smtClean="0"/>
              <a:t>) has a </a:t>
            </a:r>
            <a:r>
              <a:rPr lang="en-US" dirty="0" smtClean="0">
                <a:latin typeface="Cambria Math" pitchFamily="18" charset="0"/>
                <a:ea typeface="Cambria Math" pitchFamily="18" charset="0"/>
              </a:rPr>
              <a:t>1</a:t>
            </a:r>
            <a:r>
              <a:rPr lang="en-US" dirty="0" smtClean="0"/>
              <a:t> in its (</a:t>
            </a:r>
            <a:r>
              <a:rPr lang="en-US" i="1" dirty="0" err="1" smtClean="0"/>
              <a:t>i</a:t>
            </a:r>
            <a:r>
              <a:rPr lang="en-US" dirty="0" smtClean="0"/>
              <a:t>, </a:t>
            </a:r>
            <a:r>
              <a:rPr lang="en-US" i="1" dirty="0" smtClean="0"/>
              <a:t>j</a:t>
            </a:r>
            <a:r>
              <a:rPr lang="en-US" dirty="0" smtClean="0"/>
              <a:t>)</a:t>
            </a:r>
            <a:r>
              <a:rPr lang="en-US" dirty="0" err="1" smtClean="0"/>
              <a:t>th</a:t>
            </a:r>
            <a:r>
              <a:rPr lang="en-US" dirty="0" smtClean="0"/>
              <a:t> position if there is an edge from </a:t>
            </a:r>
            <a:r>
              <a:rPr lang="en-US" i="1" dirty="0" smtClean="0"/>
              <a:t>v</a:t>
            </a:r>
            <a:r>
              <a:rPr lang="en-US" i="1" baseline="-25000" dirty="0" smtClean="0"/>
              <a:t>i</a:t>
            </a:r>
            <a:r>
              <a:rPr lang="en-US" i="1" dirty="0" smtClean="0"/>
              <a:t> </a:t>
            </a:r>
            <a:r>
              <a:rPr lang="en-US" dirty="0" smtClean="0"/>
              <a:t>to </a:t>
            </a:r>
            <a:r>
              <a:rPr lang="en-US" i="1" dirty="0" err="1" smtClean="0"/>
              <a:t>v</a:t>
            </a:r>
            <a:r>
              <a:rPr lang="en-US" i="1" baseline="-25000" dirty="0" err="1" smtClean="0"/>
              <a:t>j</a:t>
            </a:r>
            <a:r>
              <a:rPr lang="en-US" dirty="0" smtClean="0"/>
              <a:t>, where </a:t>
            </a:r>
            <a:r>
              <a:rPr lang="en-US" i="1" dirty="0" smtClean="0"/>
              <a:t>v</a:t>
            </a:r>
            <a:r>
              <a:rPr lang="en-US" baseline="-25000" dirty="0" smtClean="0">
                <a:latin typeface="Cambria Math" pitchFamily="18" charset="0"/>
                <a:ea typeface="Cambria Math" pitchFamily="18" charset="0"/>
              </a:rPr>
              <a:t>1</a:t>
            </a:r>
            <a:r>
              <a:rPr lang="en-US" dirty="0" smtClean="0"/>
              <a:t>, </a:t>
            </a:r>
            <a:r>
              <a:rPr lang="en-US" i="1" dirty="0" smtClean="0"/>
              <a:t>v</a:t>
            </a:r>
            <a:r>
              <a:rPr lang="en-US" baseline="-25000" dirty="0" smtClean="0">
                <a:latin typeface="Cambria Math" pitchFamily="18" charset="0"/>
                <a:ea typeface="Cambria Math" pitchFamily="18" charset="0"/>
              </a:rPr>
              <a:t>2</a:t>
            </a:r>
            <a:r>
              <a:rPr lang="en-US" dirty="0" smtClean="0"/>
              <a:t>, … </a:t>
            </a:r>
            <a:r>
              <a:rPr lang="en-US" i="1" dirty="0" err="1" smtClean="0"/>
              <a:t>v</a:t>
            </a:r>
            <a:r>
              <a:rPr lang="en-US" i="1" baseline="-25000" dirty="0" err="1" smtClean="0">
                <a:latin typeface="Cambria Math" pitchFamily="18" charset="0"/>
                <a:ea typeface="Cambria Math" pitchFamily="18" charset="0"/>
              </a:rPr>
              <a:t>n</a:t>
            </a:r>
            <a:r>
              <a:rPr lang="en-US" dirty="0" smtClean="0"/>
              <a:t> is a  list of the vertices.</a:t>
            </a:r>
          </a:p>
          <a:p>
            <a:pPr marL="640080" lvl="2" indent="-365760"/>
            <a:r>
              <a:rPr lang="en-US" dirty="0" smtClean="0"/>
              <a:t>In </a:t>
            </a:r>
            <a:r>
              <a:rPr lang="en-US" dirty="0"/>
              <a:t>other words, if the graphs adjacency matrix is  </a:t>
            </a:r>
            <a:r>
              <a:rPr lang="en-US" b="1" dirty="0" smtClean="0"/>
              <a:t>A</a:t>
            </a:r>
            <a:r>
              <a:rPr lang="en-US" i="1" baseline="-25000" dirty="0" smtClean="0"/>
              <a:t>G</a:t>
            </a:r>
            <a:r>
              <a:rPr lang="en-US" dirty="0" smtClean="0"/>
              <a:t> </a:t>
            </a:r>
            <a:r>
              <a:rPr lang="en-US" dirty="0"/>
              <a:t>= [</a:t>
            </a:r>
            <a:r>
              <a:rPr lang="en-US" i="1" dirty="0" err="1"/>
              <a:t>a</a:t>
            </a:r>
            <a:r>
              <a:rPr lang="en-US" i="1" baseline="-25000" dirty="0" err="1"/>
              <a:t>ij</a:t>
            </a:r>
            <a:r>
              <a:rPr lang="en-US" dirty="0"/>
              <a:t>], </a:t>
            </a:r>
            <a:r>
              <a:rPr lang="en-US" dirty="0" smtClean="0"/>
              <a:t>then</a:t>
            </a:r>
          </a:p>
          <a:p>
            <a:pPr marL="640080" lvl="2" indent="-365760"/>
            <a:endParaRPr lang="en-US" dirty="0"/>
          </a:p>
          <a:p>
            <a:pPr marL="640080" lvl="2" indent="-365760"/>
            <a:endParaRPr lang="en-US" dirty="0" smtClean="0"/>
          </a:p>
          <a:p>
            <a:pPr marL="640080" lvl="2" indent="-365760"/>
            <a:r>
              <a:rPr lang="en-US" dirty="0" smtClean="0"/>
              <a:t>The adjacency matrix for a directed graph does not have to be symmetric, because there may not be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a:t>
            </a:r>
            <a:r>
              <a:rPr lang="en-US" dirty="0" smtClean="0"/>
              <a:t>when there is an edge from </a:t>
            </a:r>
            <a:r>
              <a:rPr lang="en-US" i="1" dirty="0" err="1" smtClean="0"/>
              <a:t>v</a:t>
            </a:r>
            <a:r>
              <a:rPr lang="en-US" i="1" baseline="-25000" dirty="0" err="1" smtClean="0"/>
              <a:t>j</a:t>
            </a:r>
            <a:r>
              <a:rPr lang="en-US" i="1" dirty="0" smtClean="0"/>
              <a:t> </a:t>
            </a:r>
            <a:r>
              <a:rPr lang="en-US" dirty="0"/>
              <a:t>to </a:t>
            </a:r>
            <a:r>
              <a:rPr lang="en-US" i="1" dirty="0" smtClean="0"/>
              <a:t>v</a:t>
            </a:r>
            <a:r>
              <a:rPr lang="en-US" i="1" baseline="-25000" dirty="0"/>
              <a:t>i</a:t>
            </a:r>
            <a:r>
              <a:rPr lang="en-US" dirty="0" smtClean="0"/>
              <a:t>. </a:t>
            </a:r>
          </a:p>
          <a:p>
            <a:pPr marL="640080" lvl="2" indent="-365760"/>
            <a:r>
              <a:rPr lang="en-US" dirty="0" smtClean="0"/>
              <a:t>To represent directed </a:t>
            </a:r>
            <a:r>
              <a:rPr lang="en-US" dirty="0" err="1" smtClean="0"/>
              <a:t>multigraphs</a:t>
            </a:r>
            <a:r>
              <a:rPr lang="en-US" dirty="0" smtClean="0"/>
              <a:t>, the value of </a:t>
            </a:r>
            <a:r>
              <a:rPr lang="en-US" i="1" dirty="0" err="1" smtClean="0"/>
              <a:t>a</a:t>
            </a:r>
            <a:r>
              <a:rPr lang="en-US" i="1" baseline="-25000" dirty="0" err="1" smtClean="0"/>
              <a:t>ij</a:t>
            </a:r>
            <a:r>
              <a:rPr lang="en-US" dirty="0" smtClean="0"/>
              <a:t> is the number of edges connecting </a:t>
            </a:r>
            <a:r>
              <a:rPr lang="en-US" i="1" dirty="0"/>
              <a:t>v</a:t>
            </a:r>
            <a:r>
              <a:rPr lang="en-US" i="1" baseline="-25000" dirty="0"/>
              <a:t>i</a:t>
            </a:r>
            <a:r>
              <a:rPr lang="en-US" i="1" dirty="0"/>
              <a:t> </a:t>
            </a:r>
            <a:r>
              <a:rPr lang="en-US" dirty="0"/>
              <a:t>to </a:t>
            </a:r>
            <a:r>
              <a:rPr lang="en-US" i="1" dirty="0" err="1" smtClean="0"/>
              <a:t>v</a:t>
            </a:r>
            <a:r>
              <a:rPr lang="en-US" i="1" baseline="-25000" dirty="0" err="1" smtClean="0"/>
              <a:t>j</a:t>
            </a:r>
            <a:r>
              <a:rPr lang="en-US" dirty="0" smtClean="0"/>
              <a:t>. </a:t>
            </a:r>
            <a:endParaRPr lang="en-US" dirty="0"/>
          </a:p>
          <a:p>
            <a:pPr marL="0" indent="0">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81201" y="3886200"/>
            <a:ext cx="4217671" cy="609600"/>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47</a:t>
            </a:fld>
            <a:endParaRPr lang="en-US"/>
          </a:p>
        </p:txBody>
      </p:sp>
    </p:spTree>
    <p:extLst>
      <p:ext uri="{BB962C8B-B14F-4D97-AF65-F5344CB8AC3E}">
        <p14:creationId xmlns:p14="http://schemas.microsoft.com/office/powerpoint/2010/main" val="16794151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Representation of Graphs: Incidence Matrices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Let  </a:t>
            </a:r>
            <a:r>
              <a:rPr lang="en-US" i="1" dirty="0"/>
              <a:t>G</a:t>
            </a:r>
            <a:r>
              <a:rPr lang="en-US" dirty="0"/>
              <a:t> = (</a:t>
            </a:r>
            <a:r>
              <a:rPr lang="en-US" i="1" dirty="0"/>
              <a:t>V</a:t>
            </a:r>
            <a:r>
              <a:rPr lang="en-US" dirty="0"/>
              <a:t>, </a:t>
            </a:r>
            <a:r>
              <a:rPr lang="en-US" i="1" dirty="0"/>
              <a:t>E</a:t>
            </a:r>
            <a:r>
              <a:rPr lang="en-US" dirty="0"/>
              <a:t>) </a:t>
            </a:r>
            <a:r>
              <a:rPr lang="en-US" dirty="0" smtClean="0"/>
              <a:t>be an undirected graph with vertices</a:t>
            </a:r>
            <a:r>
              <a:rPr lang="en-US" dirty="0"/>
              <a:t>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smtClean="0"/>
              <a:t>  and edges                        </a:t>
            </a:r>
            <a:r>
              <a:rPr lang="en-US" i="1" dirty="0" smtClean="0"/>
              <a:t>e</a:t>
            </a:r>
            <a:r>
              <a:rPr lang="en-US" baseline="-25000" dirty="0" smtClean="0">
                <a:latin typeface="Cambria Math" pitchFamily="18" charset="0"/>
                <a:ea typeface="Cambria Math" pitchFamily="18" charset="0"/>
              </a:rPr>
              <a:t>1</a:t>
            </a:r>
            <a:r>
              <a:rPr lang="en-US" dirty="0"/>
              <a:t>, </a:t>
            </a:r>
            <a:r>
              <a:rPr lang="en-US" i="1" dirty="0" smtClean="0"/>
              <a:t>e</a:t>
            </a:r>
            <a:r>
              <a:rPr lang="en-US" baseline="-25000" dirty="0" smtClean="0">
                <a:latin typeface="Cambria Math" pitchFamily="18" charset="0"/>
                <a:ea typeface="Cambria Math" pitchFamily="18" charset="0"/>
              </a:rPr>
              <a:t>2</a:t>
            </a:r>
            <a:r>
              <a:rPr lang="en-US" dirty="0"/>
              <a:t>, … </a:t>
            </a:r>
            <a:r>
              <a:rPr lang="en-US" i="1" dirty="0" err="1" smtClean="0"/>
              <a:t>e</a:t>
            </a:r>
            <a:r>
              <a:rPr lang="en-US" i="1" baseline="-25000" dirty="0" err="1" smtClean="0">
                <a:latin typeface="Cambria Math" pitchFamily="18" charset="0"/>
                <a:ea typeface="Cambria Math" pitchFamily="18" charset="0"/>
              </a:rPr>
              <a:t>m</a:t>
            </a:r>
            <a:r>
              <a:rPr lang="en-US" dirty="0" smtClean="0"/>
              <a:t>.  The incidence matrix with respect to the ordering of </a:t>
            </a:r>
            <a:r>
              <a:rPr lang="en-US" i="1" dirty="0" smtClean="0"/>
              <a:t>V</a:t>
            </a:r>
            <a:r>
              <a:rPr lang="en-US" dirty="0" smtClean="0"/>
              <a:t> and </a:t>
            </a:r>
            <a:r>
              <a:rPr lang="en-US" i="1" dirty="0" smtClean="0"/>
              <a:t>E </a:t>
            </a:r>
            <a:r>
              <a:rPr lang="en-US" dirty="0" smtClean="0"/>
              <a:t>is the</a:t>
            </a:r>
            <a:r>
              <a:rPr lang="en-US" i="1" dirty="0"/>
              <a:t> n ×</a:t>
            </a:r>
            <a:r>
              <a:rPr lang="en-US" dirty="0"/>
              <a:t> </a:t>
            </a:r>
            <a:r>
              <a:rPr lang="en-US" i="1" dirty="0" smtClean="0"/>
              <a:t>m</a:t>
            </a:r>
            <a:r>
              <a:rPr lang="en-US" dirty="0" smtClean="0"/>
              <a:t>  matrix </a:t>
            </a:r>
            <a:r>
              <a:rPr lang="en-US" b="1" dirty="0" smtClean="0"/>
              <a:t>M</a:t>
            </a:r>
            <a:r>
              <a:rPr lang="en-US" dirty="0" smtClean="0"/>
              <a:t> = [</a:t>
            </a:r>
            <a:r>
              <a:rPr lang="en-US" i="1" dirty="0" err="1" smtClean="0"/>
              <a:t>m</a:t>
            </a:r>
            <a:r>
              <a:rPr lang="en-US" i="1" baseline="-25000" dirty="0" err="1" smtClean="0"/>
              <a:t>ij</a:t>
            </a:r>
            <a:r>
              <a:rPr lang="en-US" dirty="0" smtClean="0"/>
              <a:t>], where</a:t>
            </a:r>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415211" y="3962400"/>
            <a:ext cx="5084445" cy="609600"/>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48</a:t>
            </a:fld>
            <a:endParaRPr lang="en-US"/>
          </a:p>
        </p:txBody>
      </p:sp>
    </p:spTree>
    <p:extLst>
      <p:ext uri="{BB962C8B-B14F-4D97-AF65-F5344CB8AC3E}">
        <p14:creationId xmlns:p14="http://schemas.microsoft.com/office/powerpoint/2010/main" val="17469073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Incidence Matrices (</a:t>
            </a:r>
            <a:r>
              <a:rPr lang="en-US" i="1" dirty="0" smtClean="0"/>
              <a:t>continued</a:t>
            </a:r>
            <a:r>
              <a:rPr lang="en-US" dirty="0" smtClean="0"/>
              <a:t>)</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1" y="2893931"/>
            <a:ext cx="1160527" cy="835914"/>
          </a:xfrm>
          <a:prstGeom prst="rect">
            <a:avLst/>
          </a:prstGeom>
        </p:spPr>
      </p:pic>
      <p:pic>
        <p:nvPicPr>
          <p:cNvPr id="7" name="Content Placeholder 6"/>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685801" y="4876800"/>
            <a:ext cx="1141476" cy="765810"/>
          </a:xfrm>
        </p:spPr>
      </p:pic>
      <p:sp>
        <p:nvSpPr>
          <p:cNvPr id="6" name="TextBox 5"/>
          <p:cNvSpPr txBox="1"/>
          <p:nvPr/>
        </p:nvSpPr>
        <p:spPr>
          <a:xfrm>
            <a:off x="533400" y="2058502"/>
            <a:ext cx="6019800" cy="369332"/>
          </a:xfrm>
          <a:prstGeom prst="rect">
            <a:avLst/>
          </a:prstGeom>
          <a:noFill/>
        </p:spPr>
        <p:txBody>
          <a:bodyPr wrap="square" rtlCol="0">
            <a:spAutoFit/>
          </a:bodyPr>
          <a:lstStyle/>
          <a:p>
            <a:r>
              <a:rPr lang="en-US" b="1" dirty="0" smtClean="0"/>
              <a:t>Example</a:t>
            </a:r>
            <a:r>
              <a:rPr lang="en-US" dirty="0" smtClean="0"/>
              <a:t>:  Simple Graph and Incidence Matrix</a:t>
            </a:r>
            <a:endParaRPr lang="en-US" dirty="0"/>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43199" y="2741817"/>
            <a:ext cx="1840231" cy="1140143"/>
          </a:xfrm>
          <a:prstGeom prst="rect">
            <a:avLst/>
          </a:prstGeom>
        </p:spPr>
      </p:pic>
      <p:sp>
        <p:nvSpPr>
          <p:cNvPr id="4" name="TextBox 3"/>
          <p:cNvSpPr txBox="1"/>
          <p:nvPr/>
        </p:nvSpPr>
        <p:spPr>
          <a:xfrm>
            <a:off x="5486400" y="2427834"/>
            <a:ext cx="3048000" cy="1523494"/>
          </a:xfrm>
          <a:prstGeom prst="rect">
            <a:avLst/>
          </a:prstGeom>
          <a:noFill/>
        </p:spPr>
        <p:txBody>
          <a:bodyPr wrap="square" rtlCol="0">
            <a:spAutoFit/>
          </a:bodyPr>
          <a:lstStyle/>
          <a:p>
            <a:r>
              <a:rPr lang="en-US" i="1" dirty="0" smtClean="0"/>
              <a:t>The rows going from top to bottom represent v</a:t>
            </a:r>
            <a:r>
              <a:rPr lang="en-US" baseline="-25000" dirty="0" smtClean="0">
                <a:latin typeface="Cambria Math" pitchFamily="18" charset="0"/>
                <a:ea typeface="Cambria Math" pitchFamily="18" charset="0"/>
              </a:rPr>
              <a:t>1</a:t>
            </a:r>
            <a:r>
              <a:rPr lang="en-US" dirty="0" smtClean="0"/>
              <a:t> </a:t>
            </a:r>
            <a:r>
              <a:rPr lang="en-US" i="1" dirty="0" smtClean="0"/>
              <a:t>through v</a:t>
            </a:r>
            <a:r>
              <a:rPr lang="en-US" baseline="-25000" dirty="0" smtClean="0">
                <a:latin typeface="Cambria Math" pitchFamily="18" charset="0"/>
                <a:ea typeface="Cambria Math" pitchFamily="18" charset="0"/>
              </a:rPr>
              <a:t>5</a:t>
            </a:r>
            <a:r>
              <a:rPr lang="en-US" dirty="0" smtClean="0"/>
              <a:t> </a:t>
            </a:r>
            <a:r>
              <a:rPr lang="en-US" i="1" dirty="0" smtClean="0"/>
              <a:t>and the columns going from left to right represent e</a:t>
            </a:r>
            <a:r>
              <a:rPr lang="en-US" baseline="-25000" dirty="0" smtClean="0">
                <a:latin typeface="Cambria Math" pitchFamily="18" charset="0"/>
                <a:ea typeface="Cambria Math" pitchFamily="18" charset="0"/>
              </a:rPr>
              <a:t>1</a:t>
            </a:r>
            <a:r>
              <a:rPr lang="en-US" dirty="0" smtClean="0"/>
              <a:t> </a:t>
            </a:r>
            <a:r>
              <a:rPr lang="en-US" i="1" dirty="0" smtClean="0"/>
              <a:t>through</a:t>
            </a:r>
            <a:r>
              <a:rPr lang="en-US" dirty="0" smtClean="0"/>
              <a:t> </a:t>
            </a:r>
            <a:r>
              <a:rPr lang="en-US" i="1" dirty="0" smtClean="0"/>
              <a:t>e</a:t>
            </a:r>
            <a:r>
              <a:rPr lang="en-US" baseline="-25000" dirty="0" smtClean="0">
                <a:latin typeface="Cambria Math" pitchFamily="18" charset="0"/>
                <a:ea typeface="Cambria Math" pitchFamily="18" charset="0"/>
              </a:rPr>
              <a:t>6</a:t>
            </a:r>
            <a:r>
              <a:rPr lang="en-US" dirty="0" smtClean="0"/>
              <a:t>.</a:t>
            </a:r>
            <a:endParaRPr lang="en-US" dirty="0"/>
          </a:p>
        </p:txBody>
      </p:sp>
      <p:sp>
        <p:nvSpPr>
          <p:cNvPr id="9" name="TextBox 8"/>
          <p:cNvSpPr txBox="1"/>
          <p:nvPr/>
        </p:nvSpPr>
        <p:spPr>
          <a:xfrm>
            <a:off x="457200" y="4114801"/>
            <a:ext cx="6019800" cy="369332"/>
          </a:xfrm>
          <a:prstGeom prst="rect">
            <a:avLst/>
          </a:prstGeom>
          <a:noFill/>
        </p:spPr>
        <p:txBody>
          <a:bodyPr wrap="square" rtlCol="0">
            <a:spAutoFit/>
          </a:bodyPr>
          <a:lstStyle/>
          <a:p>
            <a:r>
              <a:rPr lang="en-US" b="1" dirty="0" smtClean="0"/>
              <a:t>Example</a:t>
            </a:r>
            <a:r>
              <a:rPr lang="en-US" dirty="0" smtClean="0"/>
              <a:t>:  </a:t>
            </a:r>
            <a:r>
              <a:rPr lang="en-US" dirty="0" err="1" smtClean="0"/>
              <a:t>Pseudograph</a:t>
            </a:r>
            <a:r>
              <a:rPr lang="en-US" dirty="0" smtClean="0"/>
              <a:t> and Incidence Matrix</a:t>
            </a:r>
            <a:endParaRPr lang="en-US" dirty="0"/>
          </a:p>
        </p:txBody>
      </p:sp>
      <p:sp>
        <p:nvSpPr>
          <p:cNvPr id="10" name="TextBox 9"/>
          <p:cNvSpPr txBox="1"/>
          <p:nvPr/>
        </p:nvSpPr>
        <p:spPr>
          <a:xfrm>
            <a:off x="5181600" y="4800600"/>
            <a:ext cx="3048000" cy="1523494"/>
          </a:xfrm>
          <a:prstGeom prst="rect">
            <a:avLst/>
          </a:prstGeom>
          <a:noFill/>
        </p:spPr>
        <p:txBody>
          <a:bodyPr wrap="square" rtlCol="0">
            <a:spAutoFit/>
          </a:bodyPr>
          <a:lstStyle/>
          <a:p>
            <a:r>
              <a:rPr lang="en-US" i="1" dirty="0" smtClean="0"/>
              <a:t>The rows going from top to bottom represent v</a:t>
            </a:r>
            <a:r>
              <a:rPr lang="en-US" baseline="-25000" dirty="0" smtClean="0">
                <a:latin typeface="Cambria Math" pitchFamily="18" charset="0"/>
                <a:ea typeface="Cambria Math" pitchFamily="18" charset="0"/>
              </a:rPr>
              <a:t>1</a:t>
            </a:r>
            <a:r>
              <a:rPr lang="en-US" dirty="0" smtClean="0"/>
              <a:t> </a:t>
            </a:r>
            <a:r>
              <a:rPr lang="en-US" i="1" dirty="0" smtClean="0"/>
              <a:t>through</a:t>
            </a:r>
            <a:r>
              <a:rPr lang="en-US" dirty="0" smtClean="0"/>
              <a:t> </a:t>
            </a:r>
            <a:r>
              <a:rPr lang="en-US" i="1" dirty="0" smtClean="0"/>
              <a:t>v</a:t>
            </a:r>
            <a:r>
              <a:rPr lang="en-US" baseline="-25000" dirty="0" smtClean="0">
                <a:latin typeface="Cambria Math" pitchFamily="18" charset="0"/>
                <a:ea typeface="Cambria Math" pitchFamily="18" charset="0"/>
              </a:rPr>
              <a:t>5</a:t>
            </a:r>
            <a:r>
              <a:rPr lang="en-US" dirty="0" smtClean="0"/>
              <a:t> </a:t>
            </a:r>
            <a:r>
              <a:rPr lang="en-US" i="1" dirty="0" smtClean="0"/>
              <a:t>and the columns going from left to right represent e</a:t>
            </a:r>
            <a:r>
              <a:rPr lang="en-US" baseline="-25000" dirty="0" smtClean="0">
                <a:latin typeface="Cambria Math" pitchFamily="18" charset="0"/>
                <a:ea typeface="Cambria Math" pitchFamily="18" charset="0"/>
              </a:rPr>
              <a:t>1</a:t>
            </a:r>
            <a:r>
              <a:rPr lang="en-US" dirty="0" smtClean="0"/>
              <a:t> </a:t>
            </a:r>
            <a:r>
              <a:rPr lang="en-US" i="1" dirty="0" smtClean="0"/>
              <a:t>through</a:t>
            </a:r>
            <a:r>
              <a:rPr lang="en-US" dirty="0" smtClean="0"/>
              <a:t> </a:t>
            </a:r>
            <a:r>
              <a:rPr lang="en-US" i="1" dirty="0" smtClean="0"/>
              <a:t>e</a:t>
            </a:r>
            <a:r>
              <a:rPr lang="en-US" baseline="-25000" dirty="0">
                <a:latin typeface="Cambria Math" pitchFamily="18" charset="0"/>
                <a:ea typeface="Cambria Math" pitchFamily="18" charset="0"/>
              </a:rPr>
              <a:t>8</a:t>
            </a:r>
            <a:r>
              <a:rPr lang="en-US" dirty="0" smtClean="0"/>
              <a:t>.</a:t>
            </a:r>
            <a:endParaRPr lang="en-US" dirty="0"/>
          </a:p>
        </p:txBody>
      </p:sp>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62665" y="4828656"/>
            <a:ext cx="2408873" cy="1140143"/>
          </a:xfrm>
          <a:prstGeom prst="rect">
            <a:avLst/>
          </a:prstGeom>
        </p:spPr>
      </p:pic>
      <p:sp>
        <p:nvSpPr>
          <p:cNvPr id="8" name="Slide Number Placeholder 7"/>
          <p:cNvSpPr>
            <a:spLocks noGrp="1"/>
          </p:cNvSpPr>
          <p:nvPr>
            <p:ph type="sldNum" sz="quarter" idx="12"/>
          </p:nvPr>
        </p:nvSpPr>
        <p:spPr/>
        <p:txBody>
          <a:bodyPr/>
          <a:lstStyle/>
          <a:p>
            <a:fld id="{8CD41AC4-40F7-4FE0-8905-74C6698904F3}" type="slidenum">
              <a:rPr lang="en-US" smtClean="0"/>
              <a:pPr/>
              <a:t>49</a:t>
            </a:fld>
            <a:endParaRPr lang="en-US"/>
          </a:p>
        </p:txBody>
      </p:sp>
    </p:spTree>
    <p:extLst>
      <p:ext uri="{BB962C8B-B14F-4D97-AF65-F5344CB8AC3E}">
        <p14:creationId xmlns:p14="http://schemas.microsoft.com/office/powerpoint/2010/main" val="15158282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lstStyle/>
          <a:p>
            <a:r>
              <a:rPr lang="en-US" dirty="0" smtClean="0"/>
              <a:t>Graphs</a:t>
            </a:r>
            <a:endParaRPr lang="en-US" dirty="0"/>
          </a:p>
        </p:txBody>
      </p:sp>
      <p:sp>
        <p:nvSpPr>
          <p:cNvPr id="3" name="Content Placeholder 2"/>
          <p:cNvSpPr>
            <a:spLocks noGrp="1"/>
          </p:cNvSpPr>
          <p:nvPr>
            <p:ph idx="1"/>
          </p:nvPr>
        </p:nvSpPr>
        <p:spPr>
          <a:xfrm>
            <a:off x="475667" y="1905000"/>
            <a:ext cx="8229600" cy="4389120"/>
          </a:xfrm>
        </p:spPr>
        <p:txBody>
          <a:bodyPr>
            <a:normAutofit fontScale="62500" lnSpcReduction="20000"/>
          </a:bodyPr>
          <a:lstStyle/>
          <a:p>
            <a:pPr>
              <a:buNone/>
            </a:pPr>
            <a:r>
              <a:rPr lang="en-US" b="1" dirty="0" smtClean="0"/>
              <a:t>   Definition:</a:t>
            </a:r>
            <a:r>
              <a:rPr lang="en-US" dirty="0" smtClean="0"/>
              <a:t> A </a:t>
            </a:r>
            <a:r>
              <a:rPr lang="en-US" i="1" dirty="0" smtClean="0"/>
              <a:t>graph</a:t>
            </a:r>
            <a:r>
              <a:rPr lang="en-US" dirty="0" smtClean="0"/>
              <a:t> </a:t>
            </a:r>
            <a:r>
              <a:rPr lang="en-US" i="1" dirty="0" smtClean="0"/>
              <a:t>G = </a:t>
            </a:r>
            <a:r>
              <a:rPr lang="en-US" dirty="0" smtClean="0"/>
              <a:t>(</a:t>
            </a:r>
            <a:r>
              <a:rPr lang="en-US" i="1" dirty="0" smtClean="0"/>
              <a:t>V, E</a:t>
            </a:r>
            <a:r>
              <a:rPr lang="en-US" dirty="0" smtClean="0"/>
              <a:t>)</a:t>
            </a:r>
            <a:r>
              <a:rPr lang="en-US" i="1" dirty="0" smtClean="0"/>
              <a:t> </a:t>
            </a:r>
            <a:r>
              <a:rPr lang="en-US" dirty="0" smtClean="0"/>
              <a:t>consists of </a:t>
            </a:r>
            <a:r>
              <a:rPr lang="en-US" i="1" dirty="0" smtClean="0"/>
              <a:t> </a:t>
            </a:r>
            <a:r>
              <a:rPr lang="en-US" dirty="0" smtClean="0"/>
              <a:t>a nonempty set </a:t>
            </a:r>
            <a:r>
              <a:rPr lang="en-US" i="1" dirty="0" smtClean="0"/>
              <a:t>V</a:t>
            </a:r>
            <a:r>
              <a:rPr lang="en-US" dirty="0" smtClean="0"/>
              <a:t> of </a:t>
            </a:r>
            <a:r>
              <a:rPr lang="en-US" i="1" dirty="0" smtClean="0"/>
              <a:t>vertices </a:t>
            </a:r>
            <a:r>
              <a:rPr lang="en-US" dirty="0" smtClean="0"/>
              <a:t>(or </a:t>
            </a:r>
            <a:r>
              <a:rPr lang="en-US" i="1" dirty="0" smtClean="0"/>
              <a:t>nodes</a:t>
            </a:r>
            <a:r>
              <a:rPr lang="en-US" dirty="0" smtClean="0"/>
              <a:t>) and a set </a:t>
            </a:r>
            <a:r>
              <a:rPr lang="en-US" i="1" dirty="0" smtClean="0"/>
              <a:t>E</a:t>
            </a:r>
            <a:r>
              <a:rPr lang="en-US" dirty="0" smtClean="0"/>
              <a:t> of </a:t>
            </a:r>
            <a:r>
              <a:rPr lang="en-US" i="1" dirty="0" smtClean="0"/>
              <a:t>edges. </a:t>
            </a:r>
            <a:r>
              <a:rPr lang="en-US" dirty="0" smtClean="0"/>
              <a:t>Each edge has either one or two vertices associated with it, called its </a:t>
            </a:r>
            <a:r>
              <a:rPr lang="en-US" i="1" dirty="0" smtClean="0"/>
              <a:t>endpoints</a:t>
            </a:r>
            <a:r>
              <a:rPr lang="en-US" dirty="0" smtClean="0"/>
              <a:t>.  An edge is said to </a:t>
            </a:r>
            <a:r>
              <a:rPr lang="en-US" i="1" dirty="0" smtClean="0"/>
              <a:t>connect</a:t>
            </a:r>
            <a:r>
              <a:rPr lang="en-US" dirty="0" smtClean="0"/>
              <a:t> its endpoints.</a:t>
            </a:r>
          </a:p>
          <a:p>
            <a:pPr>
              <a:buNone/>
            </a:pPr>
            <a:endParaRPr lang="en-US" dirty="0"/>
          </a:p>
          <a:p>
            <a:pPr>
              <a:buNone/>
            </a:pPr>
            <a:endParaRPr lang="en-US" dirty="0" smtClean="0"/>
          </a:p>
          <a:p>
            <a:pPr>
              <a:buNone/>
            </a:pPr>
            <a:endParaRPr lang="en-US" dirty="0"/>
          </a:p>
          <a:p>
            <a:pPr>
              <a:buNone/>
            </a:pPr>
            <a:endParaRPr lang="en-US" dirty="0" smtClean="0"/>
          </a:p>
          <a:p>
            <a:pPr>
              <a:buNone/>
            </a:pPr>
            <a:endParaRPr lang="en-US" dirty="0" smtClean="0"/>
          </a:p>
          <a:p>
            <a:pPr>
              <a:buNone/>
            </a:pPr>
            <a:endParaRPr lang="en-US" dirty="0" smtClean="0"/>
          </a:p>
          <a:p>
            <a:pPr>
              <a:buNone/>
            </a:pPr>
            <a:endParaRPr lang="en-US" dirty="0"/>
          </a:p>
          <a:p>
            <a:pPr>
              <a:buNone/>
            </a:pPr>
            <a:endParaRPr lang="en-US" dirty="0" smtClean="0"/>
          </a:p>
          <a:p>
            <a:pPr>
              <a:buNone/>
            </a:pPr>
            <a:endParaRPr lang="en-US" dirty="0" smtClean="0"/>
          </a:p>
          <a:p>
            <a:pPr>
              <a:buNone/>
            </a:pPr>
            <a:r>
              <a:rPr lang="en-US" dirty="0" smtClean="0"/>
              <a:t>   </a:t>
            </a:r>
            <a:r>
              <a:rPr lang="en-US" sz="1900" b="1" dirty="0" smtClean="0"/>
              <a:t>Remarks</a:t>
            </a:r>
            <a:r>
              <a:rPr lang="en-US" sz="1900" dirty="0" smtClean="0"/>
              <a:t>: </a:t>
            </a:r>
          </a:p>
          <a:p>
            <a:pPr lvl="1"/>
            <a:r>
              <a:rPr lang="en-US" sz="1900" dirty="0"/>
              <a:t>The graphs we study here are unrelated to </a:t>
            </a:r>
            <a:r>
              <a:rPr lang="en-US" sz="1900" dirty="0" smtClean="0"/>
              <a:t>graphs </a:t>
            </a:r>
            <a:r>
              <a:rPr lang="en-US" sz="1900" dirty="0"/>
              <a:t>of functions studied in Chapter </a:t>
            </a:r>
            <a:r>
              <a:rPr lang="en-US" sz="1900" dirty="0">
                <a:latin typeface="Cambria" pitchFamily="18" charset="0"/>
              </a:rPr>
              <a:t>2</a:t>
            </a:r>
            <a:r>
              <a:rPr lang="en-US" sz="1900" dirty="0"/>
              <a:t>. </a:t>
            </a:r>
            <a:endParaRPr lang="en-US" sz="1900" dirty="0" smtClean="0"/>
          </a:p>
          <a:p>
            <a:pPr lvl="1"/>
            <a:r>
              <a:rPr lang="en-US" sz="1900" dirty="0"/>
              <a:t>We have a lot of freedom when we draw a picture of </a:t>
            </a:r>
            <a:r>
              <a:rPr lang="en-US" sz="1900" dirty="0" smtClean="0"/>
              <a:t>a graph</a:t>
            </a:r>
            <a:r>
              <a:rPr lang="en-US" sz="1900" dirty="0"/>
              <a:t>.   All that matters is the connections made by the edges, not the particular geometry depicted.   For example, the lengths of edges, whether edges cross, how vertices are depicted, and so on, do not </a:t>
            </a:r>
            <a:r>
              <a:rPr lang="en-US" sz="1900" dirty="0" smtClean="0"/>
              <a:t>matter</a:t>
            </a:r>
          </a:p>
          <a:p>
            <a:pPr lvl="1"/>
            <a:r>
              <a:rPr lang="en-US" sz="1900" dirty="0" smtClean="0"/>
              <a:t>A graph with an infinite vertex set  is called an </a:t>
            </a:r>
            <a:r>
              <a:rPr lang="en-US" sz="1900" i="1" dirty="0" smtClean="0"/>
              <a:t>infinite graph. </a:t>
            </a:r>
            <a:r>
              <a:rPr lang="en-US" sz="1900" dirty="0" smtClean="0"/>
              <a:t>A graph with a finite vertex set is called a </a:t>
            </a:r>
            <a:r>
              <a:rPr lang="en-US" sz="1900" i="1" dirty="0" smtClean="0"/>
              <a:t>finite graph</a:t>
            </a:r>
            <a:r>
              <a:rPr lang="en-US" sz="1900" dirty="0" smtClean="0"/>
              <a:t>. We (following the text) restrict our attention to finite graphs.</a:t>
            </a:r>
          </a:p>
          <a:p>
            <a:endParaRPr lang="en-US" sz="1900" i="1" dirty="0"/>
          </a:p>
        </p:txBody>
      </p:sp>
      <p:grpSp>
        <p:nvGrpSpPr>
          <p:cNvPr id="22" name="Group 21"/>
          <p:cNvGrpSpPr/>
          <p:nvPr/>
        </p:nvGrpSpPr>
        <p:grpSpPr>
          <a:xfrm>
            <a:off x="3370569" y="2822969"/>
            <a:ext cx="2758452" cy="1598392"/>
            <a:chOff x="3778826" y="3475664"/>
            <a:chExt cx="2758452" cy="1598392"/>
          </a:xfrm>
        </p:grpSpPr>
        <p:sp>
          <p:nvSpPr>
            <p:cNvPr id="31" name="TextBox 30"/>
            <p:cNvSpPr txBox="1"/>
            <p:nvPr/>
          </p:nvSpPr>
          <p:spPr>
            <a:xfrm>
              <a:off x="3778826" y="3475664"/>
              <a:ext cx="318655" cy="369332"/>
            </a:xfrm>
            <a:prstGeom prst="rect">
              <a:avLst/>
            </a:prstGeom>
            <a:noFill/>
          </p:spPr>
          <p:txBody>
            <a:bodyPr wrap="square" rtlCol="0">
              <a:spAutoFit/>
            </a:bodyPr>
            <a:lstStyle/>
            <a:p>
              <a:r>
                <a:rPr lang="en-US" i="1" dirty="0" smtClean="0"/>
                <a:t>a</a:t>
              </a:r>
              <a:endParaRPr lang="en-US" i="1" dirty="0"/>
            </a:p>
          </p:txBody>
        </p:sp>
        <p:sp>
          <p:nvSpPr>
            <p:cNvPr id="33" name="Oval 32"/>
            <p:cNvSpPr/>
            <p:nvPr/>
          </p:nvSpPr>
          <p:spPr>
            <a:xfrm>
              <a:off x="4147369" y="3570666"/>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953078" y="4769181"/>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953078" y="3611629"/>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a:stCxn id="33" idx="5"/>
              <a:endCxn id="34" idx="1"/>
            </p:cNvCxnSpPr>
            <p:nvPr/>
          </p:nvCxnSpPr>
          <p:spPr>
            <a:xfrm>
              <a:off x="4283363" y="3702403"/>
              <a:ext cx="1693048" cy="1089381"/>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18622" y="4704724"/>
              <a:ext cx="318655" cy="369332"/>
            </a:xfrm>
            <a:prstGeom prst="rect">
              <a:avLst/>
            </a:prstGeom>
            <a:noFill/>
          </p:spPr>
          <p:txBody>
            <a:bodyPr wrap="square" rtlCol="0">
              <a:spAutoFit/>
            </a:bodyPr>
            <a:lstStyle/>
            <a:p>
              <a:r>
                <a:rPr lang="en-US" i="1" dirty="0" smtClean="0"/>
                <a:t>c</a:t>
              </a:r>
              <a:endParaRPr lang="en-US" i="1" dirty="0"/>
            </a:p>
          </p:txBody>
        </p:sp>
        <p:sp>
          <p:nvSpPr>
            <p:cNvPr id="40" name="TextBox 39"/>
            <p:cNvSpPr txBox="1"/>
            <p:nvPr/>
          </p:nvSpPr>
          <p:spPr>
            <a:xfrm>
              <a:off x="6218623" y="3508735"/>
              <a:ext cx="318655" cy="369332"/>
            </a:xfrm>
            <a:prstGeom prst="rect">
              <a:avLst/>
            </a:prstGeom>
            <a:noFill/>
          </p:spPr>
          <p:txBody>
            <a:bodyPr wrap="square" rtlCol="0">
              <a:spAutoFit/>
            </a:bodyPr>
            <a:lstStyle/>
            <a:p>
              <a:r>
                <a:rPr lang="en-US" i="1" dirty="0" smtClean="0"/>
                <a:t>b</a:t>
              </a:r>
              <a:endParaRPr lang="en-US" i="1" dirty="0"/>
            </a:p>
          </p:txBody>
        </p:sp>
        <p:sp>
          <p:nvSpPr>
            <p:cNvPr id="15" name="Oval 14"/>
            <p:cNvSpPr/>
            <p:nvPr/>
          </p:nvSpPr>
          <p:spPr>
            <a:xfrm>
              <a:off x="4256808" y="4750003"/>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831709" y="4696943"/>
              <a:ext cx="318655" cy="369332"/>
            </a:xfrm>
            <a:prstGeom prst="rect">
              <a:avLst/>
            </a:prstGeom>
            <a:noFill/>
          </p:spPr>
          <p:txBody>
            <a:bodyPr wrap="square" rtlCol="0">
              <a:spAutoFit/>
            </a:bodyPr>
            <a:lstStyle/>
            <a:p>
              <a:r>
                <a:rPr lang="en-US" i="1" dirty="0"/>
                <a:t>d</a:t>
              </a:r>
            </a:p>
          </p:txBody>
        </p:sp>
        <p:cxnSp>
          <p:nvCxnSpPr>
            <p:cNvPr id="9" name="Straight Connector 8"/>
            <p:cNvCxnSpPr>
              <a:stCxn id="15" idx="6"/>
            </p:cNvCxnSpPr>
            <p:nvPr/>
          </p:nvCxnSpPr>
          <p:spPr>
            <a:xfrm flipV="1">
              <a:off x="4416135" y="3765969"/>
              <a:ext cx="1536943" cy="1061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35" idx="2"/>
            </p:cNvCxnSpPr>
            <p:nvPr/>
          </p:nvCxnSpPr>
          <p:spPr>
            <a:xfrm>
              <a:off x="4336471" y="3647836"/>
              <a:ext cx="1616607" cy="40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5" idx="4"/>
              <a:endCxn id="34" idx="0"/>
            </p:cNvCxnSpPr>
            <p:nvPr/>
          </p:nvCxnSpPr>
          <p:spPr>
            <a:xfrm>
              <a:off x="6032742" y="3765969"/>
              <a:ext cx="0" cy="1003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6"/>
              <a:endCxn id="34" idx="2"/>
            </p:cNvCxnSpPr>
            <p:nvPr/>
          </p:nvCxnSpPr>
          <p:spPr>
            <a:xfrm>
              <a:off x="4416135" y="4827173"/>
              <a:ext cx="1536943" cy="1917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066802" y="2755891"/>
            <a:ext cx="1265623" cy="369332"/>
          </a:xfrm>
          <a:prstGeom prst="rect">
            <a:avLst/>
          </a:prstGeom>
          <a:noFill/>
        </p:spPr>
        <p:txBody>
          <a:bodyPr wrap="square" rtlCol="0">
            <a:spAutoFit/>
          </a:bodyPr>
          <a:lstStyle/>
          <a:p>
            <a:r>
              <a:rPr lang="en-US" b="1" dirty="0" smtClean="0"/>
              <a:t>Example:</a:t>
            </a:r>
            <a:endParaRPr lang="en-US" b="1" dirty="0"/>
          </a:p>
        </p:txBody>
      </p:sp>
      <p:sp>
        <p:nvSpPr>
          <p:cNvPr id="21" name="TextBox 20"/>
          <p:cNvSpPr txBox="1"/>
          <p:nvPr/>
        </p:nvSpPr>
        <p:spPr>
          <a:xfrm>
            <a:off x="1056861" y="3076271"/>
            <a:ext cx="1676400" cy="969069"/>
          </a:xfrm>
          <a:prstGeom prst="rect">
            <a:avLst/>
          </a:prstGeom>
          <a:noFill/>
        </p:spPr>
        <p:txBody>
          <a:bodyPr wrap="square" rtlCol="0">
            <a:spAutoFit/>
          </a:bodyPr>
          <a:lstStyle/>
          <a:p>
            <a:pPr>
              <a:lnSpc>
                <a:spcPts val="1700"/>
              </a:lnSpc>
            </a:pPr>
            <a:r>
              <a:rPr lang="en-US" sz="1600" dirty="0" smtClean="0"/>
              <a:t>This is a graph with four vertices and five edges.</a:t>
            </a:r>
            <a:endParaRPr lang="en-US" sz="1600"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Isomorphism of Graphs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The simple graphs </a:t>
            </a:r>
            <a:r>
              <a:rPr lang="en-US" i="1" dirty="0" smtClean="0"/>
              <a:t>G</a:t>
            </a:r>
            <a:r>
              <a:rPr lang="en-US" baseline="-25000" dirty="0" smtClean="0">
                <a:latin typeface="Cambria Math" pitchFamily="18" charset="0"/>
                <a:ea typeface="Cambria Math" pitchFamily="18" charset="0"/>
              </a:rPr>
              <a:t>1</a:t>
            </a:r>
            <a:r>
              <a:rPr lang="en-US" i="1" dirty="0" smtClean="0"/>
              <a:t> = </a:t>
            </a:r>
            <a:r>
              <a:rPr lang="en-US" dirty="0" smtClean="0"/>
              <a:t>(</a:t>
            </a:r>
            <a:r>
              <a:rPr lang="en-US" i="1" dirty="0" smtClean="0"/>
              <a:t>V</a:t>
            </a:r>
            <a:r>
              <a:rPr lang="en-US" baseline="-25000" dirty="0" smtClean="0">
                <a:latin typeface="Cambria Math" pitchFamily="18" charset="0"/>
                <a:ea typeface="Cambria Math" pitchFamily="18" charset="0"/>
              </a:rPr>
              <a:t>1</a:t>
            </a:r>
            <a:r>
              <a:rPr lang="en-US" i="1" dirty="0" smtClean="0"/>
              <a:t>, E</a:t>
            </a:r>
            <a:r>
              <a:rPr lang="en-US" baseline="-25000" dirty="0" smtClean="0">
                <a:latin typeface="Cambria Math" pitchFamily="18" charset="0"/>
                <a:ea typeface="Cambria Math" pitchFamily="18" charset="0"/>
              </a:rPr>
              <a:t>1</a:t>
            </a:r>
            <a:r>
              <a:rPr lang="en-US" dirty="0" smtClean="0"/>
              <a:t>)</a:t>
            </a:r>
            <a:r>
              <a:rPr lang="en-US" i="1" dirty="0" smtClean="0"/>
              <a:t> </a:t>
            </a:r>
            <a:r>
              <a:rPr lang="en-US" dirty="0" smtClean="0"/>
              <a:t>and             </a:t>
            </a:r>
            <a:r>
              <a:rPr lang="en-US" i="1" dirty="0" smtClean="0"/>
              <a:t>G</a:t>
            </a:r>
            <a:r>
              <a:rPr lang="en-US" baseline="-25000" dirty="0" smtClean="0">
                <a:latin typeface="Cambria Math" pitchFamily="18" charset="0"/>
                <a:ea typeface="Cambria Math" pitchFamily="18" charset="0"/>
              </a:rPr>
              <a:t>2</a:t>
            </a:r>
            <a:r>
              <a:rPr lang="en-US" i="1" dirty="0" smtClean="0"/>
              <a:t> = </a:t>
            </a:r>
            <a:r>
              <a:rPr lang="en-US" dirty="0" smtClean="0"/>
              <a:t>(</a:t>
            </a:r>
            <a:r>
              <a:rPr lang="en-US" i="1" dirty="0" smtClean="0"/>
              <a:t>V</a:t>
            </a:r>
            <a:r>
              <a:rPr lang="en-US" baseline="-25000" dirty="0" smtClean="0">
                <a:latin typeface="Cambria Math" pitchFamily="18" charset="0"/>
                <a:ea typeface="Cambria Math" pitchFamily="18" charset="0"/>
              </a:rPr>
              <a:t>2</a:t>
            </a:r>
            <a:r>
              <a:rPr lang="en-US" i="1" dirty="0" smtClean="0"/>
              <a:t>, E</a:t>
            </a:r>
            <a:r>
              <a:rPr lang="en-US" baseline="-25000" dirty="0" smtClean="0">
                <a:latin typeface="Cambria Math" pitchFamily="18" charset="0"/>
                <a:ea typeface="Cambria Math" pitchFamily="18" charset="0"/>
              </a:rPr>
              <a:t>2</a:t>
            </a:r>
            <a:r>
              <a:rPr lang="en-US" dirty="0" smtClean="0"/>
              <a:t>)</a:t>
            </a:r>
            <a:r>
              <a:rPr lang="en-US" i="1" dirty="0" smtClean="0"/>
              <a:t> </a:t>
            </a:r>
            <a:r>
              <a:rPr lang="en-US" dirty="0" smtClean="0"/>
              <a:t>are </a:t>
            </a:r>
            <a:r>
              <a:rPr lang="en-US" i="1" dirty="0" smtClean="0"/>
              <a:t>isomorphic</a:t>
            </a:r>
            <a:r>
              <a:rPr lang="en-US" dirty="0" smtClean="0"/>
              <a:t> if there is a bijection (permutation) </a:t>
            </a:r>
            <a:r>
              <a:rPr lang="en-US" i="1" dirty="0" smtClean="0"/>
              <a:t>f</a:t>
            </a:r>
            <a:r>
              <a:rPr lang="en-US" dirty="0" smtClean="0"/>
              <a:t> from </a:t>
            </a:r>
            <a:r>
              <a:rPr lang="en-US" i="1" dirty="0" smtClean="0"/>
              <a:t>V</a:t>
            </a:r>
            <a:r>
              <a:rPr lang="en-US" baseline="-25000" dirty="0" smtClean="0">
                <a:latin typeface="Cambria Math" pitchFamily="18" charset="0"/>
                <a:ea typeface="Cambria Math" pitchFamily="18" charset="0"/>
              </a:rPr>
              <a:t>1</a:t>
            </a:r>
            <a:r>
              <a:rPr lang="en-US" i="1" dirty="0" smtClean="0"/>
              <a:t> </a:t>
            </a:r>
            <a:r>
              <a:rPr lang="en-US" dirty="0" smtClean="0"/>
              <a:t>to </a:t>
            </a:r>
            <a:r>
              <a:rPr lang="en-US" i="1" dirty="0" smtClean="0"/>
              <a:t>V</a:t>
            </a:r>
            <a:r>
              <a:rPr lang="en-US" baseline="-25000" dirty="0" smtClean="0">
                <a:latin typeface="Cambria Math" pitchFamily="18" charset="0"/>
                <a:ea typeface="Cambria Math" pitchFamily="18" charset="0"/>
              </a:rPr>
              <a:t>2</a:t>
            </a:r>
            <a:r>
              <a:rPr lang="en-US" dirty="0" smtClean="0"/>
              <a:t> with the property that </a:t>
            </a:r>
            <a:r>
              <a:rPr lang="en-US" i="1" dirty="0" smtClean="0"/>
              <a:t>a</a:t>
            </a:r>
            <a:r>
              <a:rPr lang="en-US" dirty="0" smtClean="0"/>
              <a:t> and </a:t>
            </a:r>
            <a:r>
              <a:rPr lang="en-US" i="1" dirty="0" smtClean="0"/>
              <a:t>b</a:t>
            </a:r>
            <a:r>
              <a:rPr lang="en-US" dirty="0" smtClean="0"/>
              <a:t> are adjacent in </a:t>
            </a:r>
            <a:r>
              <a:rPr lang="en-US" i="1" dirty="0" smtClean="0"/>
              <a:t>G</a:t>
            </a:r>
            <a:r>
              <a:rPr lang="en-US" baseline="-25000" dirty="0" smtClean="0">
                <a:latin typeface="Cambria Math" pitchFamily="18" charset="0"/>
                <a:ea typeface="Cambria Math" pitchFamily="18" charset="0"/>
              </a:rPr>
              <a:t>1</a:t>
            </a:r>
            <a:r>
              <a:rPr lang="en-US" i="1" dirty="0" smtClean="0"/>
              <a:t> </a:t>
            </a:r>
            <a:r>
              <a:rPr lang="en-US" dirty="0" smtClean="0"/>
              <a:t>if and only if </a:t>
            </a:r>
            <a:r>
              <a:rPr lang="en-US" i="1" dirty="0" smtClean="0"/>
              <a:t>f</a:t>
            </a:r>
            <a:r>
              <a:rPr lang="en-US" dirty="0" smtClean="0"/>
              <a:t>(</a:t>
            </a:r>
            <a:r>
              <a:rPr lang="en-US" i="1" dirty="0" smtClean="0"/>
              <a:t>a</a:t>
            </a:r>
            <a:r>
              <a:rPr lang="en-US" dirty="0" smtClean="0"/>
              <a:t>) and </a:t>
            </a:r>
            <a:r>
              <a:rPr lang="en-US" i="1" dirty="0" smtClean="0"/>
              <a:t>f</a:t>
            </a:r>
            <a:r>
              <a:rPr lang="en-US" dirty="0" smtClean="0"/>
              <a:t>(</a:t>
            </a:r>
            <a:r>
              <a:rPr lang="en-US" i="1" dirty="0" smtClean="0"/>
              <a:t>b</a:t>
            </a:r>
            <a:r>
              <a:rPr lang="en-US" dirty="0" smtClean="0"/>
              <a:t>) are adjacent in </a:t>
            </a:r>
            <a:r>
              <a:rPr lang="en-US" i="1" dirty="0" smtClean="0"/>
              <a:t>G</a:t>
            </a:r>
            <a:r>
              <a:rPr lang="en-US" baseline="-25000" dirty="0" smtClean="0">
                <a:latin typeface="Cambria Math" pitchFamily="18" charset="0"/>
                <a:ea typeface="Cambria Math" pitchFamily="18" charset="0"/>
              </a:rPr>
              <a:t>2</a:t>
            </a:r>
            <a:r>
              <a:rPr lang="en-US" i="1" dirty="0" smtClean="0"/>
              <a:t> , </a:t>
            </a:r>
            <a:r>
              <a:rPr lang="en-US" dirty="0" smtClean="0"/>
              <a:t>for all </a:t>
            </a:r>
            <a:r>
              <a:rPr lang="en-US" i="1" dirty="0" smtClean="0"/>
              <a:t>a</a:t>
            </a:r>
            <a:r>
              <a:rPr lang="en-US" dirty="0" smtClean="0"/>
              <a:t> and </a:t>
            </a:r>
            <a:r>
              <a:rPr lang="en-US" i="1" dirty="0" smtClean="0"/>
              <a:t>b</a:t>
            </a:r>
            <a:r>
              <a:rPr lang="en-US" dirty="0" smtClean="0"/>
              <a:t> in </a:t>
            </a:r>
            <a:r>
              <a:rPr lang="en-US" i="1" dirty="0" smtClean="0"/>
              <a:t>V</a:t>
            </a:r>
            <a:r>
              <a:rPr lang="en-US" baseline="-25000" dirty="0" smtClean="0">
                <a:latin typeface="Cambria Math" pitchFamily="18" charset="0"/>
                <a:ea typeface="Cambria Math" pitchFamily="18" charset="0"/>
              </a:rPr>
              <a:t>1</a:t>
            </a:r>
            <a:r>
              <a:rPr lang="en-US" i="1" dirty="0" smtClean="0"/>
              <a:t> .</a:t>
            </a:r>
          </a:p>
          <a:p>
            <a:pPr indent="0">
              <a:buNone/>
            </a:pPr>
            <a:r>
              <a:rPr lang="en-US" dirty="0" smtClean="0"/>
              <a:t>Such a function </a:t>
            </a:r>
            <a:r>
              <a:rPr lang="en-US" i="1" dirty="0" smtClean="0"/>
              <a:t>f </a:t>
            </a:r>
            <a:r>
              <a:rPr lang="en-US" dirty="0" smtClean="0"/>
              <a:t>is called an </a:t>
            </a:r>
            <a:r>
              <a:rPr lang="en-US" i="1" dirty="0" smtClean="0"/>
              <a:t>isomorphism. </a:t>
            </a:r>
            <a:r>
              <a:rPr lang="en-US" dirty="0" smtClean="0"/>
              <a:t>Two simple graphs that are not isomorphic are called </a:t>
            </a:r>
            <a:r>
              <a:rPr lang="en-US" i="1" dirty="0" err="1" smtClean="0"/>
              <a:t>nonisomorphic</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Isomorphism of Graphs (</a:t>
            </a:r>
            <a:r>
              <a:rPr lang="en-US" i="1" dirty="0" smtClean="0"/>
              <a:t>cont.</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indent="0">
              <a:buNone/>
            </a:pPr>
            <a:r>
              <a:rPr lang="en-US" b="1" dirty="0" smtClean="0"/>
              <a:t>Example</a:t>
            </a:r>
            <a:r>
              <a:rPr lang="en-US" dirty="0" smtClean="0"/>
              <a:t>: Show that the graphs </a:t>
            </a:r>
            <a:r>
              <a:rPr lang="en-US" i="1" dirty="0" smtClean="0"/>
              <a:t>G</a:t>
            </a:r>
            <a:r>
              <a:rPr lang="en-US" dirty="0" smtClean="0"/>
              <a:t> =(</a:t>
            </a:r>
            <a:r>
              <a:rPr lang="en-US" i="1" dirty="0" smtClean="0"/>
              <a:t>V</a:t>
            </a:r>
            <a:r>
              <a:rPr lang="en-US" dirty="0" smtClean="0"/>
              <a:t>, </a:t>
            </a:r>
            <a:r>
              <a:rPr lang="en-US" i="1" dirty="0" smtClean="0"/>
              <a:t>E</a:t>
            </a:r>
            <a:r>
              <a:rPr lang="en-US" dirty="0" smtClean="0"/>
              <a:t>) and                           </a:t>
            </a:r>
            <a:r>
              <a:rPr lang="en-US" i="1" dirty="0" smtClean="0"/>
              <a:t>H</a:t>
            </a:r>
            <a:r>
              <a:rPr lang="en-US" dirty="0" smtClean="0"/>
              <a:t> = (</a:t>
            </a:r>
            <a:r>
              <a:rPr lang="en-US" i="1" dirty="0" smtClean="0"/>
              <a:t>W</a:t>
            </a:r>
            <a:r>
              <a:rPr lang="en-US" dirty="0" smtClean="0"/>
              <a:t>, </a:t>
            </a:r>
            <a:r>
              <a:rPr lang="en-US" i="1" dirty="0" smtClean="0"/>
              <a:t>F</a:t>
            </a:r>
            <a:r>
              <a:rPr lang="en-US" dirty="0" smtClean="0"/>
              <a:t>) are isomorphic.</a:t>
            </a:r>
          </a:p>
          <a:p>
            <a:pPr indent="0">
              <a:buNone/>
            </a:pPr>
            <a:endParaRPr lang="en-US" dirty="0" smtClean="0"/>
          </a:p>
          <a:p>
            <a:pPr indent="0">
              <a:spcBef>
                <a:spcPts val="0"/>
              </a:spcBef>
              <a:buNone/>
            </a:pPr>
            <a:r>
              <a:rPr lang="en-US" b="1" dirty="0" smtClean="0"/>
              <a:t>Solution</a:t>
            </a:r>
            <a:r>
              <a:rPr lang="en-US" dirty="0" smtClean="0"/>
              <a:t>: The function </a:t>
            </a:r>
            <a:r>
              <a:rPr lang="en-US" i="1" dirty="0" smtClean="0"/>
              <a:t>f</a:t>
            </a:r>
            <a:r>
              <a:rPr lang="en-US" dirty="0" smtClean="0"/>
              <a:t> with </a:t>
            </a: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1</a:t>
            </a:r>
            <a:r>
              <a:rPr lang="en-US" dirty="0" smtClean="0"/>
              <a:t>) = </a:t>
            </a:r>
            <a:r>
              <a:rPr lang="en-US" i="1" dirty="0" smtClean="0"/>
              <a:t>v</a:t>
            </a:r>
            <a:r>
              <a:rPr lang="en-US" baseline="-25000" dirty="0" smtClean="0">
                <a:latin typeface="Cambria Math" pitchFamily="18" charset="0"/>
                <a:ea typeface="Cambria Math" pitchFamily="18" charset="0"/>
              </a:rPr>
              <a:t>1</a:t>
            </a:r>
            <a:r>
              <a:rPr lang="en-US" dirty="0" smtClean="0"/>
              <a:t>,</a:t>
            </a:r>
          </a:p>
          <a:p>
            <a:pPr indent="0">
              <a:spcBef>
                <a:spcPts val="0"/>
              </a:spcBef>
              <a:buNone/>
            </a:pP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2</a:t>
            </a:r>
            <a:r>
              <a:rPr lang="en-US" dirty="0" smtClean="0"/>
              <a:t>) = </a:t>
            </a:r>
            <a:r>
              <a:rPr lang="en-US" i="1" dirty="0" smtClean="0"/>
              <a:t>v</a:t>
            </a:r>
            <a:r>
              <a:rPr lang="en-US" baseline="-25000" dirty="0" smtClean="0">
                <a:latin typeface="Cambria Math" pitchFamily="18" charset="0"/>
                <a:ea typeface="Cambria Math" pitchFamily="18" charset="0"/>
              </a:rPr>
              <a:t>4</a:t>
            </a:r>
            <a:r>
              <a:rPr lang="en-US" dirty="0" smtClean="0"/>
              <a:t>, </a:t>
            </a: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3</a:t>
            </a:r>
            <a:r>
              <a:rPr lang="en-US" dirty="0" smtClean="0"/>
              <a:t>) = </a:t>
            </a:r>
            <a:r>
              <a:rPr lang="en-US" i="1" dirty="0" smtClean="0"/>
              <a:t>v</a:t>
            </a:r>
            <a:r>
              <a:rPr lang="en-US" baseline="-25000" dirty="0" smtClean="0">
                <a:latin typeface="Cambria Math" pitchFamily="18" charset="0"/>
                <a:ea typeface="Cambria Math" pitchFamily="18" charset="0"/>
              </a:rPr>
              <a:t>3</a:t>
            </a:r>
            <a:r>
              <a:rPr lang="en-US" dirty="0" smtClean="0"/>
              <a:t>, and </a:t>
            </a: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4</a:t>
            </a:r>
            <a:r>
              <a:rPr lang="en-US" dirty="0" smtClean="0"/>
              <a:t>) = </a:t>
            </a:r>
            <a:r>
              <a:rPr lang="en-US" i="1" dirty="0" smtClean="0"/>
              <a:t>v</a:t>
            </a:r>
            <a:r>
              <a:rPr lang="en-US" baseline="-25000" dirty="0" smtClean="0">
                <a:latin typeface="Cambria Math" pitchFamily="18" charset="0"/>
                <a:ea typeface="Cambria Math" pitchFamily="18" charset="0"/>
              </a:rPr>
              <a:t>2</a:t>
            </a:r>
            <a:r>
              <a:rPr lang="en-US" dirty="0" smtClean="0"/>
              <a:t>  is a </a:t>
            </a:r>
          </a:p>
          <a:p>
            <a:pPr indent="0">
              <a:spcBef>
                <a:spcPts val="0"/>
              </a:spcBef>
              <a:buNone/>
            </a:pPr>
            <a:r>
              <a:rPr lang="en-US" dirty="0" smtClean="0"/>
              <a:t>one-to-one correspondence between </a:t>
            </a:r>
            <a:r>
              <a:rPr lang="en-US" i="1" dirty="0" smtClean="0"/>
              <a:t>V</a:t>
            </a:r>
            <a:r>
              <a:rPr lang="en-US" dirty="0" smtClean="0"/>
              <a:t> and </a:t>
            </a:r>
            <a:r>
              <a:rPr lang="en-US" i="1" dirty="0" smtClean="0"/>
              <a:t>W</a:t>
            </a:r>
            <a:r>
              <a:rPr lang="en-US" dirty="0" smtClean="0"/>
              <a:t>.               Note that adjacent vertices in </a:t>
            </a:r>
            <a:r>
              <a:rPr lang="en-US" i="1" dirty="0" smtClean="0"/>
              <a:t>G</a:t>
            </a:r>
            <a:r>
              <a:rPr lang="en-US" dirty="0" smtClean="0"/>
              <a:t> are </a:t>
            </a:r>
            <a:r>
              <a:rPr lang="en-US" i="1" dirty="0" smtClean="0"/>
              <a:t>u</a:t>
            </a:r>
            <a:r>
              <a:rPr lang="en-US" baseline="-25000" dirty="0" smtClean="0">
                <a:latin typeface="Cambria Math" pitchFamily="18" charset="0"/>
                <a:ea typeface="Cambria Math" pitchFamily="18" charset="0"/>
              </a:rPr>
              <a:t>1</a:t>
            </a:r>
            <a:r>
              <a:rPr lang="en-US" dirty="0" smtClean="0"/>
              <a:t> and </a:t>
            </a:r>
            <a:r>
              <a:rPr lang="en-US" i="1" dirty="0" smtClean="0"/>
              <a:t>u</a:t>
            </a:r>
            <a:r>
              <a:rPr lang="en-US" baseline="-25000" dirty="0" smtClean="0">
                <a:latin typeface="Cambria Math" pitchFamily="18" charset="0"/>
                <a:ea typeface="Cambria Math" pitchFamily="18" charset="0"/>
              </a:rPr>
              <a:t>2</a:t>
            </a:r>
            <a:r>
              <a:rPr lang="en-US" dirty="0" smtClean="0"/>
              <a:t>, </a:t>
            </a:r>
            <a:r>
              <a:rPr lang="en-US" i="1" dirty="0" smtClean="0"/>
              <a:t>u</a:t>
            </a:r>
            <a:r>
              <a:rPr lang="en-US" baseline="-25000" dirty="0" smtClean="0">
                <a:latin typeface="Cambria Math" pitchFamily="18" charset="0"/>
                <a:ea typeface="Cambria Math" pitchFamily="18" charset="0"/>
              </a:rPr>
              <a:t>1</a:t>
            </a:r>
            <a:r>
              <a:rPr lang="en-US" dirty="0" smtClean="0"/>
              <a:t> and </a:t>
            </a:r>
            <a:r>
              <a:rPr lang="en-US" i="1" dirty="0" smtClean="0"/>
              <a:t>u</a:t>
            </a:r>
            <a:r>
              <a:rPr lang="en-US" baseline="-25000" dirty="0" smtClean="0">
                <a:latin typeface="Cambria Math" pitchFamily="18" charset="0"/>
                <a:ea typeface="Cambria Math" pitchFamily="18" charset="0"/>
              </a:rPr>
              <a:t>3</a:t>
            </a:r>
            <a:r>
              <a:rPr lang="en-US" dirty="0" smtClean="0"/>
              <a:t>, </a:t>
            </a:r>
            <a:r>
              <a:rPr lang="en-US" i="1" dirty="0" smtClean="0"/>
              <a:t>u</a:t>
            </a:r>
            <a:r>
              <a:rPr lang="en-US" baseline="-25000" dirty="0" smtClean="0">
                <a:latin typeface="Cambria Math" pitchFamily="18" charset="0"/>
                <a:ea typeface="Cambria Math" pitchFamily="18" charset="0"/>
              </a:rPr>
              <a:t>2</a:t>
            </a:r>
            <a:r>
              <a:rPr lang="en-US" dirty="0" smtClean="0"/>
              <a:t> and </a:t>
            </a:r>
            <a:r>
              <a:rPr lang="en-US" i="1" dirty="0" smtClean="0"/>
              <a:t>u</a:t>
            </a:r>
            <a:r>
              <a:rPr lang="en-US" baseline="-25000" dirty="0" smtClean="0">
                <a:latin typeface="Cambria Math" pitchFamily="18" charset="0"/>
                <a:ea typeface="Cambria Math" pitchFamily="18" charset="0"/>
              </a:rPr>
              <a:t>4</a:t>
            </a:r>
            <a:r>
              <a:rPr lang="en-US" dirty="0" smtClean="0"/>
              <a:t>, and </a:t>
            </a:r>
            <a:r>
              <a:rPr lang="en-US" i="1" dirty="0" smtClean="0"/>
              <a:t>u</a:t>
            </a:r>
            <a:r>
              <a:rPr lang="en-US" baseline="-25000" dirty="0" smtClean="0">
                <a:latin typeface="Cambria Math" pitchFamily="18" charset="0"/>
                <a:ea typeface="Cambria Math" pitchFamily="18" charset="0"/>
              </a:rPr>
              <a:t>3</a:t>
            </a:r>
            <a:r>
              <a:rPr lang="en-US" dirty="0" smtClean="0"/>
              <a:t> and </a:t>
            </a:r>
            <a:r>
              <a:rPr lang="en-US" i="1" dirty="0" smtClean="0"/>
              <a:t>u</a:t>
            </a:r>
            <a:r>
              <a:rPr lang="en-US" baseline="-25000" dirty="0" smtClean="0">
                <a:latin typeface="Cambria Math" pitchFamily="18" charset="0"/>
                <a:ea typeface="Cambria Math" pitchFamily="18" charset="0"/>
              </a:rPr>
              <a:t>4</a:t>
            </a:r>
            <a:r>
              <a:rPr lang="en-US" dirty="0" smtClean="0"/>
              <a:t>. Each of the pairs </a:t>
            </a: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smtClean="0"/>
              <a:t> </a:t>
            </a:r>
            <a:r>
              <a:rPr lang="en-US" dirty="0"/>
              <a:t>and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smtClean="0"/>
              <a:t>, </a:t>
            </a: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smtClean="0"/>
              <a:t> and</a:t>
            </a:r>
            <a:r>
              <a:rPr lang="en-US" i="1" dirty="0"/>
              <a:t> 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smtClean="0"/>
              <a:t> ,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smtClean="0"/>
              <a:t> </a:t>
            </a:r>
            <a:r>
              <a:rPr lang="en-US" dirty="0"/>
              <a:t>and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a:t>
            </a:r>
            <a:r>
              <a:rPr lang="en-US" dirty="0" smtClean="0"/>
              <a:t>, </a:t>
            </a:r>
            <a:r>
              <a:rPr lang="en-US" dirty="0"/>
              <a:t>and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smtClean="0"/>
              <a:t> </a:t>
            </a:r>
            <a:r>
              <a:rPr lang="en-US" dirty="0"/>
              <a:t>and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a:t>
            </a:r>
            <a:r>
              <a:rPr lang="en-US" dirty="0" smtClean="0"/>
              <a:t> consists of two adjacent vertices in </a:t>
            </a:r>
            <a:r>
              <a:rPr lang="en-US" i="1" dirty="0" smtClean="0"/>
              <a:t>H</a:t>
            </a:r>
            <a:r>
              <a:rPr lang="en-US" dirty="0" smtClean="0"/>
              <a:t>.</a:t>
            </a: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1981200"/>
            <a:ext cx="921259" cy="2110740"/>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51</a:t>
            </a:fld>
            <a:endParaRPr lang="en-US"/>
          </a:p>
        </p:txBody>
      </p:sp>
    </p:spTree>
    <p:extLst>
      <p:ext uri="{BB962C8B-B14F-4D97-AF65-F5344CB8AC3E}">
        <p14:creationId xmlns:p14="http://schemas.microsoft.com/office/powerpoint/2010/main" val="14757260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Isomorphism of Graphs (</a:t>
            </a:r>
            <a:r>
              <a:rPr lang="en-US" i="1" dirty="0" smtClean="0"/>
              <a:t>cont.</a:t>
            </a:r>
            <a:r>
              <a:rPr lang="en-U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It is difficult to determine whether two simple graphs are isomorphic using brute force because there are </a:t>
            </a:r>
            <a:r>
              <a:rPr lang="en-US" i="1" dirty="0" smtClean="0"/>
              <a:t>n</a:t>
            </a:r>
            <a:r>
              <a:rPr lang="en-US" dirty="0" smtClean="0"/>
              <a:t>! possible one-to-one correspondences between the vertex sets of two simple graphs with </a:t>
            </a:r>
            <a:r>
              <a:rPr lang="en-US" i="1" dirty="0" smtClean="0"/>
              <a:t>n</a:t>
            </a:r>
            <a:r>
              <a:rPr lang="en-US" dirty="0" smtClean="0"/>
              <a:t> vertices. </a:t>
            </a:r>
          </a:p>
          <a:p>
            <a:r>
              <a:rPr lang="en-US" dirty="0"/>
              <a:t>The best algorithms for determining </a:t>
            </a:r>
            <a:r>
              <a:rPr lang="en-US" dirty="0" smtClean="0"/>
              <a:t>whether </a:t>
            </a:r>
            <a:r>
              <a:rPr lang="en-US" dirty="0"/>
              <a:t>two graphs are isomorphic have exponential worst case complexity in terms of the number of vertices of the graphs.</a:t>
            </a:r>
            <a:endParaRPr lang="en-US" dirty="0" smtClean="0"/>
          </a:p>
          <a:p>
            <a:r>
              <a:rPr lang="en-US" dirty="0" smtClean="0"/>
              <a:t>Sometimes it is not hard to show that two graphs are not isomorphic. We can do so by finding a property, preserved by isomorphism, that only one of the two graphs has. Such a property is called </a:t>
            </a:r>
            <a:r>
              <a:rPr lang="en-US" i="1" dirty="0" smtClean="0"/>
              <a:t>graph invariant</a:t>
            </a:r>
            <a:r>
              <a:rPr lang="en-US" dirty="0" smtClean="0"/>
              <a:t>. </a:t>
            </a:r>
          </a:p>
          <a:p>
            <a:r>
              <a:rPr lang="en-US" dirty="0"/>
              <a:t>There are many different useful graph </a:t>
            </a:r>
            <a:r>
              <a:rPr lang="en-US" dirty="0" smtClean="0"/>
              <a:t>invariants that </a:t>
            </a:r>
            <a:r>
              <a:rPr lang="en-US" dirty="0"/>
              <a:t>can be used to distinguish </a:t>
            </a:r>
            <a:r>
              <a:rPr lang="en-US" dirty="0" err="1"/>
              <a:t>nonisomorphic</a:t>
            </a:r>
            <a:r>
              <a:rPr lang="en-US" dirty="0"/>
              <a:t> </a:t>
            </a:r>
            <a:r>
              <a:rPr lang="en-US" dirty="0" smtClean="0"/>
              <a:t>graphs, such as the number </a:t>
            </a:r>
            <a:r>
              <a:rPr lang="en-US" dirty="0"/>
              <a:t>of vertices, number of edges, and degree </a:t>
            </a:r>
            <a:r>
              <a:rPr lang="en-US" dirty="0" smtClean="0"/>
              <a:t>sequence (list </a:t>
            </a:r>
            <a:r>
              <a:rPr lang="en-US" dirty="0"/>
              <a:t>of the degrees of the vertices in </a:t>
            </a:r>
            <a:r>
              <a:rPr lang="en-US" dirty="0" err="1"/>
              <a:t>nonincreasing</a:t>
            </a:r>
            <a:r>
              <a:rPr lang="en-US" dirty="0"/>
              <a:t> order).  We will encounter others in later sections of this </a:t>
            </a:r>
            <a:r>
              <a:rPr lang="en-US" dirty="0" smtClean="0"/>
              <a:t>chapter.</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52</a:t>
            </a:fld>
            <a:endParaRPr lang="en-US"/>
          </a:p>
        </p:txBody>
      </p:sp>
    </p:spTree>
    <p:extLst>
      <p:ext uri="{BB962C8B-B14F-4D97-AF65-F5344CB8AC3E}">
        <p14:creationId xmlns:p14="http://schemas.microsoft.com/office/powerpoint/2010/main" val="16634538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Isomorphism of Graphs (</a:t>
            </a:r>
            <a:r>
              <a:rPr lang="en-US" i="1" dirty="0" smtClean="0"/>
              <a:t>cont.</a:t>
            </a:r>
            <a:r>
              <a:rPr lang="en-US" dirty="0" smtClean="0"/>
              <a:t>)</a:t>
            </a:r>
            <a:endParaRPr lang="en-US" dirty="0"/>
          </a:p>
        </p:txBody>
      </p:sp>
      <p:sp>
        <p:nvSpPr>
          <p:cNvPr id="3" name="Content Placeholder 2"/>
          <p:cNvSpPr>
            <a:spLocks noGrp="1"/>
          </p:cNvSpPr>
          <p:nvPr>
            <p:ph idx="1"/>
          </p:nvPr>
        </p:nvSpPr>
        <p:spPr/>
        <p:txBody>
          <a:bodyPr>
            <a:normAutofit fontScale="70000" lnSpcReduction="20000"/>
          </a:bodyPr>
          <a:lstStyle/>
          <a:p>
            <a:pPr indent="0">
              <a:buNone/>
            </a:pPr>
            <a:r>
              <a:rPr lang="en-US" b="1" dirty="0" smtClean="0"/>
              <a:t>Example</a:t>
            </a:r>
            <a:r>
              <a:rPr lang="en-US" dirty="0" smtClean="0"/>
              <a:t>: Determine whether these two graphs                                                                              are isomorphic.</a:t>
            </a:r>
          </a:p>
          <a:p>
            <a:pPr indent="0">
              <a:buNone/>
            </a:pPr>
            <a:endParaRPr lang="en-US" dirty="0" smtClean="0"/>
          </a:p>
          <a:p>
            <a:pPr indent="0">
              <a:buNone/>
            </a:pPr>
            <a:endParaRPr lang="en-US" dirty="0" smtClean="0"/>
          </a:p>
          <a:p>
            <a:pPr indent="0">
              <a:spcBef>
                <a:spcPts val="0"/>
              </a:spcBef>
              <a:buNone/>
            </a:pPr>
            <a:r>
              <a:rPr lang="en-US" b="1" dirty="0" smtClean="0"/>
              <a:t>Solution</a:t>
            </a:r>
            <a:r>
              <a:rPr lang="en-US" dirty="0" smtClean="0"/>
              <a:t>:  Both graphs have eight vertices and ten edges.</a:t>
            </a:r>
          </a:p>
          <a:p>
            <a:pPr indent="0">
              <a:spcBef>
                <a:spcPts val="0"/>
              </a:spcBef>
              <a:buNone/>
            </a:pPr>
            <a:r>
              <a:rPr lang="en-US" dirty="0" smtClean="0"/>
              <a:t>They also both have four vertices of degree two and four of degree three. </a:t>
            </a:r>
          </a:p>
          <a:p>
            <a:pPr indent="0">
              <a:spcBef>
                <a:spcPts val="0"/>
              </a:spcBef>
              <a:buNone/>
            </a:pPr>
            <a:endParaRPr lang="en-US" dirty="0"/>
          </a:p>
          <a:p>
            <a:pPr indent="0">
              <a:spcBef>
                <a:spcPts val="0"/>
              </a:spcBef>
              <a:buNone/>
            </a:pPr>
            <a:r>
              <a:rPr lang="en-US" dirty="0" smtClean="0"/>
              <a:t>However, </a:t>
            </a:r>
            <a:r>
              <a:rPr lang="en-US" i="1" dirty="0" smtClean="0"/>
              <a:t>G</a:t>
            </a:r>
            <a:r>
              <a:rPr lang="en-US" dirty="0" smtClean="0"/>
              <a:t> and </a:t>
            </a:r>
            <a:r>
              <a:rPr lang="en-US" i="1" dirty="0" smtClean="0"/>
              <a:t>H</a:t>
            </a:r>
            <a:r>
              <a:rPr lang="en-US" dirty="0" smtClean="0"/>
              <a:t> are not isomorphic. Note that since </a:t>
            </a:r>
            <a:r>
              <a:rPr lang="en-US" i="1" dirty="0" err="1" smtClean="0"/>
              <a:t>deg</a:t>
            </a:r>
            <a:r>
              <a:rPr lang="en-US" dirty="0" smtClean="0"/>
              <a:t>(</a:t>
            </a:r>
            <a:r>
              <a:rPr lang="en-US" i="1" dirty="0" smtClean="0"/>
              <a:t>a</a:t>
            </a:r>
            <a:r>
              <a:rPr lang="en-US" dirty="0" smtClean="0"/>
              <a:t>) = </a:t>
            </a:r>
            <a:r>
              <a:rPr lang="en-US" dirty="0" smtClean="0">
                <a:latin typeface="Cambria Math" pitchFamily="18" charset="0"/>
                <a:ea typeface="Cambria Math" pitchFamily="18" charset="0"/>
              </a:rPr>
              <a:t>2</a:t>
            </a:r>
            <a:r>
              <a:rPr lang="en-US" dirty="0" smtClean="0"/>
              <a:t> in </a:t>
            </a:r>
            <a:r>
              <a:rPr lang="en-US" i="1" dirty="0" smtClean="0"/>
              <a:t>G</a:t>
            </a:r>
            <a:r>
              <a:rPr lang="en-US" dirty="0" smtClean="0"/>
              <a:t>, </a:t>
            </a:r>
            <a:r>
              <a:rPr lang="en-US" i="1" dirty="0" smtClean="0"/>
              <a:t>a</a:t>
            </a:r>
            <a:r>
              <a:rPr lang="en-US" dirty="0" smtClean="0"/>
              <a:t> must correspond to </a:t>
            </a:r>
            <a:r>
              <a:rPr lang="en-US" i="1" dirty="0" smtClean="0"/>
              <a:t>t</a:t>
            </a:r>
            <a:r>
              <a:rPr lang="en-US" dirty="0" smtClean="0"/>
              <a:t>, </a:t>
            </a:r>
            <a:r>
              <a:rPr lang="en-US" i="1" dirty="0" smtClean="0"/>
              <a:t>u</a:t>
            </a:r>
            <a:r>
              <a:rPr lang="en-US" dirty="0" smtClean="0"/>
              <a:t>, </a:t>
            </a:r>
            <a:r>
              <a:rPr lang="en-US" i="1" dirty="0" smtClean="0"/>
              <a:t>x</a:t>
            </a:r>
            <a:r>
              <a:rPr lang="en-US" dirty="0" smtClean="0"/>
              <a:t>, or </a:t>
            </a:r>
            <a:r>
              <a:rPr lang="en-US" i="1" dirty="0" smtClean="0"/>
              <a:t>y</a:t>
            </a:r>
            <a:r>
              <a:rPr lang="en-US" dirty="0" smtClean="0"/>
              <a:t> in H, because these are the vertices of degree </a:t>
            </a:r>
            <a:r>
              <a:rPr lang="en-US" dirty="0" smtClean="0">
                <a:latin typeface="Cambria Math" pitchFamily="18" charset="0"/>
                <a:ea typeface="Cambria Math" pitchFamily="18" charset="0"/>
              </a:rPr>
              <a:t>2</a:t>
            </a:r>
            <a:r>
              <a:rPr lang="en-US" dirty="0" smtClean="0"/>
              <a:t>. But each of these vertices is adjacent to another vertex of degree two in </a:t>
            </a:r>
            <a:r>
              <a:rPr lang="en-US" i="1" dirty="0" smtClean="0"/>
              <a:t>H</a:t>
            </a:r>
            <a:r>
              <a:rPr lang="en-US" dirty="0" smtClean="0"/>
              <a:t>, which is not true for </a:t>
            </a:r>
            <a:r>
              <a:rPr lang="en-US" i="1" dirty="0" smtClean="0"/>
              <a:t>a</a:t>
            </a:r>
            <a:r>
              <a:rPr lang="en-US" dirty="0" smtClean="0"/>
              <a:t> in </a:t>
            </a:r>
            <a:r>
              <a:rPr lang="en-US" i="1" dirty="0" smtClean="0"/>
              <a:t>G</a:t>
            </a:r>
            <a:r>
              <a:rPr lang="en-US" dirty="0" smtClean="0"/>
              <a:t>.</a:t>
            </a:r>
          </a:p>
          <a:p>
            <a:pPr indent="0">
              <a:spcBef>
                <a:spcPts val="0"/>
              </a:spcBef>
              <a:buNone/>
            </a:pPr>
            <a:endParaRPr lang="en-US" dirty="0"/>
          </a:p>
          <a:p>
            <a:pPr indent="0">
              <a:spcBef>
                <a:spcPts val="0"/>
              </a:spcBef>
              <a:buNone/>
            </a:pPr>
            <a:r>
              <a:rPr lang="en-US" dirty="0" smtClean="0"/>
              <a:t>Alternatively, note that the </a:t>
            </a:r>
            <a:r>
              <a:rPr lang="en-US" dirty="0" err="1" smtClean="0"/>
              <a:t>subgraphs</a:t>
            </a:r>
            <a:r>
              <a:rPr lang="en-US" dirty="0" smtClean="0"/>
              <a:t> of </a:t>
            </a:r>
            <a:r>
              <a:rPr lang="en-US" i="1" dirty="0" smtClean="0"/>
              <a:t>G</a:t>
            </a:r>
            <a:r>
              <a:rPr lang="en-US" dirty="0" smtClean="0"/>
              <a:t> and </a:t>
            </a:r>
            <a:r>
              <a:rPr lang="en-US" i="1" dirty="0" smtClean="0"/>
              <a:t>H</a:t>
            </a:r>
            <a:r>
              <a:rPr lang="en-US" dirty="0" smtClean="0"/>
              <a:t> made up of vertices of </a:t>
            </a:r>
          </a:p>
          <a:p>
            <a:pPr indent="0">
              <a:spcBef>
                <a:spcPts val="0"/>
              </a:spcBef>
              <a:buNone/>
            </a:pPr>
            <a:r>
              <a:rPr lang="en-US" dirty="0" smtClean="0"/>
              <a:t>degree three and the edges connecting them must be isomorphic. </a:t>
            </a:r>
          </a:p>
          <a:p>
            <a:pPr indent="0">
              <a:spcBef>
                <a:spcPts val="0"/>
              </a:spcBef>
              <a:buNone/>
            </a:pPr>
            <a:r>
              <a:rPr lang="en-US" dirty="0" smtClean="0"/>
              <a:t>But the </a:t>
            </a:r>
            <a:r>
              <a:rPr lang="en-US" dirty="0" err="1" smtClean="0"/>
              <a:t>subgraphs</a:t>
            </a:r>
            <a:r>
              <a:rPr lang="en-US" dirty="0" smtClean="0"/>
              <a:t>, as shown at the right, are not isomorphic.  </a:t>
            </a:r>
            <a:endParaRPr lang="en-US" i="1" dirty="0" smtClean="0"/>
          </a:p>
          <a:p>
            <a:pPr indent="0">
              <a:spcBef>
                <a:spcPts val="0"/>
              </a:spcBef>
              <a:buNone/>
            </a:pPr>
            <a:r>
              <a:rPr lang="en-US" dirty="0" smtClean="0"/>
              <a:t> </a:t>
            </a:r>
          </a:p>
          <a:p>
            <a:pPr indent="0">
              <a:spcBef>
                <a:spcPts val="0"/>
              </a:spcBef>
              <a:buNone/>
            </a:pPr>
            <a:endParaRPr lang="en-US" dirty="0"/>
          </a:p>
          <a:p>
            <a:pPr indent="0">
              <a:spcBef>
                <a:spcPts val="0"/>
              </a:spcBef>
              <a:buNone/>
            </a:pPr>
            <a:r>
              <a:rPr lang="en-US" dirty="0" smtClean="0"/>
              <a:t> </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1" y="1905001"/>
            <a:ext cx="2699004" cy="102143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1" y="4419600"/>
            <a:ext cx="770383" cy="1982724"/>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53</a:t>
            </a:fld>
            <a:endParaRPr lang="en-US"/>
          </a:p>
        </p:txBody>
      </p:sp>
    </p:spTree>
    <p:extLst>
      <p:ext uri="{BB962C8B-B14F-4D97-AF65-F5344CB8AC3E}">
        <p14:creationId xmlns:p14="http://schemas.microsoft.com/office/powerpoint/2010/main" val="19399848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Isomorphism of Graphs (</a:t>
            </a:r>
            <a:r>
              <a:rPr lang="en-US" i="1" dirty="0" smtClean="0"/>
              <a:t>cont.</a:t>
            </a:r>
            <a:r>
              <a:rPr lang="en-US" dirty="0" smtClean="0"/>
              <a:t>)</a:t>
            </a:r>
            <a:endParaRPr lang="en-US" dirty="0"/>
          </a:p>
        </p:txBody>
      </p:sp>
      <p:sp>
        <p:nvSpPr>
          <p:cNvPr id="3" name="Content Placeholder 2"/>
          <p:cNvSpPr>
            <a:spLocks noGrp="1"/>
          </p:cNvSpPr>
          <p:nvPr>
            <p:ph idx="1"/>
          </p:nvPr>
        </p:nvSpPr>
        <p:spPr/>
        <p:txBody>
          <a:bodyPr>
            <a:normAutofit fontScale="47500" lnSpcReduction="20000"/>
          </a:bodyPr>
          <a:lstStyle/>
          <a:p>
            <a:pPr indent="0">
              <a:buNone/>
            </a:pPr>
            <a:r>
              <a:rPr lang="en-US" sz="3400" b="1" dirty="0" smtClean="0"/>
              <a:t>Example</a:t>
            </a:r>
            <a:r>
              <a:rPr lang="en-US" sz="3400" dirty="0" smtClean="0"/>
              <a:t>: Determine whether these two graphs                                                                                               are isomorphic.</a:t>
            </a:r>
          </a:p>
          <a:p>
            <a:pPr indent="0">
              <a:buNone/>
            </a:pPr>
            <a:endParaRPr lang="en-US" sz="3400" dirty="0" smtClean="0"/>
          </a:p>
          <a:p>
            <a:pPr indent="0">
              <a:buNone/>
            </a:pPr>
            <a:endParaRPr lang="en-US" sz="3400" dirty="0" smtClean="0"/>
          </a:p>
          <a:p>
            <a:pPr indent="0">
              <a:buNone/>
            </a:pPr>
            <a:endParaRPr lang="en-US" sz="3400" dirty="0" smtClean="0"/>
          </a:p>
          <a:p>
            <a:pPr indent="0">
              <a:spcBef>
                <a:spcPts val="0"/>
              </a:spcBef>
              <a:buNone/>
            </a:pPr>
            <a:r>
              <a:rPr lang="en-US" sz="3400" b="1" dirty="0" smtClean="0"/>
              <a:t>Solution</a:t>
            </a:r>
            <a:r>
              <a:rPr lang="en-US" sz="3400" dirty="0" smtClean="0"/>
              <a:t>:  Both graphs have six vertices and seven edges.</a:t>
            </a:r>
          </a:p>
          <a:p>
            <a:pPr indent="0">
              <a:spcBef>
                <a:spcPts val="0"/>
              </a:spcBef>
              <a:buNone/>
            </a:pPr>
            <a:r>
              <a:rPr lang="en-US" sz="3400" dirty="0" smtClean="0"/>
              <a:t>They also both have four vertices of degree two and two of degree three. </a:t>
            </a:r>
          </a:p>
          <a:p>
            <a:pPr indent="0">
              <a:spcBef>
                <a:spcPts val="0"/>
              </a:spcBef>
              <a:buNone/>
            </a:pPr>
            <a:r>
              <a:rPr lang="en-US" sz="3400" dirty="0" smtClean="0"/>
              <a:t>The </a:t>
            </a:r>
            <a:r>
              <a:rPr lang="en-US" sz="3400" dirty="0" err="1" smtClean="0"/>
              <a:t>subgraphs</a:t>
            </a:r>
            <a:r>
              <a:rPr lang="en-US" sz="3400" dirty="0" smtClean="0"/>
              <a:t> of </a:t>
            </a:r>
            <a:r>
              <a:rPr lang="en-US" sz="3400" i="1" dirty="0" smtClean="0"/>
              <a:t>G</a:t>
            </a:r>
            <a:r>
              <a:rPr lang="en-US" sz="3400" dirty="0" smtClean="0"/>
              <a:t> and </a:t>
            </a:r>
            <a:r>
              <a:rPr lang="en-US" sz="3400" i="1" dirty="0" smtClean="0"/>
              <a:t>H</a:t>
            </a:r>
            <a:r>
              <a:rPr lang="en-US" sz="3400" dirty="0" smtClean="0"/>
              <a:t> consisting of all the vertices of degree two and the edges connecting them are isomorphic. So, it is reasonable to try to find an isomorphism </a:t>
            </a:r>
            <a:r>
              <a:rPr lang="en-US" sz="3400" i="1" dirty="0" smtClean="0"/>
              <a:t>f</a:t>
            </a:r>
            <a:r>
              <a:rPr lang="en-US" sz="3400" dirty="0" smtClean="0"/>
              <a:t>. </a:t>
            </a:r>
          </a:p>
          <a:p>
            <a:pPr indent="0">
              <a:spcBef>
                <a:spcPts val="0"/>
              </a:spcBef>
              <a:buNone/>
            </a:pPr>
            <a:endParaRPr lang="en-US" sz="3400" dirty="0" smtClean="0"/>
          </a:p>
          <a:p>
            <a:pPr indent="0">
              <a:buNone/>
            </a:pPr>
            <a:r>
              <a:rPr lang="en-US" sz="3400" dirty="0"/>
              <a:t>We define </a:t>
            </a:r>
            <a:r>
              <a:rPr lang="en-US" sz="3400" dirty="0" smtClean="0"/>
              <a:t>an </a:t>
            </a:r>
            <a:r>
              <a:rPr lang="en-US" sz="3400" dirty="0"/>
              <a:t>injection </a:t>
            </a:r>
            <a:r>
              <a:rPr lang="en-US" sz="3400" i="1" dirty="0" smtClean="0"/>
              <a:t>f </a:t>
            </a:r>
            <a:r>
              <a:rPr lang="en-US" sz="3400" dirty="0"/>
              <a:t>from the vertices of </a:t>
            </a:r>
            <a:r>
              <a:rPr lang="en-US" sz="3400" i="1" dirty="0" smtClean="0"/>
              <a:t>G </a:t>
            </a:r>
            <a:r>
              <a:rPr lang="en-US" sz="3400" dirty="0"/>
              <a:t>to the vertices of </a:t>
            </a:r>
            <a:r>
              <a:rPr lang="en-US" sz="3400" i="1" dirty="0" smtClean="0"/>
              <a:t>H</a:t>
            </a:r>
            <a:r>
              <a:rPr lang="en-US" sz="3400" dirty="0" smtClean="0"/>
              <a:t> that </a:t>
            </a:r>
            <a:r>
              <a:rPr lang="en-US" sz="3400" dirty="0"/>
              <a:t>preserves the degree of vertices.   We </a:t>
            </a:r>
            <a:r>
              <a:rPr lang="en-US" sz="3400" dirty="0" smtClean="0"/>
              <a:t>will </a:t>
            </a:r>
            <a:r>
              <a:rPr lang="en-US" sz="3400" dirty="0"/>
              <a:t>determine whether it is an isomorphism.</a:t>
            </a:r>
          </a:p>
          <a:p>
            <a:pPr indent="0">
              <a:buNone/>
            </a:pPr>
            <a:endParaRPr lang="en-US" sz="3400" dirty="0"/>
          </a:p>
          <a:p>
            <a:pPr indent="0">
              <a:spcBef>
                <a:spcPts val="0"/>
              </a:spcBef>
              <a:buNone/>
            </a:pPr>
            <a:r>
              <a:rPr lang="en-US" sz="3400" dirty="0"/>
              <a:t>The function </a:t>
            </a:r>
            <a:r>
              <a:rPr lang="en-US" sz="3400" i="1" dirty="0"/>
              <a:t>f</a:t>
            </a:r>
            <a:r>
              <a:rPr lang="en-US" sz="3400" dirty="0"/>
              <a:t> with </a:t>
            </a:r>
            <a:r>
              <a:rPr lang="en-US" sz="3400" i="1" dirty="0"/>
              <a:t>f</a:t>
            </a:r>
            <a:r>
              <a:rPr lang="en-US" sz="3400" dirty="0"/>
              <a:t>(</a:t>
            </a:r>
            <a:r>
              <a:rPr lang="en-US" sz="3400" i="1" dirty="0"/>
              <a:t>u</a:t>
            </a:r>
            <a:r>
              <a:rPr lang="en-US" sz="3400" baseline="-25000" dirty="0">
                <a:latin typeface="Cambria Math" pitchFamily="18" charset="0"/>
                <a:ea typeface="Cambria Math" pitchFamily="18" charset="0"/>
              </a:rPr>
              <a:t>1</a:t>
            </a:r>
            <a:r>
              <a:rPr lang="en-US" sz="3400" dirty="0"/>
              <a:t>) = </a:t>
            </a:r>
            <a:r>
              <a:rPr lang="en-US" sz="3400" i="1" dirty="0"/>
              <a:t>v</a:t>
            </a:r>
            <a:r>
              <a:rPr lang="en-US" sz="3400" baseline="-25000" dirty="0">
                <a:latin typeface="Cambria Math" pitchFamily="18" charset="0"/>
                <a:ea typeface="Cambria Math" pitchFamily="18" charset="0"/>
              </a:rPr>
              <a:t>6</a:t>
            </a:r>
            <a:r>
              <a:rPr lang="en-US" sz="3400" dirty="0"/>
              <a:t>, </a:t>
            </a:r>
            <a:r>
              <a:rPr lang="en-US" sz="3400" i="1" dirty="0"/>
              <a:t>f</a:t>
            </a:r>
            <a:r>
              <a:rPr lang="en-US" sz="3400" dirty="0"/>
              <a:t>(</a:t>
            </a:r>
            <a:r>
              <a:rPr lang="en-US" sz="3400" i="1" dirty="0"/>
              <a:t>u</a:t>
            </a:r>
            <a:r>
              <a:rPr lang="en-US" sz="3400" baseline="-25000" dirty="0">
                <a:latin typeface="Cambria Math" pitchFamily="18" charset="0"/>
                <a:ea typeface="Cambria Math" pitchFamily="18" charset="0"/>
              </a:rPr>
              <a:t>2</a:t>
            </a:r>
            <a:r>
              <a:rPr lang="en-US" sz="3400" dirty="0"/>
              <a:t>) = </a:t>
            </a:r>
            <a:r>
              <a:rPr lang="en-US" sz="3400" i="1" dirty="0"/>
              <a:t>v</a:t>
            </a:r>
            <a:r>
              <a:rPr lang="en-US" sz="3400" baseline="-25000" dirty="0">
                <a:latin typeface="Cambria Math" pitchFamily="18" charset="0"/>
                <a:ea typeface="Cambria Math" pitchFamily="18" charset="0"/>
              </a:rPr>
              <a:t>3</a:t>
            </a:r>
            <a:r>
              <a:rPr lang="en-US" sz="3400" dirty="0"/>
              <a:t>, </a:t>
            </a:r>
            <a:r>
              <a:rPr lang="en-US" sz="3400" i="1" dirty="0"/>
              <a:t>f</a:t>
            </a:r>
            <a:r>
              <a:rPr lang="en-US" sz="3400" dirty="0"/>
              <a:t>(</a:t>
            </a:r>
            <a:r>
              <a:rPr lang="en-US" sz="3400" i="1" dirty="0"/>
              <a:t>u</a:t>
            </a:r>
            <a:r>
              <a:rPr lang="en-US" sz="3400" baseline="-25000" dirty="0">
                <a:latin typeface="Cambria Math" pitchFamily="18" charset="0"/>
                <a:ea typeface="Cambria Math" pitchFamily="18" charset="0"/>
              </a:rPr>
              <a:t>3</a:t>
            </a:r>
            <a:r>
              <a:rPr lang="en-US" sz="3400" dirty="0"/>
              <a:t>) = </a:t>
            </a:r>
            <a:r>
              <a:rPr lang="en-US" sz="3400" i="1" dirty="0"/>
              <a:t>v</a:t>
            </a:r>
            <a:r>
              <a:rPr lang="en-US" sz="3400" baseline="-25000" dirty="0">
                <a:latin typeface="Cambria Math" pitchFamily="18" charset="0"/>
                <a:ea typeface="Cambria Math" pitchFamily="18" charset="0"/>
              </a:rPr>
              <a:t>4</a:t>
            </a:r>
            <a:r>
              <a:rPr lang="en-US" sz="3400" dirty="0"/>
              <a:t>, and </a:t>
            </a:r>
            <a:r>
              <a:rPr lang="en-US" sz="3400" i="1" dirty="0"/>
              <a:t>f</a:t>
            </a:r>
            <a:r>
              <a:rPr lang="en-US" sz="3400" dirty="0"/>
              <a:t>(</a:t>
            </a:r>
            <a:r>
              <a:rPr lang="en-US" sz="3400" i="1" dirty="0"/>
              <a:t>u</a:t>
            </a:r>
            <a:r>
              <a:rPr lang="en-US" sz="3400" baseline="-25000" dirty="0">
                <a:latin typeface="Cambria Math" pitchFamily="18" charset="0"/>
                <a:ea typeface="Cambria Math" pitchFamily="18" charset="0"/>
              </a:rPr>
              <a:t>4</a:t>
            </a:r>
            <a:r>
              <a:rPr lang="en-US" sz="3400" dirty="0"/>
              <a:t>) = </a:t>
            </a:r>
            <a:r>
              <a:rPr lang="en-US" sz="3400" i="1" dirty="0"/>
              <a:t>v</a:t>
            </a:r>
            <a:r>
              <a:rPr lang="en-US" sz="3400" baseline="-25000" dirty="0">
                <a:latin typeface="Cambria Math" pitchFamily="18" charset="0"/>
                <a:ea typeface="Cambria Math" pitchFamily="18" charset="0"/>
              </a:rPr>
              <a:t>5</a:t>
            </a:r>
            <a:r>
              <a:rPr lang="en-US" sz="3400" dirty="0"/>
              <a:t> , </a:t>
            </a:r>
            <a:r>
              <a:rPr lang="en-US" sz="3400" i="1" dirty="0"/>
              <a:t>f</a:t>
            </a:r>
            <a:r>
              <a:rPr lang="en-US" sz="3400" dirty="0"/>
              <a:t>(</a:t>
            </a:r>
            <a:r>
              <a:rPr lang="en-US" sz="3400" i="1" dirty="0"/>
              <a:t>u</a:t>
            </a:r>
            <a:r>
              <a:rPr lang="en-US" sz="3400" baseline="-25000" dirty="0">
                <a:latin typeface="Cambria Math" pitchFamily="18" charset="0"/>
                <a:ea typeface="Cambria Math" pitchFamily="18" charset="0"/>
              </a:rPr>
              <a:t>5</a:t>
            </a:r>
            <a:r>
              <a:rPr lang="en-US" sz="3400" dirty="0"/>
              <a:t>) = </a:t>
            </a:r>
            <a:r>
              <a:rPr lang="en-US" sz="3400" i="1" dirty="0"/>
              <a:t>v</a:t>
            </a:r>
            <a:r>
              <a:rPr lang="en-US" sz="3400" baseline="-25000" dirty="0">
                <a:latin typeface="Cambria Math" pitchFamily="18" charset="0"/>
                <a:ea typeface="Cambria Math" pitchFamily="18" charset="0"/>
              </a:rPr>
              <a:t>1</a:t>
            </a:r>
            <a:r>
              <a:rPr lang="en-US" sz="3400" dirty="0"/>
              <a:t>, and  </a:t>
            </a:r>
            <a:r>
              <a:rPr lang="en-US" sz="3400" i="1" dirty="0"/>
              <a:t>f</a:t>
            </a:r>
            <a:r>
              <a:rPr lang="en-US" sz="3400" dirty="0"/>
              <a:t>(</a:t>
            </a:r>
            <a:r>
              <a:rPr lang="en-US" sz="3400" i="1" dirty="0"/>
              <a:t>u</a:t>
            </a:r>
            <a:r>
              <a:rPr lang="en-US" sz="3400" baseline="-25000" dirty="0">
                <a:latin typeface="Cambria Math" pitchFamily="18" charset="0"/>
                <a:ea typeface="Cambria Math" pitchFamily="18" charset="0"/>
              </a:rPr>
              <a:t>6</a:t>
            </a:r>
            <a:r>
              <a:rPr lang="en-US" sz="3400" dirty="0"/>
              <a:t>) = </a:t>
            </a:r>
            <a:r>
              <a:rPr lang="en-US" sz="3400" i="1" dirty="0"/>
              <a:t>v</a:t>
            </a:r>
            <a:r>
              <a:rPr lang="en-US" sz="3400" baseline="-25000" dirty="0">
                <a:latin typeface="Cambria Math" pitchFamily="18" charset="0"/>
                <a:ea typeface="Cambria Math" pitchFamily="18" charset="0"/>
              </a:rPr>
              <a:t>2</a:t>
            </a:r>
            <a:r>
              <a:rPr lang="en-US" sz="3400" dirty="0"/>
              <a:t>  is a one-to-one correspondence between </a:t>
            </a:r>
            <a:r>
              <a:rPr lang="en-US" sz="3400" i="1" dirty="0"/>
              <a:t>G</a:t>
            </a:r>
            <a:r>
              <a:rPr lang="en-US" sz="3400" dirty="0"/>
              <a:t> and </a:t>
            </a:r>
            <a:r>
              <a:rPr lang="en-US" sz="3400" i="1" dirty="0"/>
              <a:t>H</a:t>
            </a:r>
            <a:r>
              <a:rPr lang="en-US" sz="3400" dirty="0"/>
              <a:t>. Showing that this correspondence preserves edges is straightforward, so we will omit the details here.  Because </a:t>
            </a:r>
            <a:r>
              <a:rPr lang="en-US" sz="3400" i="1" dirty="0" smtClean="0"/>
              <a:t>f</a:t>
            </a:r>
            <a:r>
              <a:rPr lang="en-US" sz="3400" dirty="0" smtClean="0"/>
              <a:t> </a:t>
            </a:r>
            <a:r>
              <a:rPr lang="en-US" sz="3400" dirty="0"/>
              <a:t>is an isomorphism, it follows that </a:t>
            </a:r>
            <a:r>
              <a:rPr lang="en-US" sz="3400" i="1" dirty="0" smtClean="0"/>
              <a:t>G</a:t>
            </a:r>
            <a:r>
              <a:rPr lang="en-US" sz="3400" dirty="0" smtClean="0"/>
              <a:t> </a:t>
            </a:r>
            <a:r>
              <a:rPr lang="en-US" sz="3400" dirty="0"/>
              <a:t>and </a:t>
            </a:r>
            <a:r>
              <a:rPr lang="en-US" sz="3400" i="1" dirty="0" smtClean="0"/>
              <a:t>H</a:t>
            </a:r>
            <a:r>
              <a:rPr lang="en-US" sz="3400" dirty="0" smtClean="0"/>
              <a:t> </a:t>
            </a:r>
            <a:r>
              <a:rPr lang="en-US" sz="3400" dirty="0"/>
              <a:t>are isomorphic graphs</a:t>
            </a:r>
            <a:r>
              <a:rPr lang="en-US" sz="3400" dirty="0" smtClean="0"/>
              <a:t>.</a:t>
            </a:r>
          </a:p>
          <a:p>
            <a:pPr indent="0">
              <a:spcBef>
                <a:spcPts val="0"/>
              </a:spcBef>
              <a:buNone/>
            </a:pPr>
            <a:endParaRPr lang="en-US" sz="3400" dirty="0"/>
          </a:p>
          <a:p>
            <a:pPr indent="0">
              <a:spcBef>
                <a:spcPts val="0"/>
              </a:spcBef>
              <a:buNone/>
            </a:pPr>
            <a:r>
              <a:rPr lang="en-US" sz="3400" i="1" dirty="0" smtClean="0"/>
              <a:t>See </a:t>
            </a:r>
            <a:r>
              <a:rPr lang="en-US" sz="3400" i="1" dirty="0"/>
              <a:t>the text for an illustration of how adjacency matrices can be used for this verification</a:t>
            </a:r>
            <a:r>
              <a:rPr lang="en-US" sz="3400" dirty="0" smtClean="0"/>
              <a:t>.</a:t>
            </a:r>
            <a:endParaRPr lang="en-US" sz="3400" dirty="0"/>
          </a:p>
          <a:p>
            <a:pPr indent="0">
              <a:spcBef>
                <a:spcPts val="0"/>
              </a:spcBef>
              <a:buNone/>
            </a:pPr>
            <a:endParaRPr lang="en-US" sz="3400" dirty="0"/>
          </a:p>
          <a:p>
            <a:pPr indent="0">
              <a:spcBef>
                <a:spcPts val="0"/>
              </a:spcBef>
              <a:buNone/>
            </a:pPr>
            <a:endParaRPr lang="en-US" sz="3400" dirty="0" smtClean="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981200"/>
            <a:ext cx="2463547" cy="1053084"/>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54</a:t>
            </a:fld>
            <a:endParaRPr lang="en-US"/>
          </a:p>
        </p:txBody>
      </p:sp>
    </p:spTree>
    <p:extLst>
      <p:ext uri="{BB962C8B-B14F-4D97-AF65-F5344CB8AC3E}">
        <p14:creationId xmlns:p14="http://schemas.microsoft.com/office/powerpoint/2010/main" val="39050306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Algorithms for Graph Isomorphism</a:t>
            </a:r>
            <a:endParaRPr lang="en-US" dirty="0"/>
          </a:p>
        </p:txBody>
      </p:sp>
      <p:sp>
        <p:nvSpPr>
          <p:cNvPr id="3" name="Content Placeholder 2"/>
          <p:cNvSpPr>
            <a:spLocks noGrp="1"/>
          </p:cNvSpPr>
          <p:nvPr>
            <p:ph idx="1"/>
          </p:nvPr>
        </p:nvSpPr>
        <p:spPr/>
        <p:txBody>
          <a:bodyPr>
            <a:normAutofit fontScale="92500"/>
          </a:bodyPr>
          <a:lstStyle/>
          <a:p>
            <a:r>
              <a:rPr lang="en-US" dirty="0" smtClean="0"/>
              <a:t>The best algorithms known for determining whether two graphs are isomorphic have exponential worst-case time complexity (in the number of vertices of the graphs).</a:t>
            </a:r>
          </a:p>
          <a:p>
            <a:r>
              <a:rPr lang="en-US" dirty="0" smtClean="0"/>
              <a:t>However,  there are algorithms with linear average-case time complexity. </a:t>
            </a:r>
          </a:p>
          <a:p>
            <a:r>
              <a:rPr lang="en-US" dirty="0"/>
              <a:t>You can use a public domain program called NAUTY to determine in less than a second whether two graphs with as many as 100 vertices are </a:t>
            </a:r>
            <a:r>
              <a:rPr lang="en-US" dirty="0" smtClean="0"/>
              <a:t>isomorphic</a:t>
            </a:r>
            <a:r>
              <a:rPr lang="en-US" dirty="0"/>
              <a:t>.</a:t>
            </a:r>
            <a:endParaRPr lang="en-US" dirty="0" smtClean="0"/>
          </a:p>
          <a:p>
            <a:r>
              <a:rPr lang="en-US" dirty="0" smtClean="0"/>
              <a:t>Graph </a:t>
            </a:r>
            <a:r>
              <a:rPr lang="en-US" dirty="0"/>
              <a:t>i</a:t>
            </a:r>
            <a:r>
              <a:rPr lang="en-US" dirty="0" smtClean="0"/>
              <a:t>somorphism is a problem of special interest because it is one of a few NP problems not known to be either tractable or NP-complete (see Section </a:t>
            </a:r>
            <a:r>
              <a:rPr lang="en-US" dirty="0" smtClean="0">
                <a:latin typeface="Cambria Math" pitchFamily="18" charset="0"/>
                <a:ea typeface="Cambria Math" pitchFamily="18" charset="0"/>
              </a:rPr>
              <a:t>3.3</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55</a:t>
            </a:fld>
            <a:endParaRPr lang="en-US"/>
          </a:p>
        </p:txBody>
      </p:sp>
    </p:spTree>
    <p:extLst>
      <p:ext uri="{BB962C8B-B14F-4D97-AF65-F5344CB8AC3E}">
        <p14:creationId xmlns:p14="http://schemas.microsoft.com/office/powerpoint/2010/main" val="32647739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Applications of Graph Isomorphism </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question whether graphs are isomorphic plays an important role in applications of graph </a:t>
            </a:r>
            <a:r>
              <a:rPr lang="en-US" dirty="0" smtClean="0"/>
              <a:t>theory. For example, </a:t>
            </a:r>
          </a:p>
          <a:p>
            <a:pPr lvl="1"/>
            <a:r>
              <a:rPr lang="en-US" dirty="0"/>
              <a:t>c</a:t>
            </a:r>
            <a:r>
              <a:rPr lang="en-US" dirty="0" smtClean="0"/>
              <a:t>hemists use molecular graphs to model chemical compounds. </a:t>
            </a:r>
            <a:r>
              <a:rPr lang="en-US" dirty="0"/>
              <a:t>V</a:t>
            </a:r>
            <a:r>
              <a:rPr lang="en-US" dirty="0" smtClean="0"/>
              <a:t>ertices represent atoms and edges represent chemical bonds. When a new compound is synthesized, a database of molecular graphs is checked </a:t>
            </a:r>
            <a:r>
              <a:rPr lang="en-US" dirty="0"/>
              <a:t>to </a:t>
            </a:r>
            <a:r>
              <a:rPr lang="en-US" dirty="0" smtClean="0"/>
              <a:t>determine whether </a:t>
            </a:r>
            <a:r>
              <a:rPr lang="en-US" dirty="0"/>
              <a:t>the graph representing the new compound is isomorphic to the graph of a compound that this already </a:t>
            </a:r>
            <a:r>
              <a:rPr lang="en-US" dirty="0" smtClean="0"/>
              <a:t>known. </a:t>
            </a:r>
          </a:p>
          <a:p>
            <a:pPr lvl="1"/>
            <a:r>
              <a:rPr lang="en-US" dirty="0" smtClean="0"/>
              <a:t>Electronic circuits are modeled as graphs in which the vertices represent components and the edges represent connections between them. Graph isomorphism is the basis for </a:t>
            </a:r>
          </a:p>
          <a:p>
            <a:pPr lvl="2"/>
            <a:r>
              <a:rPr lang="en-US" sz="2400" dirty="0" smtClean="0"/>
              <a:t>the verification that a particular layout of a circuit corresponds to the design’s original schematics. </a:t>
            </a:r>
          </a:p>
          <a:p>
            <a:pPr lvl="2"/>
            <a:r>
              <a:rPr lang="en-US" sz="2400" dirty="0" smtClean="0"/>
              <a:t>determining whether a chip from one vendor includes the intellectual property of another vendor. </a:t>
            </a:r>
            <a:endParaRPr lang="en-US" sz="2400"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56</a:t>
            </a:fld>
            <a:endParaRPr lang="en-US"/>
          </a:p>
        </p:txBody>
      </p:sp>
    </p:spTree>
    <p:extLst>
      <p:ext uri="{BB962C8B-B14F-4D97-AF65-F5344CB8AC3E}">
        <p14:creationId xmlns:p14="http://schemas.microsoft.com/office/powerpoint/2010/main" val="22935541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Connectivity</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10.4</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Paths</a:t>
            </a:r>
          </a:p>
          <a:p>
            <a:r>
              <a:rPr lang="en-US" dirty="0" smtClean="0"/>
              <a:t>Connectedness in Undirected Graphs</a:t>
            </a:r>
          </a:p>
          <a:p>
            <a:r>
              <a:rPr lang="en-US" dirty="0" smtClean="0"/>
              <a:t>Vertex Connectivity and Edge Connectivity (</a:t>
            </a:r>
            <a:r>
              <a:rPr lang="en-US" i="1" dirty="0" smtClean="0"/>
              <a:t>not currently included in overheads</a:t>
            </a:r>
            <a:r>
              <a:rPr lang="en-US" dirty="0" smtClean="0"/>
              <a:t>)</a:t>
            </a:r>
          </a:p>
          <a:p>
            <a:r>
              <a:rPr lang="en-US" dirty="0" smtClean="0"/>
              <a:t>Connectedness in Directed Graphs</a:t>
            </a:r>
          </a:p>
          <a:p>
            <a:r>
              <a:rPr lang="en-US" dirty="0" smtClean="0"/>
              <a:t>Paths and Isomorphism </a:t>
            </a:r>
            <a:r>
              <a:rPr lang="en-US" dirty="0"/>
              <a:t>(</a:t>
            </a:r>
            <a:r>
              <a:rPr lang="en-US" i="1" dirty="0"/>
              <a:t>not currently included in overheads</a:t>
            </a:r>
            <a:r>
              <a:rPr lang="en-US" dirty="0"/>
              <a:t>)</a:t>
            </a:r>
          </a:p>
          <a:p>
            <a:r>
              <a:rPr lang="en-US" dirty="0" smtClean="0"/>
              <a:t>Counting Paths between Vertices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Paths</a:t>
            </a:r>
            <a:endParaRPr lang="en-US" dirty="0"/>
          </a:p>
        </p:txBody>
      </p:sp>
      <p:sp>
        <p:nvSpPr>
          <p:cNvPr id="3" name="Content Placeholder 2"/>
          <p:cNvSpPr>
            <a:spLocks noGrp="1"/>
          </p:cNvSpPr>
          <p:nvPr>
            <p:ph idx="1"/>
          </p:nvPr>
        </p:nvSpPr>
        <p:spPr/>
        <p:txBody>
          <a:bodyPr>
            <a:normAutofit lnSpcReduction="10000"/>
          </a:bodyPr>
          <a:lstStyle/>
          <a:p>
            <a:pPr indent="0">
              <a:buNone/>
            </a:pPr>
            <a:r>
              <a:rPr lang="en-US" b="1" dirty="0" smtClean="0"/>
              <a:t>Informal Definition: </a:t>
            </a:r>
            <a:r>
              <a:rPr lang="en-US" dirty="0" smtClean="0"/>
              <a:t>A </a:t>
            </a:r>
            <a:r>
              <a:rPr lang="en-US" i="1" dirty="0" smtClean="0"/>
              <a:t>path</a:t>
            </a:r>
            <a:r>
              <a:rPr lang="en-US" dirty="0" smtClean="0"/>
              <a:t> is a sequence of edges that begins at a vertex of a graph and travels from vertex to vertex along edges of the graph. As the path travels along its edges, it visits the vertices along this path, that is, the endpoints of these.</a:t>
            </a:r>
          </a:p>
          <a:p>
            <a:pPr indent="0">
              <a:buNone/>
            </a:pPr>
            <a:r>
              <a:rPr lang="en-US" b="1" dirty="0" smtClean="0"/>
              <a:t>Applications</a:t>
            </a:r>
            <a:r>
              <a:rPr lang="en-US" dirty="0" smtClean="0"/>
              <a:t>: Numerous problems can be modeled with paths formed by traveling along edges of graphs</a:t>
            </a:r>
            <a:r>
              <a:rPr lang="en-US" dirty="0"/>
              <a:t> </a:t>
            </a:r>
            <a:r>
              <a:rPr lang="en-US" dirty="0" smtClean="0"/>
              <a:t>such as:</a:t>
            </a:r>
          </a:p>
          <a:p>
            <a:pPr marL="1097280" lvl="1" indent="-457200"/>
            <a:r>
              <a:rPr lang="en-US" dirty="0" smtClean="0"/>
              <a:t>determining whether a message can be sent between two computers.</a:t>
            </a:r>
          </a:p>
          <a:p>
            <a:pPr marL="1097280" lvl="1" indent="-457200"/>
            <a:r>
              <a:rPr lang="en-US" dirty="0" smtClean="0"/>
              <a:t>efficiently planning routes for mail delivery.</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Terminology</a:t>
            </a:r>
            <a:endParaRPr lang="en-US" dirty="0"/>
          </a:p>
        </p:txBody>
      </p:sp>
      <p:sp>
        <p:nvSpPr>
          <p:cNvPr id="3" name="Content Placeholder 2"/>
          <p:cNvSpPr>
            <a:spLocks noGrp="1"/>
          </p:cNvSpPr>
          <p:nvPr>
            <p:ph idx="1"/>
          </p:nvPr>
        </p:nvSpPr>
        <p:spPr>
          <a:xfrm>
            <a:off x="566255" y="1905000"/>
            <a:ext cx="8229600" cy="4572000"/>
          </a:xfrm>
        </p:spPr>
        <p:txBody>
          <a:bodyPr>
            <a:normAutofit/>
          </a:bodyPr>
          <a:lstStyle/>
          <a:p>
            <a:r>
              <a:rPr lang="en-US" sz="2000" dirty="0" smtClean="0"/>
              <a:t>In a </a:t>
            </a:r>
            <a:r>
              <a:rPr lang="en-US" sz="2000" i="1" dirty="0"/>
              <a:t>simple graph</a:t>
            </a:r>
            <a:r>
              <a:rPr lang="en-US" sz="2000" dirty="0" smtClean="0"/>
              <a:t> each edge connects two different vertices and no two edges connect the same pair of vertices.</a:t>
            </a:r>
          </a:p>
          <a:p>
            <a:r>
              <a:rPr lang="en-US" sz="2000" i="1" dirty="0" err="1" smtClean="0"/>
              <a:t>Multigraphs</a:t>
            </a:r>
            <a:r>
              <a:rPr lang="en-US" sz="2000" dirty="0" smtClean="0"/>
              <a:t> may have multiple edges connecting the same two vertices. When </a:t>
            </a:r>
            <a:r>
              <a:rPr lang="en-US" sz="2000" i="1" dirty="0" smtClean="0"/>
              <a:t>m</a:t>
            </a:r>
            <a:r>
              <a:rPr lang="en-US" sz="2000" dirty="0" smtClean="0"/>
              <a:t> different edges connect the vertices </a:t>
            </a:r>
            <a:r>
              <a:rPr lang="en-US" sz="2000" i="1" dirty="0" smtClean="0"/>
              <a:t>u </a:t>
            </a:r>
            <a:r>
              <a:rPr lang="en-US" sz="2000" dirty="0" smtClean="0"/>
              <a:t>and</a:t>
            </a:r>
            <a:r>
              <a:rPr lang="en-US" sz="2000" i="1" dirty="0" smtClean="0"/>
              <a:t> v</a:t>
            </a:r>
            <a:r>
              <a:rPr lang="en-US" sz="2000" dirty="0" smtClean="0"/>
              <a:t>, we say that {</a:t>
            </a:r>
            <a:r>
              <a:rPr lang="en-US" sz="2000" i="1" dirty="0" err="1" smtClean="0"/>
              <a:t>u,v</a:t>
            </a:r>
            <a:r>
              <a:rPr lang="en-US" sz="2000" dirty="0" smtClean="0"/>
              <a:t>}</a:t>
            </a:r>
            <a:r>
              <a:rPr lang="en-US" sz="2000" i="1" dirty="0" smtClean="0"/>
              <a:t> </a:t>
            </a:r>
            <a:r>
              <a:rPr lang="en-US" sz="2000" dirty="0" smtClean="0"/>
              <a:t>is an edge of </a:t>
            </a:r>
            <a:r>
              <a:rPr lang="en-US" sz="2000" i="1" dirty="0" smtClean="0"/>
              <a:t>multiplicity</a:t>
            </a:r>
            <a:r>
              <a:rPr lang="en-US" sz="2000" dirty="0" smtClean="0"/>
              <a:t> </a:t>
            </a:r>
            <a:r>
              <a:rPr lang="en-US" sz="2000" i="1" dirty="0" smtClean="0"/>
              <a:t>m</a:t>
            </a:r>
            <a:r>
              <a:rPr lang="en-US" sz="2000" dirty="0" smtClean="0"/>
              <a:t>. </a:t>
            </a:r>
          </a:p>
          <a:p>
            <a:r>
              <a:rPr lang="en-US" sz="2000" dirty="0" smtClean="0"/>
              <a:t>An edge that connects a vertex to itself is called a </a:t>
            </a:r>
            <a:r>
              <a:rPr lang="en-US" sz="2000" i="1" dirty="0" smtClean="0"/>
              <a:t>loop</a:t>
            </a:r>
            <a:r>
              <a:rPr lang="en-US" sz="2000" dirty="0" smtClean="0"/>
              <a:t>.</a:t>
            </a:r>
          </a:p>
          <a:p>
            <a:r>
              <a:rPr lang="en-US" sz="2000" dirty="0" smtClean="0"/>
              <a:t>A </a:t>
            </a:r>
            <a:r>
              <a:rPr lang="en-US" sz="2000" i="1" dirty="0" err="1" smtClean="0"/>
              <a:t>pseudograph</a:t>
            </a:r>
            <a:r>
              <a:rPr lang="en-US" sz="2000" dirty="0" smtClean="0"/>
              <a:t> may include loops, as well as multiple edges connecting the same pair of vertices.</a:t>
            </a:r>
          </a:p>
          <a:p>
            <a:pPr marL="0" indent="0">
              <a:buNone/>
            </a:pPr>
            <a:endParaRPr lang="en-US" dirty="0"/>
          </a:p>
          <a:p>
            <a:endParaRPr lang="en-US" dirty="0" smtClean="0"/>
          </a:p>
          <a:p>
            <a:endParaRPr lang="en-US" dirty="0" smtClean="0"/>
          </a:p>
          <a:p>
            <a:endParaRPr lang="en-US" dirty="0"/>
          </a:p>
          <a:p>
            <a:endParaRPr lang="en-US" dirty="0" smtClean="0"/>
          </a:p>
          <a:p>
            <a:pPr marL="0" indent="0">
              <a:buNone/>
            </a:pPr>
            <a:endParaRPr lang="en-US" dirty="0"/>
          </a:p>
          <a:p>
            <a:pPr marL="0" indent="0">
              <a:buNone/>
            </a:pPr>
            <a:endParaRPr lang="en-US" dirty="0" smtClean="0"/>
          </a:p>
          <a:p>
            <a:endParaRPr lang="en-US" dirty="0" smtClean="0"/>
          </a:p>
          <a:p>
            <a:endParaRPr lang="en-US" dirty="0"/>
          </a:p>
        </p:txBody>
      </p:sp>
      <p:sp>
        <p:nvSpPr>
          <p:cNvPr id="21" name="TextBox 20"/>
          <p:cNvSpPr txBox="1"/>
          <p:nvPr/>
        </p:nvSpPr>
        <p:spPr>
          <a:xfrm>
            <a:off x="5334000" y="4987118"/>
            <a:ext cx="3535680" cy="1217321"/>
          </a:xfrm>
          <a:prstGeom prst="rect">
            <a:avLst/>
          </a:prstGeom>
          <a:noFill/>
          <a:ln>
            <a:solidFill>
              <a:schemeClr val="accent1"/>
            </a:solidFill>
          </a:ln>
        </p:spPr>
        <p:txBody>
          <a:bodyPr wrap="square" rtlCol="0">
            <a:spAutoFit/>
          </a:bodyPr>
          <a:lstStyle/>
          <a:p>
            <a:pPr>
              <a:lnSpc>
                <a:spcPts val="1700"/>
              </a:lnSpc>
            </a:pPr>
            <a:r>
              <a:rPr lang="en-US" sz="1600" b="1" dirty="0" smtClean="0"/>
              <a:t>Remark</a:t>
            </a:r>
            <a:r>
              <a:rPr lang="en-US" sz="1600" dirty="0" smtClean="0"/>
              <a:t>: There </a:t>
            </a:r>
            <a:r>
              <a:rPr lang="en-US" sz="1600" dirty="0"/>
              <a:t>is no </a:t>
            </a:r>
            <a:r>
              <a:rPr lang="en-US" sz="1600" dirty="0" smtClean="0"/>
              <a:t>standard terminology </a:t>
            </a:r>
            <a:r>
              <a:rPr lang="en-US" sz="1600" dirty="0"/>
              <a:t>for graph theory. </a:t>
            </a:r>
            <a:r>
              <a:rPr lang="en-US" sz="1600" dirty="0" smtClean="0"/>
              <a:t>So, </a:t>
            </a:r>
            <a:r>
              <a:rPr lang="en-US" sz="1600" dirty="0"/>
              <a:t>it is crucial that you understand the </a:t>
            </a:r>
            <a:r>
              <a:rPr lang="en-US" sz="1600" dirty="0" smtClean="0"/>
              <a:t>terminology being </a:t>
            </a:r>
            <a:r>
              <a:rPr lang="en-US" sz="1600" dirty="0"/>
              <a:t>used whenever you read material about graphs.</a:t>
            </a:r>
          </a:p>
        </p:txBody>
      </p:sp>
      <p:sp>
        <p:nvSpPr>
          <p:cNvPr id="22" name="TextBox 21"/>
          <p:cNvSpPr txBox="1"/>
          <p:nvPr/>
        </p:nvSpPr>
        <p:spPr>
          <a:xfrm>
            <a:off x="533400" y="4885012"/>
            <a:ext cx="2079344" cy="974198"/>
          </a:xfrm>
          <a:prstGeom prst="rect">
            <a:avLst/>
          </a:prstGeom>
          <a:noFill/>
        </p:spPr>
        <p:txBody>
          <a:bodyPr wrap="square" rtlCol="0">
            <a:spAutoFit/>
          </a:bodyPr>
          <a:lstStyle/>
          <a:p>
            <a:pPr>
              <a:lnSpc>
                <a:spcPts val="1700"/>
              </a:lnSpc>
            </a:pPr>
            <a:r>
              <a:rPr lang="en-US" b="1" dirty="0" smtClean="0"/>
              <a:t>Example: </a:t>
            </a:r>
          </a:p>
          <a:p>
            <a:pPr>
              <a:lnSpc>
                <a:spcPts val="1700"/>
              </a:lnSpc>
            </a:pPr>
            <a:r>
              <a:rPr lang="en-US" dirty="0" smtClean="0"/>
              <a:t>This </a:t>
            </a:r>
            <a:r>
              <a:rPr lang="en-US" dirty="0" err="1" smtClean="0"/>
              <a:t>pseudograph</a:t>
            </a:r>
            <a:r>
              <a:rPr lang="en-US" dirty="0" smtClean="0"/>
              <a:t> has both multiple edges and a loop.</a:t>
            </a:r>
            <a:endParaRPr lang="en-US" dirty="0"/>
          </a:p>
        </p:txBody>
      </p:sp>
      <p:grpSp>
        <p:nvGrpSpPr>
          <p:cNvPr id="33" name="Group 32"/>
          <p:cNvGrpSpPr/>
          <p:nvPr/>
        </p:nvGrpSpPr>
        <p:grpSpPr>
          <a:xfrm>
            <a:off x="2612746" y="4689783"/>
            <a:ext cx="2481975" cy="1769028"/>
            <a:chOff x="1197412" y="4729300"/>
            <a:chExt cx="2481975" cy="1769028"/>
          </a:xfrm>
        </p:grpSpPr>
        <p:grpSp>
          <p:nvGrpSpPr>
            <p:cNvPr id="31" name="Group 30"/>
            <p:cNvGrpSpPr/>
            <p:nvPr/>
          </p:nvGrpSpPr>
          <p:grpSpPr>
            <a:xfrm>
              <a:off x="1197412" y="4729300"/>
              <a:ext cx="2481975" cy="1769028"/>
              <a:chOff x="1197412" y="4729300"/>
              <a:chExt cx="2481975" cy="1769028"/>
            </a:xfrm>
          </p:grpSpPr>
          <p:grpSp>
            <p:nvGrpSpPr>
              <p:cNvPr id="5" name="Group 4"/>
              <p:cNvGrpSpPr/>
              <p:nvPr/>
            </p:nvGrpSpPr>
            <p:grpSpPr>
              <a:xfrm>
                <a:off x="1565113" y="4729300"/>
                <a:ext cx="1838500" cy="1658899"/>
                <a:chOff x="2971800" y="1981200"/>
                <a:chExt cx="3048000" cy="2438400"/>
              </a:xfrm>
            </p:grpSpPr>
            <p:sp>
              <p:nvSpPr>
                <p:cNvPr id="9" name="Oval 8"/>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1" idx="2"/>
                </p:cNvCxnSpPr>
                <p:nvPr/>
              </p:nvCxnSpPr>
              <p:spPr>
                <a:xfrm flipV="1">
                  <a:off x="3276600" y="2400300"/>
                  <a:ext cx="22860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5"/>
                  <a:endCxn id="10" idx="1"/>
                </p:cNvCxnSpPr>
                <p:nvPr/>
              </p:nvCxnSpPr>
              <p:spPr>
                <a:xfrm rot="16200000" flipH="1">
                  <a:off x="3205022" y="2443022"/>
                  <a:ext cx="1438556" cy="1514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4"/>
                  <a:endCxn id="10" idx="7"/>
                </p:cNvCxnSpPr>
                <p:nvPr/>
              </p:nvCxnSpPr>
              <p:spPr>
                <a:xfrm rot="5400000">
                  <a:off x="4557572" y="2800350"/>
                  <a:ext cx="1405078" cy="8335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62600" y="19812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495800" y="41148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1197412" y="4884822"/>
                <a:ext cx="275775" cy="369332"/>
              </a:xfrm>
              <a:prstGeom prst="rect">
                <a:avLst/>
              </a:prstGeom>
              <a:noFill/>
            </p:spPr>
            <p:txBody>
              <a:bodyPr wrap="square" rtlCol="0">
                <a:spAutoFit/>
              </a:bodyPr>
              <a:lstStyle/>
              <a:p>
                <a:r>
                  <a:rPr lang="en-US" i="1" dirty="0" smtClean="0"/>
                  <a:t>a</a:t>
                </a:r>
                <a:endParaRPr lang="en-US" i="1" dirty="0"/>
              </a:p>
            </p:txBody>
          </p:sp>
          <p:sp>
            <p:nvSpPr>
              <p:cNvPr id="7" name="TextBox 6"/>
              <p:cNvSpPr txBox="1"/>
              <p:nvPr/>
            </p:nvSpPr>
            <p:spPr>
              <a:xfrm>
                <a:off x="3403612" y="4884822"/>
                <a:ext cx="275775" cy="369332"/>
              </a:xfrm>
              <a:prstGeom prst="rect">
                <a:avLst/>
              </a:prstGeom>
              <a:noFill/>
            </p:spPr>
            <p:txBody>
              <a:bodyPr wrap="square" rtlCol="0">
                <a:spAutoFit/>
              </a:bodyPr>
              <a:lstStyle/>
              <a:p>
                <a:r>
                  <a:rPr lang="en-US" i="1" dirty="0" smtClean="0"/>
                  <a:t>b</a:t>
                </a:r>
                <a:endParaRPr lang="en-US" i="1" dirty="0"/>
              </a:p>
            </p:txBody>
          </p:sp>
          <p:sp>
            <p:nvSpPr>
              <p:cNvPr id="8" name="TextBox 7"/>
              <p:cNvSpPr txBox="1"/>
              <p:nvPr/>
            </p:nvSpPr>
            <p:spPr>
              <a:xfrm>
                <a:off x="2806100" y="6128996"/>
                <a:ext cx="275775" cy="369332"/>
              </a:xfrm>
              <a:prstGeom prst="rect">
                <a:avLst/>
              </a:prstGeom>
              <a:noFill/>
            </p:spPr>
            <p:txBody>
              <a:bodyPr wrap="square" rtlCol="0">
                <a:spAutoFit/>
              </a:bodyPr>
              <a:lstStyle/>
              <a:p>
                <a:r>
                  <a:rPr lang="en-US" i="1" dirty="0" smtClean="0"/>
                  <a:t>c</a:t>
                </a:r>
                <a:endParaRPr lang="en-US" i="1" dirty="0"/>
              </a:p>
            </p:txBody>
          </p:sp>
        </p:grpSp>
        <p:sp>
          <p:nvSpPr>
            <p:cNvPr id="27" name="Freeform 26"/>
            <p:cNvSpPr/>
            <p:nvPr/>
          </p:nvSpPr>
          <p:spPr>
            <a:xfrm>
              <a:off x="1604946" y="5039139"/>
              <a:ext cx="979228" cy="1143000"/>
            </a:xfrm>
            <a:custGeom>
              <a:avLst/>
              <a:gdLst>
                <a:gd name="connsiteX0" fmla="*/ 979228 w 979228"/>
                <a:gd name="connsiteY0" fmla="*/ 1143000 h 1143000"/>
                <a:gd name="connsiteX1" fmla="*/ 94645 w 979228"/>
                <a:gd name="connsiteY1" fmla="*/ 815009 h 1143000"/>
                <a:gd name="connsiteX2" fmla="*/ 25071 w 979228"/>
                <a:gd name="connsiteY2" fmla="*/ 9939 h 1143000"/>
                <a:gd name="connsiteX3" fmla="*/ 25071 w 979228"/>
                <a:gd name="connsiteY3" fmla="*/ 9939 h 1143000"/>
                <a:gd name="connsiteX4" fmla="*/ 15132 w 979228"/>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228" h="1143000">
                  <a:moveTo>
                    <a:pt x="979228" y="1143000"/>
                  </a:moveTo>
                  <a:cubicBezTo>
                    <a:pt x="616449" y="1073426"/>
                    <a:pt x="253671" y="1003852"/>
                    <a:pt x="94645" y="815009"/>
                  </a:cubicBezTo>
                  <a:cubicBezTo>
                    <a:pt x="-64381" y="626165"/>
                    <a:pt x="25071" y="9939"/>
                    <a:pt x="25071" y="9939"/>
                  </a:cubicBezTo>
                  <a:lnTo>
                    <a:pt x="25071" y="9939"/>
                  </a:lnTo>
                  <a:lnTo>
                    <a:pt x="15132" y="0"/>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2713383" y="5029200"/>
              <a:ext cx="663533" cy="1113183"/>
            </a:xfrm>
            <a:custGeom>
              <a:avLst/>
              <a:gdLst>
                <a:gd name="connsiteX0" fmla="*/ 0 w 663533"/>
                <a:gd name="connsiteY0" fmla="*/ 1113183 h 1113183"/>
                <a:gd name="connsiteX1" fmla="*/ 636104 w 663533"/>
                <a:gd name="connsiteY1" fmla="*/ 874643 h 1113183"/>
                <a:gd name="connsiteX2" fmla="*/ 556591 w 663533"/>
                <a:gd name="connsiteY2" fmla="*/ 0 h 1113183"/>
              </a:gdLst>
              <a:ahLst/>
              <a:cxnLst>
                <a:cxn ang="0">
                  <a:pos x="connsiteX0" y="connsiteY0"/>
                </a:cxn>
                <a:cxn ang="0">
                  <a:pos x="connsiteX1" y="connsiteY1"/>
                </a:cxn>
                <a:cxn ang="0">
                  <a:pos x="connsiteX2" y="connsiteY2"/>
                </a:cxn>
              </a:cxnLst>
              <a:rect l="l" t="t" r="r" b="b"/>
              <a:pathLst>
                <a:path w="663533" h="1113183">
                  <a:moveTo>
                    <a:pt x="0" y="1113183"/>
                  </a:moveTo>
                  <a:cubicBezTo>
                    <a:pt x="271669" y="1086678"/>
                    <a:pt x="543339" y="1060173"/>
                    <a:pt x="636104" y="874643"/>
                  </a:cubicBezTo>
                  <a:cubicBezTo>
                    <a:pt x="728869" y="689113"/>
                    <a:pt x="556591" y="0"/>
                    <a:pt x="556591" y="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8CD41AC4-40F7-4FE0-8905-74C6698904F3}" type="slidenum">
              <a:rPr lang="en-US"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Paths</a:t>
            </a:r>
            <a:endParaRPr lang="en-US" dirty="0"/>
          </a:p>
        </p:txBody>
      </p:sp>
      <p:sp>
        <p:nvSpPr>
          <p:cNvPr id="3" name="Content Placeholder 2"/>
          <p:cNvSpPr>
            <a:spLocks noGrp="1"/>
          </p:cNvSpPr>
          <p:nvPr>
            <p:ph idx="1"/>
          </p:nvPr>
        </p:nvSpPr>
        <p:spPr/>
        <p:txBody>
          <a:bodyPr>
            <a:normAutofit fontScale="47500" lnSpcReduction="20000"/>
          </a:bodyPr>
          <a:lstStyle/>
          <a:p>
            <a:pPr indent="0">
              <a:buNone/>
            </a:pPr>
            <a:r>
              <a:rPr lang="en-US" sz="4000" b="1" dirty="0" smtClean="0"/>
              <a:t>Definition: </a:t>
            </a:r>
            <a:r>
              <a:rPr lang="en-US" sz="4000" dirty="0" smtClean="0"/>
              <a:t>Let </a:t>
            </a:r>
            <a:r>
              <a:rPr lang="en-US" sz="4000" i="1" dirty="0" smtClean="0"/>
              <a:t>n</a:t>
            </a:r>
            <a:r>
              <a:rPr lang="en-US" sz="4000" dirty="0" smtClean="0"/>
              <a:t> be a nonnegative integer and </a:t>
            </a:r>
            <a:r>
              <a:rPr lang="en-US" sz="4000" i="1" dirty="0" smtClean="0"/>
              <a:t>G</a:t>
            </a:r>
            <a:r>
              <a:rPr lang="en-US" sz="4000" dirty="0" smtClean="0"/>
              <a:t> an undirected graph. A </a:t>
            </a:r>
            <a:r>
              <a:rPr lang="en-US" sz="4000" i="1" dirty="0" smtClean="0"/>
              <a:t>path</a:t>
            </a:r>
            <a:r>
              <a:rPr lang="en-US" sz="4000" dirty="0" smtClean="0"/>
              <a:t> of </a:t>
            </a:r>
            <a:r>
              <a:rPr lang="en-US" sz="4000" i="1" dirty="0" smtClean="0"/>
              <a:t>length n</a:t>
            </a:r>
            <a:r>
              <a:rPr lang="en-US" sz="4000" dirty="0" smtClean="0"/>
              <a:t> from </a:t>
            </a:r>
            <a:r>
              <a:rPr lang="en-US" sz="4000" i="1" dirty="0" smtClean="0"/>
              <a:t>u</a:t>
            </a:r>
            <a:r>
              <a:rPr lang="en-US" sz="4000" dirty="0" smtClean="0"/>
              <a:t> to </a:t>
            </a:r>
            <a:r>
              <a:rPr lang="en-US" sz="4000" i="1" dirty="0" smtClean="0"/>
              <a:t>v</a:t>
            </a:r>
            <a:r>
              <a:rPr lang="en-US" sz="4000" dirty="0" smtClean="0"/>
              <a:t> in </a:t>
            </a:r>
            <a:r>
              <a:rPr lang="en-US" sz="4000" i="1" dirty="0" smtClean="0"/>
              <a:t>G</a:t>
            </a:r>
            <a:r>
              <a:rPr lang="en-US" sz="4000" dirty="0" smtClean="0"/>
              <a:t> is a sequence of </a:t>
            </a:r>
            <a:r>
              <a:rPr lang="en-US" sz="4000" i="1" dirty="0" smtClean="0"/>
              <a:t>n</a:t>
            </a:r>
            <a:r>
              <a:rPr lang="en-US" sz="4000" dirty="0" smtClean="0"/>
              <a:t> edges </a:t>
            </a:r>
            <a:r>
              <a:rPr lang="en-US" sz="4000" i="1" dirty="0"/>
              <a:t>e</a:t>
            </a:r>
            <a:r>
              <a:rPr lang="en-US" sz="4000" baseline="-25000" dirty="0" smtClean="0">
                <a:latin typeface="Cambria Math" pitchFamily="18" charset="0"/>
                <a:ea typeface="Cambria Math" pitchFamily="18" charset="0"/>
              </a:rPr>
              <a:t>1</a:t>
            </a:r>
            <a:r>
              <a:rPr lang="en-US" sz="4000" i="1" dirty="0" smtClean="0"/>
              <a:t>, … , e</a:t>
            </a:r>
            <a:r>
              <a:rPr lang="en-US" sz="4000" i="1" baseline="-25000" dirty="0" smtClean="0"/>
              <a:t>n</a:t>
            </a:r>
            <a:r>
              <a:rPr lang="en-US" sz="4000" dirty="0" smtClean="0"/>
              <a:t> of </a:t>
            </a:r>
            <a:r>
              <a:rPr lang="en-US" sz="4000" i="1" dirty="0" smtClean="0"/>
              <a:t>G</a:t>
            </a:r>
            <a:r>
              <a:rPr lang="en-US" sz="4000" dirty="0" smtClean="0"/>
              <a:t> for which there exists a sequence   </a:t>
            </a:r>
            <a:r>
              <a:rPr lang="en-US" sz="4000" i="1" dirty="0" smtClean="0"/>
              <a:t>x</a:t>
            </a:r>
            <a:r>
              <a:rPr lang="en-US" sz="4000" baseline="-25000" dirty="0" smtClean="0">
                <a:latin typeface="Cambria Math" pitchFamily="18" charset="0"/>
                <a:ea typeface="Cambria Math" pitchFamily="18" charset="0"/>
              </a:rPr>
              <a:t>0</a:t>
            </a:r>
            <a:r>
              <a:rPr lang="en-US" sz="4000" i="1" dirty="0" smtClean="0"/>
              <a:t> </a:t>
            </a:r>
            <a:r>
              <a:rPr lang="en-US" sz="4000" i="1" dirty="0"/>
              <a:t>= </a:t>
            </a:r>
            <a:r>
              <a:rPr lang="en-US" sz="4000" i="1" dirty="0" smtClean="0"/>
              <a:t>u, x</a:t>
            </a:r>
            <a:r>
              <a:rPr lang="en-US" sz="4000" baseline="-25000" dirty="0" smtClean="0">
                <a:latin typeface="Cambria Math" pitchFamily="18" charset="0"/>
                <a:ea typeface="Cambria Math" pitchFamily="18" charset="0"/>
              </a:rPr>
              <a:t>1</a:t>
            </a:r>
            <a:r>
              <a:rPr lang="en-US" sz="4000" i="1" dirty="0"/>
              <a:t>, </a:t>
            </a:r>
            <a:r>
              <a:rPr lang="en-US" sz="4000" i="1" dirty="0" smtClean="0"/>
              <a:t>…,</a:t>
            </a:r>
            <a:r>
              <a:rPr lang="en-US" sz="4000" i="1" dirty="0"/>
              <a:t> </a:t>
            </a:r>
            <a:r>
              <a:rPr lang="en-US" sz="4000" i="1" dirty="0" smtClean="0"/>
              <a:t>x</a:t>
            </a:r>
            <a:r>
              <a:rPr lang="en-US" sz="4000" i="1" baseline="-25000" dirty="0" smtClean="0"/>
              <a:t>n-</a:t>
            </a:r>
            <a:r>
              <a:rPr lang="en-US" sz="4000" baseline="-25000" dirty="0" smtClean="0">
                <a:latin typeface="Cambria Math" pitchFamily="18" charset="0"/>
                <a:ea typeface="Cambria Math" pitchFamily="18" charset="0"/>
              </a:rPr>
              <a:t>1</a:t>
            </a:r>
            <a:r>
              <a:rPr lang="en-US" sz="4000" i="1" dirty="0"/>
              <a:t>,</a:t>
            </a:r>
            <a:r>
              <a:rPr lang="en-US" sz="4000" i="1" dirty="0" smtClean="0"/>
              <a:t> </a:t>
            </a:r>
            <a:r>
              <a:rPr lang="en-US" sz="4000" i="1" dirty="0" err="1" smtClean="0"/>
              <a:t>x</a:t>
            </a:r>
            <a:r>
              <a:rPr lang="en-US" sz="4000" i="1" baseline="-25000" dirty="0" err="1" smtClean="0"/>
              <a:t>n</a:t>
            </a:r>
            <a:r>
              <a:rPr lang="en-US" sz="4000" i="1" dirty="0" smtClean="0"/>
              <a:t> = v </a:t>
            </a:r>
            <a:r>
              <a:rPr lang="en-US" sz="4000" dirty="0" smtClean="0"/>
              <a:t>of vertices such that </a:t>
            </a:r>
            <a:r>
              <a:rPr lang="en-US" sz="4000" i="1" dirty="0" err="1" smtClean="0"/>
              <a:t>e</a:t>
            </a:r>
            <a:r>
              <a:rPr lang="en-US" sz="4000" i="1" baseline="-25000" dirty="0" err="1" smtClean="0"/>
              <a:t>i</a:t>
            </a:r>
            <a:r>
              <a:rPr lang="en-US" sz="4000" i="1" baseline="-25000" dirty="0" smtClean="0"/>
              <a:t> </a:t>
            </a:r>
            <a:r>
              <a:rPr lang="en-US" sz="4000" dirty="0" smtClean="0"/>
              <a:t>has, for </a:t>
            </a:r>
            <a:r>
              <a:rPr lang="en-US" sz="4000" i="1" dirty="0" err="1" smtClean="0"/>
              <a:t>i</a:t>
            </a:r>
            <a:r>
              <a:rPr lang="en-US" sz="4000" dirty="0" smtClean="0"/>
              <a:t> = </a:t>
            </a:r>
            <a:r>
              <a:rPr lang="en-US" sz="4000" dirty="0" smtClean="0">
                <a:latin typeface="Cambria Math" pitchFamily="18" charset="0"/>
                <a:ea typeface="Cambria Math" pitchFamily="18" charset="0"/>
              </a:rPr>
              <a:t>1</a:t>
            </a:r>
            <a:r>
              <a:rPr lang="en-US" sz="4000" dirty="0" smtClean="0"/>
              <a:t>, …, </a:t>
            </a:r>
            <a:r>
              <a:rPr lang="en-US" sz="4000" i="1" dirty="0" smtClean="0"/>
              <a:t>n</a:t>
            </a:r>
            <a:r>
              <a:rPr lang="en-US" sz="4000" dirty="0" smtClean="0"/>
              <a:t>, the endpoints </a:t>
            </a:r>
            <a:r>
              <a:rPr lang="en-US" sz="4000" i="1" dirty="0" smtClean="0"/>
              <a:t>x</a:t>
            </a:r>
            <a:r>
              <a:rPr lang="en-US" sz="4000" i="1" baseline="-25000" dirty="0" smtClean="0"/>
              <a:t>i</a:t>
            </a:r>
            <a:r>
              <a:rPr lang="en-US" sz="4000" baseline="-25000" dirty="0" smtClean="0"/>
              <a:t>-</a:t>
            </a:r>
            <a:r>
              <a:rPr lang="en-US" sz="4000" baseline="-25000" dirty="0" smtClean="0">
                <a:latin typeface="Cambria Math" pitchFamily="18" charset="0"/>
                <a:ea typeface="Cambria Math" pitchFamily="18" charset="0"/>
              </a:rPr>
              <a:t>1</a:t>
            </a:r>
            <a:r>
              <a:rPr lang="en-US" sz="4000" dirty="0" smtClean="0"/>
              <a:t> and </a:t>
            </a:r>
            <a:r>
              <a:rPr lang="en-US" sz="4000" i="1" dirty="0" smtClean="0"/>
              <a:t>x</a:t>
            </a:r>
            <a:r>
              <a:rPr lang="en-US" sz="4000" i="1" baseline="-25000" dirty="0" smtClean="0"/>
              <a:t>i</a:t>
            </a:r>
            <a:r>
              <a:rPr lang="en-US" sz="4000" dirty="0" smtClean="0"/>
              <a:t>. </a:t>
            </a:r>
          </a:p>
          <a:p>
            <a:pPr indent="0">
              <a:buNone/>
            </a:pPr>
            <a:endParaRPr lang="en-US" sz="4000" dirty="0" smtClean="0"/>
          </a:p>
          <a:p>
            <a:pPr marL="1097280" lvl="1" indent="-457200"/>
            <a:r>
              <a:rPr lang="en-US" sz="4000" dirty="0" smtClean="0"/>
              <a:t>When the graph is simple, we denote this path by its vertex sequence </a:t>
            </a:r>
            <a:r>
              <a:rPr lang="en-US" sz="4000" i="1" dirty="0" smtClean="0"/>
              <a:t>x</a:t>
            </a:r>
            <a:r>
              <a:rPr lang="en-US" sz="4000" baseline="-25000" dirty="0" smtClean="0">
                <a:latin typeface="Cambria Math" pitchFamily="18" charset="0"/>
                <a:ea typeface="Cambria Math" pitchFamily="18" charset="0"/>
              </a:rPr>
              <a:t>0</a:t>
            </a:r>
            <a:r>
              <a:rPr lang="en-US" sz="4000" i="1" dirty="0" smtClean="0"/>
              <a:t>, x</a:t>
            </a:r>
            <a:r>
              <a:rPr lang="en-US" sz="4000" baseline="-25000" dirty="0" smtClean="0">
                <a:latin typeface="Cambria Math" pitchFamily="18" charset="0"/>
                <a:ea typeface="Cambria Math" pitchFamily="18" charset="0"/>
              </a:rPr>
              <a:t>1</a:t>
            </a:r>
            <a:r>
              <a:rPr lang="en-US" sz="4000" i="1" dirty="0"/>
              <a:t>, … , </a:t>
            </a:r>
            <a:r>
              <a:rPr lang="en-US" sz="4000" i="1" dirty="0" err="1" smtClean="0"/>
              <a:t>x</a:t>
            </a:r>
            <a:r>
              <a:rPr lang="en-US" sz="4000" i="1" baseline="-25000" dirty="0" err="1" smtClean="0"/>
              <a:t>n</a:t>
            </a:r>
            <a:r>
              <a:rPr lang="en-US" sz="4000" dirty="0" smtClean="0"/>
              <a:t>(since listing the vertices uniquely determines the path).</a:t>
            </a:r>
          </a:p>
          <a:p>
            <a:pPr marL="1097280" lvl="1" indent="-457200"/>
            <a:r>
              <a:rPr lang="en-US" sz="4000" dirty="0" smtClean="0"/>
              <a:t>The path is a </a:t>
            </a:r>
            <a:r>
              <a:rPr lang="en-US" sz="4000" i="1" dirty="0" smtClean="0"/>
              <a:t>circuit</a:t>
            </a:r>
            <a:r>
              <a:rPr lang="en-US" sz="4000" dirty="0" smtClean="0"/>
              <a:t> if it begins and ends at the same vertex (</a:t>
            </a:r>
            <a:r>
              <a:rPr lang="en-US" sz="4000" i="1" dirty="0" smtClean="0"/>
              <a:t>u</a:t>
            </a:r>
            <a:r>
              <a:rPr lang="en-US" sz="4000" dirty="0" smtClean="0"/>
              <a:t> = </a:t>
            </a:r>
            <a:r>
              <a:rPr lang="en-US" sz="4000" i="1" dirty="0" smtClean="0"/>
              <a:t>v</a:t>
            </a:r>
            <a:r>
              <a:rPr lang="en-US" sz="4000" dirty="0" smtClean="0"/>
              <a:t>) and has length greater than zero.</a:t>
            </a:r>
          </a:p>
          <a:p>
            <a:pPr marL="1097280" lvl="1" indent="-457200"/>
            <a:r>
              <a:rPr lang="en-US" sz="4000" dirty="0" smtClean="0"/>
              <a:t>The path or circuit is said to </a:t>
            </a:r>
            <a:r>
              <a:rPr lang="en-US" sz="4000" i="1" dirty="0" smtClean="0"/>
              <a:t>pass through </a:t>
            </a:r>
            <a:r>
              <a:rPr lang="en-US" sz="4000" dirty="0" smtClean="0"/>
              <a:t>the vertices</a:t>
            </a:r>
            <a:r>
              <a:rPr lang="en-US" sz="4000" i="1" dirty="0"/>
              <a:t> </a:t>
            </a:r>
            <a:r>
              <a:rPr lang="en-US" sz="4000" i="1" dirty="0" smtClean="0"/>
              <a:t>x</a:t>
            </a:r>
            <a:r>
              <a:rPr lang="en-US" sz="4000" baseline="-25000" dirty="0" smtClean="0">
                <a:latin typeface="Cambria Math" pitchFamily="18" charset="0"/>
                <a:ea typeface="Cambria Math" pitchFamily="18" charset="0"/>
              </a:rPr>
              <a:t>1</a:t>
            </a:r>
            <a:r>
              <a:rPr lang="en-US" sz="4000" i="1" dirty="0" smtClean="0"/>
              <a:t>, x</a:t>
            </a:r>
            <a:r>
              <a:rPr lang="en-US" sz="4000" baseline="-25000" dirty="0" smtClean="0">
                <a:latin typeface="Cambria Math" pitchFamily="18" charset="0"/>
                <a:ea typeface="Cambria Math" pitchFamily="18" charset="0"/>
              </a:rPr>
              <a:t>2</a:t>
            </a:r>
            <a:r>
              <a:rPr lang="en-US" sz="4000" i="1" dirty="0" smtClean="0"/>
              <a:t>, </a:t>
            </a:r>
            <a:r>
              <a:rPr lang="en-US" sz="4000" i="1" dirty="0"/>
              <a:t>… , </a:t>
            </a:r>
            <a:r>
              <a:rPr lang="en-US" sz="4000" i="1" dirty="0" smtClean="0"/>
              <a:t>x</a:t>
            </a:r>
            <a:r>
              <a:rPr lang="en-US" sz="4000" i="1" baseline="-25000" dirty="0" smtClean="0"/>
              <a:t>n-</a:t>
            </a:r>
            <a:r>
              <a:rPr lang="en-US" sz="4000" baseline="-25000" dirty="0" smtClean="0">
                <a:latin typeface="Cambria Math" pitchFamily="18" charset="0"/>
                <a:ea typeface="Cambria Math" pitchFamily="18" charset="0"/>
              </a:rPr>
              <a:t>1</a:t>
            </a:r>
            <a:r>
              <a:rPr lang="en-US" sz="4000" dirty="0"/>
              <a:t> </a:t>
            </a:r>
            <a:r>
              <a:rPr lang="en-US" sz="4000" dirty="0" smtClean="0"/>
              <a:t> and </a:t>
            </a:r>
            <a:r>
              <a:rPr lang="en-US" sz="4000" i="1" dirty="0" smtClean="0"/>
              <a:t>traverse</a:t>
            </a:r>
            <a:r>
              <a:rPr lang="en-US" sz="4000" dirty="0" smtClean="0"/>
              <a:t> the edges </a:t>
            </a:r>
            <a:r>
              <a:rPr lang="en-US" sz="4000" i="1" dirty="0"/>
              <a:t>e</a:t>
            </a:r>
            <a:r>
              <a:rPr lang="en-US" sz="4000" baseline="-25000" dirty="0">
                <a:latin typeface="Cambria Math" pitchFamily="18" charset="0"/>
                <a:ea typeface="Cambria Math" pitchFamily="18" charset="0"/>
              </a:rPr>
              <a:t>1</a:t>
            </a:r>
            <a:r>
              <a:rPr lang="en-US" sz="4000" i="1" dirty="0"/>
              <a:t>, … , </a:t>
            </a:r>
            <a:r>
              <a:rPr lang="en-US" sz="4000" i="1" dirty="0" smtClean="0"/>
              <a:t>e</a:t>
            </a:r>
            <a:r>
              <a:rPr lang="en-US" sz="4000" i="1" baseline="-25000" dirty="0" smtClean="0"/>
              <a:t>n</a:t>
            </a:r>
            <a:r>
              <a:rPr lang="en-US" sz="4000" dirty="0" smtClean="0"/>
              <a:t>.</a:t>
            </a:r>
          </a:p>
          <a:p>
            <a:pPr marL="1097280" lvl="1" indent="-457200"/>
            <a:r>
              <a:rPr lang="en-US" sz="4000" dirty="0" smtClean="0"/>
              <a:t>A path or circuit is </a:t>
            </a:r>
            <a:r>
              <a:rPr lang="en-US" sz="4000" i="1" dirty="0" smtClean="0"/>
              <a:t>simple</a:t>
            </a:r>
            <a:r>
              <a:rPr lang="en-US" sz="4000" dirty="0" smtClean="0"/>
              <a:t> if it does not contain the </a:t>
            </a:r>
            <a:r>
              <a:rPr lang="en-US" sz="4000" i="1" dirty="0" smtClean="0"/>
              <a:t>same edge</a:t>
            </a:r>
            <a:r>
              <a:rPr lang="en-US" sz="4000" dirty="0" smtClean="0"/>
              <a:t> more than once.</a:t>
            </a:r>
          </a:p>
          <a:p>
            <a:pPr marL="1097280" lvl="1" indent="-457200"/>
            <a:endParaRPr lang="en-US" dirty="0"/>
          </a:p>
          <a:p>
            <a:pPr marL="1097280" lvl="1" indent="-457200"/>
            <a:endParaRPr lang="en-US" dirty="0" smtClean="0"/>
          </a:p>
          <a:p>
            <a:pPr marL="1097280" lvl="1" indent="-457200"/>
            <a:endParaRPr lang="en-US" dirty="0"/>
          </a:p>
          <a:p>
            <a:pPr lvl="1" indent="0">
              <a:buNone/>
            </a:pPr>
            <a:r>
              <a:rPr lang="en-US" dirty="0" smtClean="0"/>
              <a:t>   </a:t>
            </a:r>
            <a:endParaRPr lang="en-US" dirty="0"/>
          </a:p>
        </p:txBody>
      </p:sp>
      <p:sp>
        <p:nvSpPr>
          <p:cNvPr id="5" name="TextBox 4"/>
          <p:cNvSpPr txBox="1"/>
          <p:nvPr/>
        </p:nvSpPr>
        <p:spPr>
          <a:xfrm>
            <a:off x="4038602" y="5830669"/>
            <a:ext cx="3856999" cy="646331"/>
          </a:xfrm>
          <a:prstGeom prst="rect">
            <a:avLst/>
          </a:prstGeom>
          <a:noFill/>
          <a:ln>
            <a:solidFill>
              <a:schemeClr val="accent1"/>
            </a:solidFill>
          </a:ln>
        </p:spPr>
        <p:txBody>
          <a:bodyPr wrap="square" rtlCol="0">
            <a:spAutoFit/>
          </a:bodyPr>
          <a:lstStyle/>
          <a:p>
            <a:r>
              <a:rPr lang="en-US" dirty="0" smtClean="0"/>
              <a:t>This terminology  is readily extended to directed graphs. (</a:t>
            </a:r>
            <a:r>
              <a:rPr lang="en-US" i="1" dirty="0" smtClean="0"/>
              <a:t>see text</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60</a:t>
            </a:fld>
            <a:endParaRPr lang="en-US"/>
          </a:p>
        </p:txBody>
      </p:sp>
    </p:spTree>
    <p:extLst>
      <p:ext uri="{BB962C8B-B14F-4D97-AF65-F5344CB8AC3E}">
        <p14:creationId xmlns:p14="http://schemas.microsoft.com/office/powerpoint/2010/main" val="4975515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pPr indent="0">
              <a:buNone/>
            </a:pPr>
            <a:r>
              <a:rPr lang="en-US" b="1" dirty="0" smtClean="0"/>
              <a:t>Example</a:t>
            </a:r>
            <a:r>
              <a:rPr lang="en-US" dirty="0" smtClean="0"/>
              <a:t>: In the simple graph here:</a:t>
            </a:r>
          </a:p>
          <a:p>
            <a:pPr lvl="1"/>
            <a:r>
              <a:rPr lang="en-US" i="1" dirty="0"/>
              <a:t>a</a:t>
            </a:r>
            <a:r>
              <a:rPr lang="en-US" dirty="0" smtClean="0"/>
              <a:t>, </a:t>
            </a:r>
            <a:r>
              <a:rPr lang="en-US" i="1" dirty="0" smtClean="0"/>
              <a:t>d</a:t>
            </a:r>
            <a:r>
              <a:rPr lang="en-US" dirty="0" smtClean="0"/>
              <a:t>, </a:t>
            </a:r>
            <a:r>
              <a:rPr lang="en-US" i="1" dirty="0" smtClean="0"/>
              <a:t>c</a:t>
            </a:r>
            <a:r>
              <a:rPr lang="en-US" dirty="0" smtClean="0"/>
              <a:t>, </a:t>
            </a:r>
            <a:r>
              <a:rPr lang="en-US" i="1" dirty="0" smtClean="0"/>
              <a:t>f</a:t>
            </a:r>
            <a:r>
              <a:rPr lang="en-US" dirty="0" smtClean="0"/>
              <a:t>, </a:t>
            </a:r>
            <a:r>
              <a:rPr lang="en-US" i="1" dirty="0" smtClean="0"/>
              <a:t>e</a:t>
            </a:r>
            <a:r>
              <a:rPr lang="en-US" dirty="0" smtClean="0"/>
              <a:t> is a simple path of length </a:t>
            </a:r>
            <a:r>
              <a:rPr lang="en-US" dirty="0" smtClean="0">
                <a:latin typeface="Cambria Math" pitchFamily="18" charset="0"/>
                <a:ea typeface="Cambria Math" pitchFamily="18" charset="0"/>
              </a:rPr>
              <a:t>4</a:t>
            </a:r>
            <a:r>
              <a:rPr lang="en-US" dirty="0" smtClean="0"/>
              <a:t>. </a:t>
            </a:r>
          </a:p>
          <a:p>
            <a:pPr lvl="1"/>
            <a:r>
              <a:rPr lang="en-US" i="1" dirty="0"/>
              <a:t>d</a:t>
            </a:r>
            <a:r>
              <a:rPr lang="en-US" dirty="0" smtClean="0"/>
              <a:t>, </a:t>
            </a:r>
            <a:r>
              <a:rPr lang="en-US" i="1" dirty="0" smtClean="0"/>
              <a:t>e</a:t>
            </a:r>
            <a:r>
              <a:rPr lang="en-US" dirty="0" smtClean="0"/>
              <a:t>, </a:t>
            </a:r>
            <a:r>
              <a:rPr lang="en-US" i="1" dirty="0" smtClean="0"/>
              <a:t>c</a:t>
            </a:r>
            <a:r>
              <a:rPr lang="en-US" dirty="0" smtClean="0"/>
              <a:t>, </a:t>
            </a:r>
            <a:r>
              <a:rPr lang="en-US" i="1" dirty="0" smtClean="0"/>
              <a:t>a</a:t>
            </a:r>
            <a:r>
              <a:rPr lang="en-US" dirty="0" smtClean="0"/>
              <a:t> is not a path because </a:t>
            </a:r>
            <a:r>
              <a:rPr lang="en-US" i="1" dirty="0" smtClean="0"/>
              <a:t>e</a:t>
            </a:r>
            <a:r>
              <a:rPr lang="en-US" dirty="0" smtClean="0"/>
              <a:t> is not connected to </a:t>
            </a:r>
            <a:r>
              <a:rPr lang="en-US" i="1" dirty="0" smtClean="0"/>
              <a:t>c</a:t>
            </a:r>
            <a:r>
              <a:rPr lang="en-US" dirty="0" smtClean="0"/>
              <a:t>.</a:t>
            </a:r>
          </a:p>
          <a:p>
            <a:pPr lvl="1"/>
            <a:r>
              <a:rPr lang="en-US" i="1" dirty="0"/>
              <a:t>b</a:t>
            </a:r>
            <a:r>
              <a:rPr lang="en-US" dirty="0" smtClean="0"/>
              <a:t>, </a:t>
            </a:r>
            <a:r>
              <a:rPr lang="en-US" i="1" dirty="0" smtClean="0"/>
              <a:t>c</a:t>
            </a:r>
            <a:r>
              <a:rPr lang="en-US" dirty="0" smtClean="0"/>
              <a:t>, </a:t>
            </a:r>
            <a:r>
              <a:rPr lang="en-US" i="1" dirty="0" smtClean="0"/>
              <a:t>f</a:t>
            </a:r>
            <a:r>
              <a:rPr lang="en-US" dirty="0" smtClean="0"/>
              <a:t>, </a:t>
            </a:r>
            <a:r>
              <a:rPr lang="en-US" i="1" dirty="0" smtClean="0"/>
              <a:t>e</a:t>
            </a:r>
            <a:r>
              <a:rPr lang="en-US" dirty="0" smtClean="0"/>
              <a:t>, </a:t>
            </a:r>
            <a:r>
              <a:rPr lang="en-US" i="1" dirty="0" smtClean="0"/>
              <a:t>b</a:t>
            </a:r>
            <a:r>
              <a:rPr lang="en-US" dirty="0" smtClean="0"/>
              <a:t> is a circuit of length </a:t>
            </a:r>
            <a:r>
              <a:rPr lang="en-US" dirty="0" smtClean="0">
                <a:latin typeface="Cambria Math" pitchFamily="18" charset="0"/>
                <a:ea typeface="Cambria Math" pitchFamily="18" charset="0"/>
              </a:rPr>
              <a:t>4</a:t>
            </a:r>
            <a:r>
              <a:rPr lang="en-US" dirty="0" smtClean="0"/>
              <a:t>. </a:t>
            </a:r>
          </a:p>
          <a:p>
            <a:pPr lvl="1"/>
            <a:r>
              <a:rPr lang="en-US" i="1" dirty="0"/>
              <a:t>a</a:t>
            </a:r>
            <a:r>
              <a:rPr lang="en-US" dirty="0" smtClean="0"/>
              <a:t>, </a:t>
            </a:r>
            <a:r>
              <a:rPr lang="en-US" i="1" dirty="0" smtClean="0"/>
              <a:t>b</a:t>
            </a:r>
            <a:r>
              <a:rPr lang="en-US" dirty="0" smtClean="0"/>
              <a:t>, </a:t>
            </a:r>
            <a:r>
              <a:rPr lang="en-US" i="1" dirty="0" smtClean="0"/>
              <a:t>e</a:t>
            </a:r>
            <a:r>
              <a:rPr lang="en-US" dirty="0" smtClean="0"/>
              <a:t>, </a:t>
            </a:r>
            <a:r>
              <a:rPr lang="en-US" i="1" dirty="0" smtClean="0"/>
              <a:t>d</a:t>
            </a:r>
            <a:r>
              <a:rPr lang="en-US" dirty="0" smtClean="0"/>
              <a:t>, </a:t>
            </a:r>
            <a:r>
              <a:rPr lang="en-US" i="1" dirty="0" smtClean="0"/>
              <a:t>a</a:t>
            </a:r>
            <a:r>
              <a:rPr lang="en-US" dirty="0" smtClean="0"/>
              <a:t>, </a:t>
            </a:r>
            <a:r>
              <a:rPr lang="en-US" i="1" dirty="0" smtClean="0"/>
              <a:t>b </a:t>
            </a:r>
            <a:r>
              <a:rPr lang="en-US" dirty="0" smtClean="0"/>
              <a:t>is a path of length </a:t>
            </a:r>
            <a:r>
              <a:rPr lang="en-US" dirty="0" smtClean="0">
                <a:latin typeface="Cambria Math" pitchFamily="18" charset="0"/>
                <a:ea typeface="Cambria Math" pitchFamily="18" charset="0"/>
              </a:rPr>
              <a:t>5</a:t>
            </a:r>
            <a:r>
              <a:rPr lang="en-US" dirty="0" smtClean="0"/>
              <a:t>, but it is not a simple path.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0401" y="1600200"/>
            <a:ext cx="1273303" cy="886968"/>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61</a:t>
            </a:fld>
            <a:endParaRPr lang="en-US"/>
          </a:p>
        </p:txBody>
      </p:sp>
    </p:spTree>
    <p:extLst>
      <p:ext uri="{BB962C8B-B14F-4D97-AF65-F5344CB8AC3E}">
        <p14:creationId xmlns:p14="http://schemas.microsoft.com/office/powerpoint/2010/main" val="30111448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Degrees of Separation</a:t>
            </a:r>
            <a:endParaRPr lang="en-US" dirty="0"/>
          </a:p>
        </p:txBody>
      </p:sp>
      <p:sp>
        <p:nvSpPr>
          <p:cNvPr id="3" name="Content Placeholder 2"/>
          <p:cNvSpPr>
            <a:spLocks noGrp="1"/>
          </p:cNvSpPr>
          <p:nvPr>
            <p:ph idx="1"/>
          </p:nvPr>
        </p:nvSpPr>
        <p:spPr/>
        <p:txBody>
          <a:bodyPr/>
          <a:lstStyle/>
          <a:p>
            <a:pPr indent="0">
              <a:buNone/>
            </a:pPr>
            <a:r>
              <a:rPr lang="en-US" b="1" dirty="0" smtClean="0"/>
              <a:t>Example: </a:t>
            </a:r>
            <a:r>
              <a:rPr lang="en-US" b="1" i="1" dirty="0" smtClean="0"/>
              <a:t>Paths in Acquaintanceship Graphs</a:t>
            </a:r>
            <a:r>
              <a:rPr lang="en-US" dirty="0" smtClean="0"/>
              <a:t>. In an acquaintanceship graph there is a path between two people if there is a chain of people linking these people, where two people adjacent in the chain know one another. In this graph there is a chain of six people linking </a:t>
            </a:r>
            <a:r>
              <a:rPr lang="en-US" dirty="0" err="1" smtClean="0"/>
              <a:t>Kamini</a:t>
            </a:r>
            <a:r>
              <a:rPr lang="en-US" dirty="0" smtClean="0"/>
              <a:t> and </a:t>
            </a:r>
            <a:r>
              <a:rPr lang="en-US" dirty="0" err="1" smtClean="0"/>
              <a:t>Ching</a:t>
            </a:r>
            <a:r>
              <a:rPr lang="en-US" dirty="0" smtClean="0"/>
              <a: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1" y="4724400"/>
            <a:ext cx="3099055" cy="1660398"/>
          </a:xfrm>
          <a:prstGeom prst="rect">
            <a:avLst/>
          </a:prstGeom>
        </p:spPr>
      </p:pic>
      <p:sp>
        <p:nvSpPr>
          <p:cNvPr id="5" name="TextBox 4"/>
          <p:cNvSpPr txBox="1"/>
          <p:nvPr/>
        </p:nvSpPr>
        <p:spPr>
          <a:xfrm>
            <a:off x="4800600" y="4718353"/>
            <a:ext cx="3581400" cy="2031325"/>
          </a:xfrm>
          <a:prstGeom prst="rect">
            <a:avLst/>
          </a:prstGeom>
          <a:noFill/>
          <a:ln>
            <a:solidFill>
              <a:schemeClr val="accent1"/>
            </a:solidFill>
          </a:ln>
        </p:spPr>
        <p:txBody>
          <a:bodyPr wrap="square" rtlCol="0">
            <a:spAutoFit/>
          </a:bodyPr>
          <a:lstStyle/>
          <a:p>
            <a:r>
              <a:rPr lang="en-US" dirty="0" smtClean="0"/>
              <a:t>Some have speculated that almost every pair of people in the world are linked by a small chain of no more than six, or maybe even, five people.  The play </a:t>
            </a:r>
            <a:r>
              <a:rPr lang="en-US" i="1" dirty="0" smtClean="0"/>
              <a:t>Six Degrees of Separation</a:t>
            </a:r>
            <a:r>
              <a:rPr lang="en-US" dirty="0" smtClean="0"/>
              <a:t> by John </a:t>
            </a:r>
            <a:r>
              <a:rPr lang="en-US" dirty="0" err="1" smtClean="0"/>
              <a:t>Guare</a:t>
            </a:r>
            <a:r>
              <a:rPr lang="en-US" dirty="0" smtClean="0"/>
              <a:t> is based on this notion.  </a:t>
            </a:r>
            <a:endParaRPr lang="en-US" dirty="0"/>
          </a:p>
        </p:txBody>
      </p:sp>
      <p:sp>
        <p:nvSpPr>
          <p:cNvPr id="6" name="Slide Number Placeholder 5"/>
          <p:cNvSpPr>
            <a:spLocks noGrp="1"/>
          </p:cNvSpPr>
          <p:nvPr>
            <p:ph type="sldNum" sz="quarter" idx="12"/>
          </p:nvPr>
        </p:nvSpPr>
        <p:spPr/>
        <p:txBody>
          <a:bodyPr/>
          <a:lstStyle/>
          <a:p>
            <a:fld id="{8CD41AC4-40F7-4FE0-8905-74C6698904F3}" type="slidenum">
              <a:rPr lang="en-US" smtClean="0"/>
              <a:pPr/>
              <a:t>62</a:t>
            </a:fld>
            <a:endParaRPr lang="en-US"/>
          </a:p>
        </p:txBody>
      </p:sp>
    </p:spTree>
    <p:extLst>
      <p:ext uri="{BB962C8B-B14F-4D97-AF65-F5344CB8AC3E}">
        <p14:creationId xmlns:p14="http://schemas.microsoft.com/office/powerpoint/2010/main" val="18974840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Erd</a:t>
            </a:r>
            <a:r>
              <a:rPr lang="hu-HU" dirty="0"/>
              <a:t>ő</a:t>
            </a:r>
            <a:r>
              <a:rPr lang="en-US" dirty="0"/>
              <a:t>s </a:t>
            </a:r>
            <a:r>
              <a:rPr lang="en-US" dirty="0" smtClean="0"/>
              <a:t>numbers</a:t>
            </a:r>
            <a:endParaRPr lang="en-US" dirty="0"/>
          </a:p>
        </p:txBody>
      </p:sp>
      <p:sp>
        <p:nvSpPr>
          <p:cNvPr id="3" name="Content Placeholder 2"/>
          <p:cNvSpPr>
            <a:spLocks noGrp="1"/>
          </p:cNvSpPr>
          <p:nvPr>
            <p:ph idx="1"/>
          </p:nvPr>
        </p:nvSpPr>
        <p:spPr/>
        <p:txBody>
          <a:bodyPr>
            <a:normAutofit fontScale="92500" lnSpcReduction="10000"/>
          </a:bodyPr>
          <a:lstStyle/>
          <a:p>
            <a:pPr indent="0">
              <a:buNone/>
            </a:pPr>
            <a:r>
              <a:rPr lang="en-US" b="1" dirty="0" smtClean="0"/>
              <a:t>Example: </a:t>
            </a:r>
            <a:r>
              <a:rPr lang="en-US" b="1" i="1" dirty="0" err="1"/>
              <a:t>Erd</a:t>
            </a:r>
            <a:r>
              <a:rPr lang="hu-HU" b="1" i="1" dirty="0"/>
              <a:t>ő</a:t>
            </a:r>
            <a:r>
              <a:rPr lang="en-US" b="1" i="1" dirty="0"/>
              <a:t>s </a:t>
            </a:r>
            <a:r>
              <a:rPr lang="en-US" b="1" i="1" dirty="0" smtClean="0"/>
              <a:t>numbers</a:t>
            </a:r>
            <a:r>
              <a:rPr lang="en-US" dirty="0" smtClean="0"/>
              <a:t>.                                                                     In a collaboration graph, two people </a:t>
            </a:r>
            <a:r>
              <a:rPr lang="en-US" i="1" dirty="0" smtClean="0"/>
              <a:t>a</a:t>
            </a:r>
            <a:r>
              <a:rPr lang="en-US" dirty="0" smtClean="0"/>
              <a:t> and </a:t>
            </a:r>
            <a:r>
              <a:rPr lang="en-US" i="1" dirty="0" smtClean="0"/>
              <a:t>b</a:t>
            </a:r>
            <a:r>
              <a:rPr lang="en-US" dirty="0" smtClean="0"/>
              <a:t> are                  connected by a path when there is a sequence                           of people starting with </a:t>
            </a:r>
            <a:r>
              <a:rPr lang="en-US" i="1" dirty="0" smtClean="0"/>
              <a:t>a</a:t>
            </a:r>
            <a:r>
              <a:rPr lang="en-US" dirty="0" smtClean="0"/>
              <a:t> and ending with </a:t>
            </a:r>
            <a:r>
              <a:rPr lang="en-US" i="1" dirty="0" smtClean="0"/>
              <a:t>b</a:t>
            </a:r>
            <a:r>
              <a:rPr lang="en-US" dirty="0" smtClean="0"/>
              <a:t>                           such that the endpoints of each edge in the                          path are people who have collaborated. </a:t>
            </a:r>
          </a:p>
          <a:p>
            <a:pPr marL="731520" indent="-457200"/>
            <a:r>
              <a:rPr lang="en-US" dirty="0" smtClean="0"/>
              <a:t>In the academic collaboration graph of people who have written papers in mathematics, the </a:t>
            </a:r>
            <a:r>
              <a:rPr lang="en-US" i="1" dirty="0" err="1"/>
              <a:t>Erd</a:t>
            </a:r>
            <a:r>
              <a:rPr lang="hu-HU" i="1" dirty="0"/>
              <a:t>ő</a:t>
            </a:r>
            <a:r>
              <a:rPr lang="en-US" i="1" dirty="0"/>
              <a:t>s </a:t>
            </a:r>
            <a:r>
              <a:rPr lang="en-US" i="1" dirty="0" smtClean="0"/>
              <a:t>number </a:t>
            </a:r>
            <a:r>
              <a:rPr lang="en-US" dirty="0" smtClean="0"/>
              <a:t>of a person </a:t>
            </a:r>
            <a:r>
              <a:rPr lang="en-US" i="1" dirty="0" smtClean="0"/>
              <a:t>m</a:t>
            </a:r>
            <a:r>
              <a:rPr lang="en-US" dirty="0" smtClean="0"/>
              <a:t> is the length of the shortest path between </a:t>
            </a:r>
            <a:r>
              <a:rPr lang="en-US" i="1" dirty="0" smtClean="0"/>
              <a:t>m</a:t>
            </a:r>
            <a:r>
              <a:rPr lang="en-US" dirty="0" smtClean="0"/>
              <a:t> and the prolific mathematician Paul </a:t>
            </a:r>
            <a:r>
              <a:rPr lang="en-US" dirty="0" err="1"/>
              <a:t>Erd</a:t>
            </a:r>
            <a:r>
              <a:rPr lang="hu-HU" dirty="0"/>
              <a:t>ő</a:t>
            </a:r>
            <a:r>
              <a:rPr lang="en-US" dirty="0" smtClean="0"/>
              <a:t>s.</a:t>
            </a:r>
          </a:p>
          <a:p>
            <a:pPr marL="731520" lvl="1" indent="-457200">
              <a:buClr>
                <a:schemeClr val="accent3"/>
              </a:buClr>
              <a:buSzPct val="95000"/>
            </a:pPr>
            <a:r>
              <a:rPr lang="en-US" sz="2600" dirty="0" smtClean="0"/>
              <a:t>To learn more about </a:t>
            </a:r>
            <a:r>
              <a:rPr lang="en-US" sz="2600" dirty="0" err="1" smtClean="0"/>
              <a:t>Erd</a:t>
            </a:r>
            <a:r>
              <a:rPr lang="hu-HU" sz="2600" dirty="0"/>
              <a:t>ő</a:t>
            </a:r>
            <a:r>
              <a:rPr lang="en-US" sz="2600" dirty="0"/>
              <a:t>s </a:t>
            </a:r>
            <a:r>
              <a:rPr lang="en-US" sz="2600" dirty="0" smtClean="0"/>
              <a:t>numbers, visit  </a:t>
            </a:r>
          </a:p>
          <a:p>
            <a:pPr marL="274320" lvl="1" indent="0">
              <a:buClr>
                <a:schemeClr val="accent3"/>
              </a:buClr>
              <a:buSzPct val="95000"/>
              <a:buNone/>
            </a:pPr>
            <a:r>
              <a:rPr lang="en-US" dirty="0" smtClean="0">
                <a:hlinkClick r:id="rId2"/>
              </a:rPr>
              <a:t>http://</a:t>
            </a:r>
            <a:r>
              <a:rPr lang="en-US" dirty="0">
                <a:hlinkClick r:id="rId2"/>
              </a:rPr>
              <a:t>www.ams.org/mathscinet/collaborationDistance.html</a:t>
            </a:r>
            <a:endParaRPr lang="en-US" dirty="0"/>
          </a:p>
          <a:p>
            <a:pPr marL="731520" indent="-457200"/>
            <a:endParaRPr lang="en-US" dirty="0"/>
          </a:p>
        </p:txBody>
      </p: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201" y="304800"/>
            <a:ext cx="1488948" cy="362559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1" y="381000"/>
            <a:ext cx="888492" cy="1036320"/>
          </a:xfrm>
          <a:prstGeom prst="rect">
            <a:avLst/>
          </a:prstGeom>
        </p:spPr>
      </p:pic>
      <p:sp>
        <p:nvSpPr>
          <p:cNvPr id="8" name="TextBox 7"/>
          <p:cNvSpPr txBox="1"/>
          <p:nvPr/>
        </p:nvSpPr>
        <p:spPr>
          <a:xfrm>
            <a:off x="5334000" y="1524001"/>
            <a:ext cx="1524000" cy="369332"/>
          </a:xfrm>
          <a:prstGeom prst="rect">
            <a:avLst/>
          </a:prstGeom>
          <a:noFill/>
        </p:spPr>
        <p:txBody>
          <a:bodyPr wrap="square" rtlCol="0">
            <a:spAutoFit/>
          </a:bodyPr>
          <a:lstStyle/>
          <a:p>
            <a:r>
              <a:rPr lang="en-US" dirty="0"/>
              <a:t>Paul </a:t>
            </a:r>
            <a:r>
              <a:rPr lang="en-US" dirty="0" err="1"/>
              <a:t>Erd</a:t>
            </a:r>
            <a:r>
              <a:rPr lang="hu-HU" dirty="0"/>
              <a:t>ő</a:t>
            </a:r>
            <a:r>
              <a:rPr lang="en-US" dirty="0"/>
              <a:t>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63</a:t>
            </a:fld>
            <a:endParaRPr lang="en-US"/>
          </a:p>
        </p:txBody>
      </p:sp>
    </p:spTree>
    <p:extLst>
      <p:ext uri="{BB962C8B-B14F-4D97-AF65-F5344CB8AC3E}">
        <p14:creationId xmlns:p14="http://schemas.microsoft.com/office/powerpoint/2010/main" val="40528901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Bacon Numbers</a:t>
            </a:r>
            <a:endParaRPr lang="en-US" dirty="0"/>
          </a:p>
        </p:txBody>
      </p:sp>
      <p:sp>
        <p:nvSpPr>
          <p:cNvPr id="3" name="Content Placeholder 2"/>
          <p:cNvSpPr>
            <a:spLocks noGrp="1"/>
          </p:cNvSpPr>
          <p:nvPr>
            <p:ph idx="1"/>
          </p:nvPr>
        </p:nvSpPr>
        <p:spPr/>
        <p:txBody>
          <a:bodyPr>
            <a:normAutofit fontScale="92500" lnSpcReduction="20000"/>
          </a:bodyPr>
          <a:lstStyle/>
          <a:p>
            <a:pPr marL="731520" indent="-457200"/>
            <a:r>
              <a:rPr lang="en-US" dirty="0" smtClean="0"/>
              <a:t>In the Hollywood graph, two actors                                   </a:t>
            </a:r>
            <a:r>
              <a:rPr lang="en-US" i="1" dirty="0" smtClean="0"/>
              <a:t>a</a:t>
            </a:r>
            <a:r>
              <a:rPr lang="en-US" dirty="0" smtClean="0"/>
              <a:t> and </a:t>
            </a:r>
            <a:r>
              <a:rPr lang="en-US" i="1" dirty="0" smtClean="0"/>
              <a:t>b</a:t>
            </a:r>
            <a:r>
              <a:rPr lang="en-US" dirty="0" smtClean="0"/>
              <a:t> are linked when there is a                                    chain of actors linking </a:t>
            </a:r>
            <a:r>
              <a:rPr lang="en-US" i="1" dirty="0" smtClean="0"/>
              <a:t>a</a:t>
            </a:r>
            <a:r>
              <a:rPr lang="en-US" dirty="0" smtClean="0"/>
              <a:t> and </a:t>
            </a:r>
            <a:r>
              <a:rPr lang="en-US" i="1" dirty="0" smtClean="0"/>
              <a:t>b</a:t>
            </a:r>
            <a:r>
              <a:rPr lang="en-US" dirty="0" smtClean="0"/>
              <a:t>, where                                  every two actors adjacent in the chain have                    acted in the same movie.</a:t>
            </a:r>
          </a:p>
          <a:p>
            <a:pPr marL="731520" indent="-457200"/>
            <a:r>
              <a:rPr lang="en-US" dirty="0" smtClean="0"/>
              <a:t>The </a:t>
            </a:r>
            <a:r>
              <a:rPr lang="en-US" i="1" dirty="0" smtClean="0"/>
              <a:t>Bacon number </a:t>
            </a:r>
            <a:r>
              <a:rPr lang="en-US" dirty="0" smtClean="0"/>
              <a:t>of an actor </a:t>
            </a:r>
            <a:r>
              <a:rPr lang="en-US" i="1" dirty="0" smtClean="0"/>
              <a:t>c</a:t>
            </a:r>
            <a:r>
              <a:rPr lang="en-US" dirty="0" smtClean="0"/>
              <a:t>  is defined to be the length of the shortest path connecting </a:t>
            </a:r>
            <a:r>
              <a:rPr lang="en-US" i="1" dirty="0" smtClean="0"/>
              <a:t>c</a:t>
            </a:r>
            <a:r>
              <a:rPr lang="en-US" dirty="0" smtClean="0"/>
              <a:t> and the well-known actor Kevin Bacon</a:t>
            </a:r>
            <a:r>
              <a:rPr lang="en-US" dirty="0"/>
              <a:t>. (Note that we can define a similar number by replacing Kevin Bacon by a different actor.)</a:t>
            </a:r>
            <a:endParaRPr lang="en-US" dirty="0" smtClean="0"/>
          </a:p>
          <a:p>
            <a:pPr marL="731520" lvl="1" indent="-457200">
              <a:buClr>
                <a:schemeClr val="accent3"/>
              </a:buClr>
              <a:buSzPct val="95000"/>
            </a:pPr>
            <a:r>
              <a:rPr lang="en-US" dirty="0" smtClean="0"/>
              <a:t>The </a:t>
            </a:r>
            <a:r>
              <a:rPr lang="en-US" i="1" dirty="0" smtClean="0"/>
              <a:t>oracle of Bacon </a:t>
            </a:r>
            <a:r>
              <a:rPr lang="en-US" dirty="0" smtClean="0"/>
              <a:t>web site </a:t>
            </a:r>
            <a:r>
              <a:rPr lang="en-US" dirty="0">
                <a:hlinkClick r:id="rId2"/>
              </a:rPr>
              <a:t>http://oracleofbacon.org/how.php </a:t>
            </a:r>
            <a:r>
              <a:rPr lang="en-US" dirty="0" smtClean="0"/>
              <a:t> provides a tool for finding Bacon numbers.</a:t>
            </a:r>
          </a:p>
          <a:p>
            <a:pPr marL="731520" indent="-457200"/>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4201" y="838200"/>
            <a:ext cx="1498092" cy="2665476"/>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64</a:t>
            </a:fld>
            <a:endParaRPr lang="en-US"/>
          </a:p>
        </p:txBody>
      </p:sp>
    </p:spTree>
    <p:extLst>
      <p:ext uri="{BB962C8B-B14F-4D97-AF65-F5344CB8AC3E}">
        <p14:creationId xmlns:p14="http://schemas.microsoft.com/office/powerpoint/2010/main" val="21807271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Connectedness in Undirected Graphs</a:t>
            </a:r>
            <a:endParaRPr lang="en-US" dirty="0"/>
          </a:p>
        </p:txBody>
      </p:sp>
      <p:sp>
        <p:nvSpPr>
          <p:cNvPr id="3" name="Content Placeholder 2"/>
          <p:cNvSpPr>
            <a:spLocks noGrp="1"/>
          </p:cNvSpPr>
          <p:nvPr>
            <p:ph idx="1"/>
          </p:nvPr>
        </p:nvSpPr>
        <p:spPr/>
        <p:txBody>
          <a:bodyPr>
            <a:normAutofit fontScale="92500" lnSpcReduction="20000"/>
          </a:bodyPr>
          <a:lstStyle/>
          <a:p>
            <a:pPr indent="0">
              <a:buNone/>
            </a:pPr>
            <a:r>
              <a:rPr lang="en-US" b="1" dirty="0" smtClean="0"/>
              <a:t>Definition</a:t>
            </a:r>
            <a:r>
              <a:rPr lang="en-US" dirty="0" smtClean="0"/>
              <a:t>: An undirected graph is called </a:t>
            </a:r>
            <a:r>
              <a:rPr lang="en-US" i="1" dirty="0" smtClean="0"/>
              <a:t>connected</a:t>
            </a:r>
            <a:r>
              <a:rPr lang="en-US" dirty="0" smtClean="0"/>
              <a:t> if there is a path between every pair of vertices.  An undirected graph that is not </a:t>
            </a:r>
            <a:r>
              <a:rPr lang="en-US" i="1" dirty="0" smtClean="0"/>
              <a:t>connected</a:t>
            </a:r>
            <a:r>
              <a:rPr lang="en-US" dirty="0" smtClean="0"/>
              <a:t> is called </a:t>
            </a:r>
            <a:r>
              <a:rPr lang="en-US" i="1" dirty="0" smtClean="0"/>
              <a:t>disconnected</a:t>
            </a:r>
            <a:r>
              <a:rPr lang="en-US" dirty="0" smtClean="0"/>
              <a:t>. We say that we </a:t>
            </a:r>
            <a:r>
              <a:rPr lang="en-US" i="1" dirty="0" smtClean="0"/>
              <a:t>disconnect</a:t>
            </a:r>
            <a:r>
              <a:rPr lang="en-US" dirty="0" smtClean="0"/>
              <a:t> a graph when we remove vertices or edges, or both, to produce a disconnected </a:t>
            </a:r>
            <a:r>
              <a:rPr lang="en-US" dirty="0" err="1" smtClean="0"/>
              <a:t>subgraph</a:t>
            </a:r>
            <a:r>
              <a:rPr lang="en-US" dirty="0" smtClean="0"/>
              <a:t>. </a:t>
            </a:r>
          </a:p>
          <a:p>
            <a:pPr indent="0">
              <a:buNone/>
            </a:pPr>
            <a:r>
              <a:rPr lang="en-US" b="1" dirty="0" smtClean="0"/>
              <a:t>Example</a:t>
            </a:r>
            <a:r>
              <a:rPr lang="en-US" dirty="0" smtClean="0"/>
              <a:t>: </a:t>
            </a:r>
            <a:r>
              <a:rPr lang="en-US" i="1" dirty="0" smtClean="0"/>
              <a:t>G</a:t>
            </a:r>
            <a:r>
              <a:rPr lang="en-US" baseline="-25000" dirty="0" smtClean="0">
                <a:latin typeface="Cambria Math" pitchFamily="18" charset="0"/>
                <a:ea typeface="Cambria Math" pitchFamily="18" charset="0"/>
              </a:rPr>
              <a:t>1</a:t>
            </a:r>
            <a:r>
              <a:rPr lang="en-US" dirty="0" smtClean="0"/>
              <a:t> is </a:t>
            </a:r>
            <a:r>
              <a:rPr lang="en-US" dirty="0"/>
              <a:t>connected because there is a path between any pair of its vertices, as can be easily </a:t>
            </a:r>
            <a:r>
              <a:rPr lang="en-US" dirty="0" smtClean="0"/>
              <a:t>seen.   </a:t>
            </a:r>
            <a:r>
              <a:rPr lang="en-US" dirty="0"/>
              <a:t>However </a:t>
            </a:r>
            <a:r>
              <a:rPr lang="en-US" i="1" dirty="0"/>
              <a:t>G</a:t>
            </a:r>
            <a:r>
              <a:rPr lang="en-US" baseline="-25000" dirty="0">
                <a:latin typeface="Cambria Math" pitchFamily="18" charset="0"/>
                <a:ea typeface="Cambria Math" pitchFamily="18" charset="0"/>
              </a:rPr>
              <a:t>2</a:t>
            </a:r>
            <a:r>
              <a:rPr lang="en-US" dirty="0" smtClean="0"/>
              <a:t> </a:t>
            </a:r>
            <a:r>
              <a:rPr lang="en-US" dirty="0"/>
              <a:t>is not connected because there is no path between vertices </a:t>
            </a:r>
            <a:r>
              <a:rPr lang="en-US" i="1" dirty="0" smtClean="0"/>
              <a:t>a</a:t>
            </a:r>
            <a:r>
              <a:rPr lang="en-US" dirty="0" smtClean="0"/>
              <a:t> </a:t>
            </a:r>
            <a:r>
              <a:rPr lang="en-US" dirty="0"/>
              <a:t>and </a:t>
            </a:r>
            <a:r>
              <a:rPr lang="en-US" i="1" dirty="0" smtClean="0"/>
              <a:t>f</a:t>
            </a:r>
            <a:r>
              <a:rPr lang="en-US" dirty="0" smtClean="0"/>
              <a:t>, </a:t>
            </a:r>
            <a:r>
              <a:rPr lang="en-US" dirty="0"/>
              <a:t>for example. </a:t>
            </a:r>
            <a:endParaRPr lang="en-US" dirty="0" smtClean="0"/>
          </a:p>
          <a:p>
            <a:pPr indent="0">
              <a:buNone/>
            </a:pPr>
            <a:endParaRPr lang="en-US" dirty="0"/>
          </a:p>
          <a:p>
            <a:pPr indent="0">
              <a:buNone/>
            </a:pPr>
            <a:endParaRPr lang="en-US" dirty="0" smtClean="0"/>
          </a:p>
          <a:p>
            <a:pPr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4876800"/>
            <a:ext cx="2005584" cy="1466088"/>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65</a:t>
            </a:fld>
            <a:endParaRPr lang="en-US"/>
          </a:p>
        </p:txBody>
      </p:sp>
    </p:spTree>
    <p:extLst>
      <p:ext uri="{BB962C8B-B14F-4D97-AF65-F5344CB8AC3E}">
        <p14:creationId xmlns:p14="http://schemas.microsoft.com/office/powerpoint/2010/main" val="39352270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Components</a:t>
            </a:r>
            <a:endParaRPr lang="en-US" dirty="0"/>
          </a:p>
        </p:txBody>
      </p:sp>
      <p:sp>
        <p:nvSpPr>
          <p:cNvPr id="3" name="Content Placeholder 2"/>
          <p:cNvSpPr>
            <a:spLocks noGrp="1"/>
          </p:cNvSpPr>
          <p:nvPr>
            <p:ph idx="1"/>
          </p:nvPr>
        </p:nvSpPr>
        <p:spPr/>
        <p:txBody>
          <a:bodyPr>
            <a:normAutofit fontScale="92500" lnSpcReduction="20000"/>
          </a:bodyPr>
          <a:lstStyle/>
          <a:p>
            <a:pPr indent="0">
              <a:buNone/>
            </a:pPr>
            <a:r>
              <a:rPr lang="en-US" b="1" dirty="0" smtClean="0"/>
              <a:t>Definition</a:t>
            </a:r>
            <a:r>
              <a:rPr lang="en-US" dirty="0" smtClean="0"/>
              <a:t>: A </a:t>
            </a:r>
            <a:r>
              <a:rPr lang="en-US" i="1" dirty="0" smtClean="0"/>
              <a:t>connected component </a:t>
            </a:r>
            <a:r>
              <a:rPr lang="en-US" dirty="0" smtClean="0"/>
              <a:t>of a graph </a:t>
            </a:r>
            <a:r>
              <a:rPr lang="en-US" i="1" dirty="0" smtClean="0"/>
              <a:t>G</a:t>
            </a:r>
            <a:r>
              <a:rPr lang="en-US" dirty="0" smtClean="0"/>
              <a:t> is a connected </a:t>
            </a:r>
            <a:r>
              <a:rPr lang="en-US" dirty="0" err="1" smtClean="0"/>
              <a:t>subgraph</a:t>
            </a:r>
            <a:r>
              <a:rPr lang="en-US" dirty="0" smtClean="0"/>
              <a:t> of </a:t>
            </a:r>
            <a:r>
              <a:rPr lang="en-US" i="1" dirty="0" smtClean="0"/>
              <a:t>G</a:t>
            </a:r>
            <a:r>
              <a:rPr lang="en-US" dirty="0" smtClean="0"/>
              <a:t> that is not a proper </a:t>
            </a:r>
            <a:r>
              <a:rPr lang="en-US" dirty="0" err="1" smtClean="0"/>
              <a:t>subgraph</a:t>
            </a:r>
            <a:r>
              <a:rPr lang="en-US" dirty="0" smtClean="0"/>
              <a:t> of another connected </a:t>
            </a:r>
            <a:r>
              <a:rPr lang="en-US" dirty="0" err="1" smtClean="0"/>
              <a:t>subgraph</a:t>
            </a:r>
            <a:r>
              <a:rPr lang="en-US" dirty="0" smtClean="0"/>
              <a:t> of </a:t>
            </a:r>
            <a:r>
              <a:rPr lang="en-US" i="1" dirty="0" smtClean="0"/>
              <a:t>G</a:t>
            </a:r>
            <a:r>
              <a:rPr lang="en-US" dirty="0" smtClean="0"/>
              <a:t>. </a:t>
            </a:r>
          </a:p>
          <a:p>
            <a:pPr indent="0">
              <a:buNone/>
            </a:pPr>
            <a:r>
              <a:rPr lang="en-US" dirty="0" smtClean="0"/>
              <a:t>A graph </a:t>
            </a:r>
            <a:r>
              <a:rPr lang="en-US" i="1" dirty="0" smtClean="0"/>
              <a:t>G</a:t>
            </a:r>
            <a:r>
              <a:rPr lang="en-US" dirty="0" smtClean="0"/>
              <a:t> that is not connected has two or more connected components that are disjoint and have </a:t>
            </a:r>
            <a:r>
              <a:rPr lang="en-US" i="1" dirty="0" smtClean="0"/>
              <a:t>G</a:t>
            </a:r>
            <a:r>
              <a:rPr lang="en-US" dirty="0" smtClean="0"/>
              <a:t> as their union. </a:t>
            </a:r>
          </a:p>
          <a:p>
            <a:pPr indent="0">
              <a:buNone/>
            </a:pPr>
            <a:r>
              <a:rPr lang="en-US" b="1" dirty="0" smtClean="0"/>
              <a:t>Example</a:t>
            </a:r>
            <a:r>
              <a:rPr lang="en-US" dirty="0" smtClean="0"/>
              <a:t>: The graph </a:t>
            </a:r>
            <a:r>
              <a:rPr lang="en-US" i="1" dirty="0" smtClean="0"/>
              <a:t>H</a:t>
            </a:r>
            <a:r>
              <a:rPr lang="en-US" dirty="0" smtClean="0"/>
              <a:t> is the union of three disjoint </a:t>
            </a:r>
            <a:r>
              <a:rPr lang="en-US" dirty="0" err="1" smtClean="0"/>
              <a:t>subgraphs</a:t>
            </a:r>
            <a:r>
              <a:rPr lang="en-US" dirty="0" smtClean="0"/>
              <a:t> </a:t>
            </a:r>
            <a:r>
              <a:rPr lang="en-US" i="1" dirty="0" smtClean="0"/>
              <a:t>H</a:t>
            </a:r>
            <a:r>
              <a:rPr lang="en-US" baseline="-25000" dirty="0" smtClean="0">
                <a:latin typeface="Cambria Math" pitchFamily="18" charset="0"/>
                <a:ea typeface="Cambria Math" pitchFamily="18" charset="0"/>
              </a:rPr>
              <a:t>1</a:t>
            </a:r>
            <a:r>
              <a:rPr lang="en-US" dirty="0" smtClean="0"/>
              <a:t>, </a:t>
            </a:r>
            <a:r>
              <a:rPr lang="en-US" i="1" dirty="0" smtClean="0"/>
              <a:t>H</a:t>
            </a:r>
            <a:r>
              <a:rPr lang="en-US" baseline="-25000" dirty="0" smtClean="0">
                <a:latin typeface="Cambria Math" pitchFamily="18" charset="0"/>
                <a:ea typeface="Cambria Math" pitchFamily="18" charset="0"/>
              </a:rPr>
              <a:t>2</a:t>
            </a:r>
            <a:r>
              <a:rPr lang="en-US" dirty="0" smtClean="0"/>
              <a:t>, and </a:t>
            </a:r>
            <a:r>
              <a:rPr lang="en-US" i="1" dirty="0" smtClean="0"/>
              <a:t>H</a:t>
            </a:r>
            <a:r>
              <a:rPr lang="en-US" baseline="-25000" dirty="0" smtClean="0">
                <a:latin typeface="Cambria Math" pitchFamily="18" charset="0"/>
                <a:ea typeface="Cambria Math" pitchFamily="18" charset="0"/>
              </a:rPr>
              <a:t>3</a:t>
            </a:r>
            <a:r>
              <a:rPr lang="en-US" dirty="0"/>
              <a:t>, none of which are proper </a:t>
            </a:r>
            <a:r>
              <a:rPr lang="en-US" dirty="0" err="1"/>
              <a:t>subgraphs</a:t>
            </a:r>
            <a:r>
              <a:rPr lang="en-US" dirty="0"/>
              <a:t> of a larger connected </a:t>
            </a:r>
            <a:r>
              <a:rPr lang="en-US" dirty="0" err="1"/>
              <a:t>subgraph</a:t>
            </a:r>
            <a:r>
              <a:rPr lang="en-US" dirty="0"/>
              <a:t> of </a:t>
            </a:r>
            <a:r>
              <a:rPr lang="en-US" i="1" dirty="0" err="1" smtClean="0"/>
              <a:t>G</a:t>
            </a:r>
            <a:r>
              <a:rPr lang="en-US" dirty="0" err="1" smtClean="0"/>
              <a:t>.These</a:t>
            </a:r>
            <a:r>
              <a:rPr lang="en-US" dirty="0" smtClean="0"/>
              <a:t> three </a:t>
            </a:r>
            <a:r>
              <a:rPr lang="en-US" dirty="0" err="1" smtClean="0"/>
              <a:t>subgraphs</a:t>
            </a:r>
            <a:r>
              <a:rPr lang="en-US" dirty="0" smtClean="0"/>
              <a:t> are the connected components of </a:t>
            </a:r>
            <a:r>
              <a:rPr lang="en-US" i="1" dirty="0" smtClean="0"/>
              <a:t>H</a:t>
            </a:r>
            <a:r>
              <a:rPr lang="en-US" dirty="0" smtClean="0"/>
              <a:t>. </a:t>
            </a:r>
          </a:p>
          <a:p>
            <a:pPr indent="0">
              <a:buNone/>
            </a:pPr>
            <a:endParaRPr lang="en-US" dirty="0"/>
          </a:p>
          <a:p>
            <a:pPr indent="0">
              <a:buNone/>
            </a:pPr>
            <a:endParaRPr lang="en-US" dirty="0" smtClean="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1" y="5105400"/>
            <a:ext cx="2336292" cy="1317498"/>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66</a:t>
            </a:fld>
            <a:endParaRPr lang="en-US"/>
          </a:p>
        </p:txBody>
      </p:sp>
    </p:spTree>
    <p:extLst>
      <p:ext uri="{BB962C8B-B14F-4D97-AF65-F5344CB8AC3E}">
        <p14:creationId xmlns:p14="http://schemas.microsoft.com/office/powerpoint/2010/main" val="17521107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Connectedness in Directed Graphs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A directed graph is </a:t>
            </a:r>
            <a:r>
              <a:rPr lang="en-US" i="1" dirty="0" smtClean="0"/>
              <a:t>strongly connected </a:t>
            </a:r>
            <a:r>
              <a:rPr lang="en-US" dirty="0" smtClean="0"/>
              <a:t>if there is a path from </a:t>
            </a:r>
            <a:r>
              <a:rPr lang="en-US" i="1" dirty="0" smtClean="0"/>
              <a:t>a</a:t>
            </a:r>
            <a:r>
              <a:rPr lang="en-US" dirty="0" smtClean="0"/>
              <a:t> to </a:t>
            </a:r>
            <a:r>
              <a:rPr lang="en-US" i="1" dirty="0" smtClean="0"/>
              <a:t>b</a:t>
            </a:r>
            <a:r>
              <a:rPr lang="en-US" dirty="0" smtClean="0"/>
              <a:t> and a path from </a:t>
            </a:r>
            <a:r>
              <a:rPr lang="en-US" i="1" dirty="0" smtClean="0"/>
              <a:t>b</a:t>
            </a:r>
            <a:r>
              <a:rPr lang="en-US" dirty="0" smtClean="0"/>
              <a:t> to </a:t>
            </a:r>
            <a:r>
              <a:rPr lang="en-US" i="1" dirty="0" smtClean="0"/>
              <a:t>a</a:t>
            </a:r>
            <a:r>
              <a:rPr lang="en-US" dirty="0" smtClean="0"/>
              <a:t> whenever </a:t>
            </a:r>
            <a:r>
              <a:rPr lang="en-US" i="1" dirty="0" smtClean="0"/>
              <a:t>a</a:t>
            </a:r>
            <a:r>
              <a:rPr lang="en-US" dirty="0" smtClean="0"/>
              <a:t> and </a:t>
            </a:r>
            <a:r>
              <a:rPr lang="en-US" i="1" dirty="0" smtClean="0"/>
              <a:t>b</a:t>
            </a:r>
            <a:r>
              <a:rPr lang="en-US" dirty="0" smtClean="0"/>
              <a:t> are vertices in the graph. </a:t>
            </a:r>
          </a:p>
          <a:p>
            <a:pPr indent="0">
              <a:buNone/>
            </a:pPr>
            <a:r>
              <a:rPr lang="en-US" b="1" dirty="0"/>
              <a:t>Definition</a:t>
            </a:r>
            <a:r>
              <a:rPr lang="en-US" dirty="0"/>
              <a:t>: A directed graph is </a:t>
            </a:r>
            <a:r>
              <a:rPr lang="en-US" i="1" dirty="0" smtClean="0"/>
              <a:t>weakly </a:t>
            </a:r>
            <a:r>
              <a:rPr lang="en-US" i="1" dirty="0"/>
              <a:t>connected </a:t>
            </a:r>
            <a:r>
              <a:rPr lang="en-US" dirty="0"/>
              <a:t>if there is a path </a:t>
            </a:r>
            <a:r>
              <a:rPr lang="en-US" dirty="0" smtClean="0"/>
              <a:t>between every two vertices in the underlying undirected graph, </a:t>
            </a:r>
            <a:r>
              <a:rPr lang="en-US" dirty="0"/>
              <a:t>which is the undirected graph obtained by ignoring the directions of the edges of the directed graph</a:t>
            </a:r>
            <a:r>
              <a:rPr lang="en-US" dirty="0" smtClean="0"/>
              <a:t>. </a:t>
            </a:r>
            <a:endParaRPr lang="en-US" dirty="0"/>
          </a:p>
          <a:p>
            <a:pPr indent="0">
              <a:buNone/>
            </a:pPr>
            <a:endParaRPr lang="en-US" dirty="0" smtClean="0"/>
          </a:p>
          <a:p>
            <a:pPr indent="0">
              <a:buNone/>
            </a:pP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67</a:t>
            </a:fld>
            <a:endParaRPr lang="en-US"/>
          </a:p>
        </p:txBody>
      </p:sp>
    </p:spTree>
    <p:extLst>
      <p:ext uri="{BB962C8B-B14F-4D97-AF65-F5344CB8AC3E}">
        <p14:creationId xmlns:p14="http://schemas.microsoft.com/office/powerpoint/2010/main" val="7395621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Connectedness in Directed Graphs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fontScale="77500" lnSpcReduction="20000"/>
          </a:bodyPr>
          <a:lstStyle/>
          <a:p>
            <a:pPr indent="0">
              <a:buNone/>
            </a:pPr>
            <a:r>
              <a:rPr lang="en-US" b="1" dirty="0" smtClean="0"/>
              <a:t>Example</a:t>
            </a:r>
            <a:r>
              <a:rPr lang="en-US" dirty="0" smtClean="0"/>
              <a:t>: </a:t>
            </a:r>
            <a:r>
              <a:rPr lang="en-US" i="1" dirty="0" smtClean="0"/>
              <a:t>G</a:t>
            </a:r>
            <a:r>
              <a:rPr lang="en-US" dirty="0" smtClean="0"/>
              <a:t> is strongly connected                                                             because there is a path between any                                                       two vertices in the directed graph.                                                            Hence, </a:t>
            </a:r>
            <a:r>
              <a:rPr lang="en-US" i="1" dirty="0" smtClean="0"/>
              <a:t>G</a:t>
            </a:r>
            <a:r>
              <a:rPr lang="en-US" dirty="0" smtClean="0"/>
              <a:t> is also weakly connected.                                                                The graph </a:t>
            </a:r>
            <a:r>
              <a:rPr lang="en-US" i="1" dirty="0" smtClean="0"/>
              <a:t>H</a:t>
            </a:r>
            <a:r>
              <a:rPr lang="en-US" dirty="0" smtClean="0"/>
              <a:t> is not strongly connected, since there is no directed path from </a:t>
            </a:r>
            <a:r>
              <a:rPr lang="en-US" i="1" dirty="0" smtClean="0"/>
              <a:t>a</a:t>
            </a:r>
            <a:r>
              <a:rPr lang="en-US" dirty="0" smtClean="0"/>
              <a:t> to </a:t>
            </a:r>
            <a:r>
              <a:rPr lang="en-US" i="1" dirty="0" smtClean="0"/>
              <a:t>b</a:t>
            </a:r>
            <a:r>
              <a:rPr lang="en-US" dirty="0" smtClean="0"/>
              <a:t>, but it is weakly connected.</a:t>
            </a:r>
          </a:p>
          <a:p>
            <a:pPr indent="0">
              <a:buNone/>
            </a:pPr>
            <a:endParaRPr lang="en-US" dirty="0"/>
          </a:p>
          <a:p>
            <a:pPr indent="0">
              <a:buNone/>
            </a:pPr>
            <a:r>
              <a:rPr lang="en-US" b="1" dirty="0" smtClean="0"/>
              <a:t>Definition</a:t>
            </a:r>
            <a:r>
              <a:rPr lang="en-US" dirty="0" smtClean="0"/>
              <a:t>: The </a:t>
            </a:r>
            <a:r>
              <a:rPr lang="en-US" dirty="0" err="1" smtClean="0"/>
              <a:t>subgraphs</a:t>
            </a:r>
            <a:r>
              <a:rPr lang="en-US" dirty="0" smtClean="0"/>
              <a:t> of a directed graph </a:t>
            </a:r>
            <a:r>
              <a:rPr lang="en-US" i="1" dirty="0" smtClean="0"/>
              <a:t>G</a:t>
            </a:r>
            <a:r>
              <a:rPr lang="en-US" dirty="0" smtClean="0"/>
              <a:t> that are strongly connected but not contained in larger strongly connected </a:t>
            </a:r>
            <a:r>
              <a:rPr lang="en-US" dirty="0" err="1" smtClean="0"/>
              <a:t>subgraphs</a:t>
            </a:r>
            <a:r>
              <a:rPr lang="en-US" dirty="0" smtClean="0"/>
              <a:t>, that is, the maximal strongly connected </a:t>
            </a:r>
            <a:r>
              <a:rPr lang="en-US" dirty="0" err="1" smtClean="0"/>
              <a:t>subgraphs</a:t>
            </a:r>
            <a:r>
              <a:rPr lang="en-US" dirty="0" smtClean="0"/>
              <a:t>, are called the </a:t>
            </a:r>
            <a:r>
              <a:rPr lang="en-US" i="1" dirty="0" smtClean="0"/>
              <a:t>strongly connected components</a:t>
            </a:r>
            <a:r>
              <a:rPr lang="en-US" dirty="0" smtClean="0"/>
              <a:t> or </a:t>
            </a:r>
            <a:r>
              <a:rPr lang="en-US" i="1" dirty="0" smtClean="0"/>
              <a:t>strong components </a:t>
            </a:r>
            <a:r>
              <a:rPr lang="en-US" dirty="0" smtClean="0"/>
              <a:t>of </a:t>
            </a:r>
            <a:r>
              <a:rPr lang="en-US" i="1" dirty="0" smtClean="0"/>
              <a:t>G</a:t>
            </a:r>
            <a:r>
              <a:rPr lang="en-US" dirty="0" smtClean="0"/>
              <a:t>. </a:t>
            </a:r>
          </a:p>
          <a:p>
            <a:pPr indent="0">
              <a:buNone/>
            </a:pPr>
            <a:endParaRPr lang="en-US" dirty="0"/>
          </a:p>
          <a:p>
            <a:pPr indent="0">
              <a:buNone/>
            </a:pPr>
            <a:r>
              <a:rPr lang="en-US" b="1" dirty="0"/>
              <a:t>Example </a:t>
            </a:r>
            <a:r>
              <a:rPr lang="en-US" b="1" dirty="0" smtClean="0"/>
              <a:t>(</a:t>
            </a:r>
            <a:r>
              <a:rPr lang="en-US" i="1" dirty="0" smtClean="0"/>
              <a:t>continued</a:t>
            </a:r>
            <a:r>
              <a:rPr lang="en-US" b="1" dirty="0" smtClean="0"/>
              <a:t>)</a:t>
            </a:r>
            <a:r>
              <a:rPr lang="en-US" dirty="0" smtClean="0"/>
              <a:t>: The graph </a:t>
            </a:r>
            <a:r>
              <a:rPr lang="en-US" i="1" dirty="0" smtClean="0"/>
              <a:t>H</a:t>
            </a:r>
            <a:r>
              <a:rPr lang="en-US" dirty="0" smtClean="0"/>
              <a:t> has three strongly connected components, consisting of the vertex </a:t>
            </a:r>
            <a:r>
              <a:rPr lang="en-US" i="1" dirty="0" smtClean="0"/>
              <a:t>a</a:t>
            </a:r>
            <a:r>
              <a:rPr lang="en-US" dirty="0" smtClean="0"/>
              <a:t>; the vertex </a:t>
            </a:r>
            <a:r>
              <a:rPr lang="en-US" i="1" dirty="0" smtClean="0"/>
              <a:t>e;</a:t>
            </a:r>
            <a:r>
              <a:rPr lang="en-US" dirty="0" smtClean="0"/>
              <a:t> and the </a:t>
            </a:r>
            <a:r>
              <a:rPr lang="en-US" dirty="0" err="1" smtClean="0"/>
              <a:t>subgraph</a:t>
            </a:r>
            <a:r>
              <a:rPr lang="en-US" dirty="0" smtClean="0"/>
              <a:t> consisting of the vertices </a:t>
            </a:r>
            <a:r>
              <a:rPr lang="en-US" i="1" dirty="0" smtClean="0"/>
              <a:t>b</a:t>
            </a:r>
            <a:r>
              <a:rPr lang="en-US" dirty="0" smtClean="0"/>
              <a:t>, </a:t>
            </a:r>
            <a:r>
              <a:rPr lang="en-US" i="1" dirty="0" smtClean="0"/>
              <a:t>c</a:t>
            </a:r>
            <a:r>
              <a:rPr lang="en-US" dirty="0" smtClean="0"/>
              <a:t>, </a:t>
            </a:r>
            <a:r>
              <a:rPr lang="en-US" i="1" dirty="0" smtClean="0"/>
              <a:t>d</a:t>
            </a:r>
            <a:r>
              <a:rPr lang="en-US" dirty="0" smtClean="0"/>
              <a:t> and edges (</a:t>
            </a:r>
            <a:r>
              <a:rPr lang="en-US" i="1" dirty="0" err="1" smtClean="0"/>
              <a:t>b</a:t>
            </a:r>
            <a:r>
              <a:rPr lang="en-US" dirty="0" err="1" smtClean="0"/>
              <a:t>,</a:t>
            </a:r>
            <a:r>
              <a:rPr lang="en-US" i="1" dirty="0" err="1" smtClean="0"/>
              <a:t>c</a:t>
            </a:r>
            <a:r>
              <a:rPr lang="en-US" dirty="0" smtClean="0"/>
              <a:t>), (</a:t>
            </a:r>
            <a:r>
              <a:rPr lang="en-US" i="1" dirty="0" err="1" smtClean="0"/>
              <a:t>c</a:t>
            </a:r>
            <a:r>
              <a:rPr lang="en-US" dirty="0" err="1" smtClean="0"/>
              <a:t>,</a:t>
            </a:r>
            <a:r>
              <a:rPr lang="en-US" i="1" dirty="0" err="1" smtClean="0"/>
              <a:t>d</a:t>
            </a:r>
            <a:r>
              <a:rPr lang="en-US" dirty="0" smtClean="0"/>
              <a:t>), and (</a:t>
            </a:r>
            <a:r>
              <a:rPr lang="en-US" i="1" dirty="0" err="1" smtClean="0"/>
              <a:t>d</a:t>
            </a:r>
            <a:r>
              <a:rPr lang="en-US" dirty="0" err="1" smtClean="0"/>
              <a:t>,</a:t>
            </a:r>
            <a:r>
              <a:rPr lang="en-US" i="1" dirty="0" err="1"/>
              <a:t>b</a:t>
            </a:r>
            <a:r>
              <a:rPr lang="en-US" dirty="0" smtClean="0"/>
              <a: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0200" y="1752600"/>
            <a:ext cx="2124456" cy="1063752"/>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68</a:t>
            </a:fld>
            <a:endParaRPr lang="en-US"/>
          </a:p>
        </p:txBody>
      </p:sp>
    </p:spTree>
    <p:extLst>
      <p:ext uri="{BB962C8B-B14F-4D97-AF65-F5344CB8AC3E}">
        <p14:creationId xmlns:p14="http://schemas.microsoft.com/office/powerpoint/2010/main" val="31111538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Connected Components of the Web Graph</a:t>
            </a:r>
            <a:endParaRPr lang="en-US" dirty="0"/>
          </a:p>
        </p:txBody>
      </p:sp>
      <p:sp>
        <p:nvSpPr>
          <p:cNvPr id="3" name="Content Placeholder 2"/>
          <p:cNvSpPr>
            <a:spLocks noGrp="1"/>
          </p:cNvSpPr>
          <p:nvPr>
            <p:ph idx="1"/>
          </p:nvPr>
        </p:nvSpPr>
        <p:spPr>
          <a:xfrm>
            <a:off x="457200" y="1935480"/>
            <a:ext cx="8229600" cy="4922520"/>
          </a:xfrm>
        </p:spPr>
        <p:txBody>
          <a:bodyPr>
            <a:normAutofit fontScale="70000" lnSpcReduction="20000"/>
          </a:bodyPr>
          <a:lstStyle/>
          <a:p>
            <a:endParaRPr lang="en-US" dirty="0"/>
          </a:p>
          <a:p>
            <a:r>
              <a:rPr lang="en-US" sz="2900" dirty="0"/>
              <a:t>Recall </a:t>
            </a:r>
            <a:r>
              <a:rPr lang="en-US" sz="2900" dirty="0" smtClean="0"/>
              <a:t>that at any particular instant </a:t>
            </a:r>
            <a:r>
              <a:rPr lang="en-US" sz="2900" dirty="0"/>
              <a:t>the web graph provides a snapshot of the web, where vertices represent web pages and edges represent links</a:t>
            </a:r>
            <a:r>
              <a:rPr lang="en-US" sz="2900" dirty="0" smtClean="0"/>
              <a:t>. According to a </a:t>
            </a:r>
            <a:r>
              <a:rPr lang="en-US" sz="2900" dirty="0" smtClean="0">
                <a:latin typeface="Cambria Math" pitchFamily="18" charset="0"/>
                <a:ea typeface="Cambria Math" pitchFamily="18" charset="0"/>
              </a:rPr>
              <a:t>1999</a:t>
            </a:r>
            <a:r>
              <a:rPr lang="en-US" sz="2900" dirty="0" smtClean="0"/>
              <a:t> study, the Web graph at that time had over </a:t>
            </a:r>
            <a:r>
              <a:rPr lang="en-US" sz="2900" dirty="0" smtClean="0">
                <a:latin typeface="Cambria Math" pitchFamily="18" charset="0"/>
                <a:ea typeface="Cambria Math" pitchFamily="18" charset="0"/>
              </a:rPr>
              <a:t>200</a:t>
            </a:r>
            <a:r>
              <a:rPr lang="en-US" sz="2900" dirty="0" smtClean="0"/>
              <a:t> million vertices and over </a:t>
            </a:r>
            <a:r>
              <a:rPr lang="en-US" sz="2900" dirty="0" smtClean="0">
                <a:latin typeface="Cambria Math" pitchFamily="18" charset="0"/>
                <a:ea typeface="Cambria Math" pitchFamily="18" charset="0"/>
              </a:rPr>
              <a:t>1.5</a:t>
            </a:r>
            <a:r>
              <a:rPr lang="en-US" sz="2900" dirty="0" smtClean="0"/>
              <a:t> billion edges. (The numbers today are several orders of magnitude larger.)</a:t>
            </a:r>
          </a:p>
          <a:p>
            <a:r>
              <a:rPr lang="en-US" sz="2900" dirty="0" smtClean="0"/>
              <a:t>The underlying undirected graph of this Web graph has a connected component that includes approximately </a:t>
            </a:r>
            <a:r>
              <a:rPr lang="en-US" sz="2900" dirty="0" smtClean="0">
                <a:latin typeface="Cambria Math" pitchFamily="18" charset="0"/>
                <a:ea typeface="Cambria Math" pitchFamily="18" charset="0"/>
              </a:rPr>
              <a:t>90</a:t>
            </a:r>
            <a:r>
              <a:rPr lang="en-US" sz="2900" dirty="0" smtClean="0"/>
              <a:t>% of the vertices.</a:t>
            </a:r>
          </a:p>
          <a:p>
            <a:r>
              <a:rPr lang="en-US" sz="2900" dirty="0" smtClean="0"/>
              <a:t>There is a </a:t>
            </a:r>
            <a:r>
              <a:rPr lang="en-US" sz="2900" i="1" dirty="0"/>
              <a:t>g</a:t>
            </a:r>
            <a:r>
              <a:rPr lang="en-US" sz="2900" i="1" dirty="0" smtClean="0"/>
              <a:t>iant </a:t>
            </a:r>
            <a:r>
              <a:rPr lang="en-US" sz="2900" i="1" dirty="0"/>
              <a:t>s</a:t>
            </a:r>
            <a:r>
              <a:rPr lang="en-US" sz="2900" i="1" dirty="0" smtClean="0"/>
              <a:t>trongly </a:t>
            </a:r>
            <a:r>
              <a:rPr lang="en-US" sz="2900" i="1" dirty="0"/>
              <a:t>c</a:t>
            </a:r>
            <a:r>
              <a:rPr lang="en-US" sz="2900" i="1" dirty="0" smtClean="0"/>
              <a:t>onnected </a:t>
            </a:r>
            <a:r>
              <a:rPr lang="en-US" sz="2900" i="1" dirty="0"/>
              <a:t>c</a:t>
            </a:r>
            <a:r>
              <a:rPr lang="en-US" sz="2900" i="1" dirty="0" smtClean="0"/>
              <a:t>omponent (GSCC) </a:t>
            </a:r>
            <a:r>
              <a:rPr lang="en-US" sz="2900" dirty="0"/>
              <a:t> </a:t>
            </a:r>
            <a:r>
              <a:rPr lang="en-US" sz="2900" dirty="0" smtClean="0"/>
              <a:t>consisting of  more than  </a:t>
            </a:r>
            <a:r>
              <a:rPr lang="en-US" sz="2900" dirty="0" smtClean="0">
                <a:latin typeface="Cambria Math" pitchFamily="18" charset="0"/>
                <a:ea typeface="Cambria Math" pitchFamily="18" charset="0"/>
              </a:rPr>
              <a:t>53</a:t>
            </a:r>
            <a:r>
              <a:rPr lang="en-US" sz="2900" dirty="0" smtClean="0"/>
              <a:t> million vertices.  A Web page in this component can be reached by following links starting in any other page of the component. There are three other categories of pages with each having about 44 million vertices: </a:t>
            </a:r>
          </a:p>
          <a:p>
            <a:pPr lvl="1"/>
            <a:r>
              <a:rPr lang="en-US" sz="2600" dirty="0"/>
              <a:t>p</a:t>
            </a:r>
            <a:r>
              <a:rPr lang="en-US" sz="2600" dirty="0" smtClean="0"/>
              <a:t>ages that can be reached from a page in the GSCC, but do not link back.</a:t>
            </a:r>
          </a:p>
          <a:p>
            <a:pPr lvl="1"/>
            <a:r>
              <a:rPr lang="en-US" sz="2600" dirty="0"/>
              <a:t>p</a:t>
            </a:r>
            <a:r>
              <a:rPr lang="en-US" sz="2600" dirty="0" smtClean="0"/>
              <a:t>ages that link back to the GSCC, but can not be reached by following links from pages in the GSCC.</a:t>
            </a:r>
          </a:p>
          <a:p>
            <a:pPr lvl="1"/>
            <a:r>
              <a:rPr lang="en-US" sz="2600" dirty="0"/>
              <a:t>p</a:t>
            </a:r>
            <a:r>
              <a:rPr lang="en-US" sz="2600" dirty="0" smtClean="0"/>
              <a:t>ages that cannot reach pages in the GSCC and can not be reached from pages in the GSCC.</a:t>
            </a:r>
          </a:p>
          <a:p>
            <a:endParaRPr lang="en-US" i="1" dirty="0" smtClean="0"/>
          </a:p>
          <a:p>
            <a:endParaRPr lang="en-US" i="1"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69</a:t>
            </a:fld>
            <a:endParaRPr lang="en-US"/>
          </a:p>
        </p:txBody>
      </p:sp>
    </p:spTree>
    <p:extLst>
      <p:ext uri="{BB962C8B-B14F-4D97-AF65-F5344CB8AC3E}">
        <p14:creationId xmlns:p14="http://schemas.microsoft.com/office/powerpoint/2010/main" val="27655344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Graphs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A </a:t>
            </a:r>
            <a:r>
              <a:rPr lang="en-US" i="1" dirty="0" smtClean="0"/>
              <a:t>directed graph </a:t>
            </a:r>
            <a:r>
              <a:rPr lang="en-US" dirty="0" smtClean="0"/>
              <a:t> (or </a:t>
            </a:r>
            <a:r>
              <a:rPr lang="en-US" i="1" dirty="0" smtClean="0"/>
              <a:t>digraph</a:t>
            </a:r>
            <a:r>
              <a:rPr lang="en-US" dirty="0" smtClean="0"/>
              <a:t>) </a:t>
            </a:r>
            <a:r>
              <a:rPr lang="en-US" i="1" dirty="0" smtClean="0"/>
              <a:t>G = </a:t>
            </a:r>
            <a:r>
              <a:rPr lang="en-US" dirty="0" smtClean="0"/>
              <a:t>(</a:t>
            </a:r>
            <a:r>
              <a:rPr lang="en-US" i="1" dirty="0" smtClean="0"/>
              <a:t>V, E</a:t>
            </a:r>
            <a:r>
              <a:rPr lang="en-US" dirty="0" smtClean="0"/>
              <a:t>)</a:t>
            </a:r>
            <a:r>
              <a:rPr lang="en-US" i="1" dirty="0" smtClean="0"/>
              <a:t> </a:t>
            </a:r>
            <a:r>
              <a:rPr lang="en-US" dirty="0" smtClean="0"/>
              <a:t>consists of </a:t>
            </a:r>
            <a:r>
              <a:rPr lang="en-US" i="1" dirty="0"/>
              <a:t> </a:t>
            </a:r>
            <a:r>
              <a:rPr lang="en-US" dirty="0" smtClean="0"/>
              <a:t>a nonempty set </a:t>
            </a:r>
            <a:r>
              <a:rPr lang="en-US" i="1" dirty="0" smtClean="0"/>
              <a:t>V</a:t>
            </a:r>
            <a:r>
              <a:rPr lang="en-US" dirty="0" smtClean="0"/>
              <a:t> of </a:t>
            </a:r>
            <a:r>
              <a:rPr lang="en-US" i="1" dirty="0" smtClean="0"/>
              <a:t>vertices </a:t>
            </a:r>
            <a:r>
              <a:rPr lang="en-US" dirty="0" smtClean="0"/>
              <a:t>(or </a:t>
            </a:r>
            <a:r>
              <a:rPr lang="en-US" i="1" dirty="0" smtClean="0"/>
              <a:t>nodes</a:t>
            </a:r>
            <a:r>
              <a:rPr lang="en-US" dirty="0" smtClean="0"/>
              <a:t>) and a set </a:t>
            </a:r>
            <a:r>
              <a:rPr lang="en-US" i="1" dirty="0" smtClean="0"/>
              <a:t>E</a:t>
            </a:r>
            <a:r>
              <a:rPr lang="en-US" dirty="0" smtClean="0"/>
              <a:t> of </a:t>
            </a:r>
            <a:r>
              <a:rPr lang="en-US" i="1" dirty="0" smtClean="0"/>
              <a:t>directed edges </a:t>
            </a:r>
            <a:r>
              <a:rPr lang="en-US" dirty="0" smtClean="0"/>
              <a:t>(or </a:t>
            </a:r>
            <a:r>
              <a:rPr lang="en-US" i="1" dirty="0" smtClean="0"/>
              <a:t>arcs</a:t>
            </a:r>
            <a:r>
              <a:rPr lang="en-US" dirty="0" smtClean="0"/>
              <a:t>)</a:t>
            </a:r>
            <a:r>
              <a:rPr lang="en-US" i="1" dirty="0" smtClean="0"/>
              <a:t>. </a:t>
            </a:r>
          </a:p>
          <a:p>
            <a:pPr>
              <a:buNone/>
            </a:pPr>
            <a:r>
              <a:rPr lang="en-US" i="1" dirty="0"/>
              <a:t>	</a:t>
            </a:r>
            <a:r>
              <a:rPr lang="en-US" dirty="0" smtClean="0"/>
              <a:t>Each edge is associated with an </a:t>
            </a:r>
            <a:r>
              <a:rPr lang="en-US" b="1" dirty="0" smtClean="0"/>
              <a:t>ordered pair </a:t>
            </a:r>
            <a:r>
              <a:rPr lang="en-US" dirty="0" smtClean="0"/>
              <a:t>of vertices.  The directed edge associated with the ordered pair (</a:t>
            </a:r>
            <a:r>
              <a:rPr lang="en-US" i="1" dirty="0" err="1" smtClean="0"/>
              <a:t>u</a:t>
            </a:r>
            <a:r>
              <a:rPr lang="en-US" dirty="0" err="1" smtClean="0"/>
              <a:t>,</a:t>
            </a:r>
            <a:r>
              <a:rPr lang="en-US" i="1" dirty="0" err="1" smtClean="0"/>
              <a:t>v</a:t>
            </a:r>
            <a:r>
              <a:rPr lang="en-US" dirty="0" smtClean="0"/>
              <a:t>) is said to </a:t>
            </a:r>
            <a:r>
              <a:rPr lang="en-US" i="1" dirty="0" smtClean="0"/>
              <a:t>start at u</a:t>
            </a:r>
            <a:r>
              <a:rPr lang="en-US" dirty="0" smtClean="0"/>
              <a:t> and </a:t>
            </a:r>
            <a:r>
              <a:rPr lang="en-US" i="1" dirty="0" smtClean="0"/>
              <a:t>end at</a:t>
            </a:r>
            <a:r>
              <a:rPr lang="en-US" dirty="0" smtClean="0"/>
              <a:t> </a:t>
            </a:r>
            <a:r>
              <a:rPr lang="en-US" i="1" dirty="0" smtClean="0"/>
              <a:t>v</a:t>
            </a:r>
            <a:r>
              <a:rPr lang="en-US" dirty="0" smtClean="0"/>
              <a:t>. </a:t>
            </a:r>
          </a:p>
          <a:p>
            <a:pPr>
              <a:buNone/>
            </a:pPr>
            <a:r>
              <a:rPr lang="en-US" b="1" dirty="0" smtClean="0"/>
              <a:t>   Remark</a:t>
            </a:r>
            <a:r>
              <a:rPr lang="en-US" dirty="0" smtClean="0"/>
              <a:t>: </a:t>
            </a:r>
          </a:p>
          <a:p>
            <a:pPr lvl="1"/>
            <a:r>
              <a:rPr lang="en-US" dirty="0"/>
              <a:t>G</a:t>
            </a:r>
            <a:r>
              <a:rPr lang="en-US" dirty="0" smtClean="0"/>
              <a:t>raphs where the end points of an edge are not ordered are said to be </a:t>
            </a:r>
            <a:r>
              <a:rPr lang="en-US" i="1" dirty="0" smtClean="0"/>
              <a:t>undirected graphs</a:t>
            </a:r>
            <a:r>
              <a:rPr lang="en-US" dirty="0" smtClean="0"/>
              <a:t>.</a:t>
            </a:r>
          </a:p>
          <a:p>
            <a:pPr>
              <a:buNone/>
            </a:pPr>
            <a:endParaRPr lang="en-US" i="1" dirty="0" smtClean="0"/>
          </a:p>
          <a:p>
            <a:endParaRPr lang="en-US" i="1"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7</a:t>
            </a:fld>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Counting Paths between Vertices</a:t>
            </a:r>
            <a:endParaRPr lang="en-US" dirty="0"/>
          </a:p>
        </p:txBody>
      </p:sp>
      <p:sp>
        <p:nvSpPr>
          <p:cNvPr id="3" name="Content Placeholder 2"/>
          <p:cNvSpPr>
            <a:spLocks noGrp="1"/>
          </p:cNvSpPr>
          <p:nvPr>
            <p:ph idx="1"/>
          </p:nvPr>
        </p:nvSpPr>
        <p:spPr>
          <a:xfrm>
            <a:off x="457200" y="1935480"/>
            <a:ext cx="8229600" cy="4693920"/>
          </a:xfrm>
        </p:spPr>
        <p:txBody>
          <a:bodyPr>
            <a:normAutofit fontScale="62500" lnSpcReduction="20000"/>
          </a:bodyPr>
          <a:lstStyle/>
          <a:p>
            <a:r>
              <a:rPr lang="en-US" dirty="0"/>
              <a:t>We can use the adjacency matrix of a graph to find the number of paths between two vertices in the graph</a:t>
            </a:r>
            <a:r>
              <a:rPr lang="en-US" dirty="0" smtClean="0"/>
              <a:t>.</a:t>
            </a:r>
          </a:p>
          <a:p>
            <a:pPr marL="0" indent="0">
              <a:buNone/>
            </a:pPr>
            <a:endParaRPr lang="en-US" dirty="0" smtClean="0"/>
          </a:p>
          <a:p>
            <a:pPr indent="0">
              <a:buNone/>
            </a:pPr>
            <a:r>
              <a:rPr lang="en-US" b="1" dirty="0" smtClean="0"/>
              <a:t>Theorem</a:t>
            </a:r>
            <a:r>
              <a:rPr lang="en-US" dirty="0" smtClean="0"/>
              <a:t>: Let </a:t>
            </a:r>
            <a:r>
              <a:rPr lang="en-US" i="1" dirty="0" smtClean="0"/>
              <a:t>G</a:t>
            </a:r>
            <a:r>
              <a:rPr lang="en-US" dirty="0" smtClean="0"/>
              <a:t> be a graph with adjacency matrix </a:t>
            </a:r>
            <a:r>
              <a:rPr lang="en-US" b="1" dirty="0" smtClean="0"/>
              <a:t>A</a:t>
            </a:r>
            <a:r>
              <a:rPr lang="en-US" dirty="0" smtClean="0"/>
              <a:t> with respect to the ordering                     </a:t>
            </a:r>
            <a:r>
              <a:rPr lang="en-US" i="1" dirty="0" smtClean="0"/>
              <a:t>v</a:t>
            </a:r>
            <a:r>
              <a:rPr lang="en-US" baseline="-25000" dirty="0" smtClean="0">
                <a:latin typeface="Cambria Math" pitchFamily="18" charset="0"/>
                <a:ea typeface="Cambria Math" pitchFamily="18" charset="0"/>
              </a:rPr>
              <a:t>1</a:t>
            </a:r>
            <a:r>
              <a:rPr lang="en-US" i="1" dirty="0"/>
              <a:t>, … , </a:t>
            </a:r>
            <a:r>
              <a:rPr lang="en-US" i="1" dirty="0" err="1" smtClean="0"/>
              <a:t>v</a:t>
            </a:r>
            <a:r>
              <a:rPr lang="en-US" i="1" baseline="-25000" dirty="0" err="1" smtClean="0"/>
              <a:t>n</a:t>
            </a:r>
            <a:r>
              <a:rPr lang="en-US" dirty="0" smtClean="0"/>
              <a:t> of vertices (with directed or undirected edges, multiple edges and loops allowed). The number of different paths of length </a:t>
            </a:r>
            <a:r>
              <a:rPr lang="en-US" i="1" dirty="0" smtClean="0"/>
              <a:t>r</a:t>
            </a:r>
            <a:r>
              <a:rPr lang="en-US" dirty="0" smtClean="0"/>
              <a:t> from </a:t>
            </a:r>
            <a:r>
              <a:rPr lang="en-US" i="1" dirty="0" smtClean="0"/>
              <a:t>v</a:t>
            </a:r>
            <a:r>
              <a:rPr lang="en-US" i="1" baseline="-25000" dirty="0" smtClean="0"/>
              <a:t>i</a:t>
            </a:r>
            <a:r>
              <a:rPr lang="en-US" dirty="0" smtClean="0"/>
              <a:t> to </a:t>
            </a:r>
            <a:r>
              <a:rPr lang="en-US" i="1" dirty="0" err="1" smtClean="0"/>
              <a:t>v</a:t>
            </a:r>
            <a:r>
              <a:rPr lang="en-US" i="1" baseline="-25000" dirty="0" err="1" smtClean="0"/>
              <a:t>j</a:t>
            </a:r>
            <a:r>
              <a:rPr lang="en-US" dirty="0" smtClean="0"/>
              <a:t>, where </a:t>
            </a:r>
            <a:r>
              <a:rPr lang="en-US" i="1" dirty="0" smtClean="0"/>
              <a:t>r &gt;</a:t>
            </a:r>
            <a:r>
              <a:rPr lang="en-US" dirty="0" smtClean="0">
                <a:latin typeface="Cambria Math" pitchFamily="18" charset="0"/>
                <a:ea typeface="Cambria Math" pitchFamily="18" charset="0"/>
              </a:rPr>
              <a:t>0 </a:t>
            </a:r>
            <a:r>
              <a:rPr lang="en-US" dirty="0" smtClean="0"/>
              <a:t>is a positive integer, equals the (</a:t>
            </a:r>
            <a:r>
              <a:rPr lang="en-US" i="1" dirty="0" err="1"/>
              <a:t>i</a:t>
            </a:r>
            <a:r>
              <a:rPr lang="en-US" dirty="0" err="1" smtClean="0"/>
              <a:t>,</a:t>
            </a:r>
            <a:r>
              <a:rPr lang="en-US" i="1" dirty="0" err="1" smtClean="0"/>
              <a:t>j</a:t>
            </a:r>
            <a:r>
              <a:rPr lang="en-US" dirty="0" smtClean="0"/>
              <a:t>)</a:t>
            </a:r>
            <a:r>
              <a:rPr lang="en-US" dirty="0" err="1" smtClean="0"/>
              <a:t>th</a:t>
            </a:r>
            <a:r>
              <a:rPr lang="en-US" dirty="0" smtClean="0"/>
              <a:t> entry of </a:t>
            </a:r>
            <a:r>
              <a:rPr lang="en-US" b="1" dirty="0" smtClean="0"/>
              <a:t>A</a:t>
            </a:r>
            <a:r>
              <a:rPr lang="en-US" i="1" baseline="30000" dirty="0" smtClean="0"/>
              <a:t>r</a:t>
            </a:r>
            <a:r>
              <a:rPr lang="en-US" dirty="0" smtClean="0"/>
              <a:t>.</a:t>
            </a:r>
          </a:p>
          <a:p>
            <a:pPr marL="274320" lvl="1" indent="0">
              <a:buClr>
                <a:schemeClr val="accent3"/>
              </a:buClr>
              <a:buSzPct val="95000"/>
              <a:buNone/>
            </a:pPr>
            <a:endParaRPr lang="en-US" dirty="0" smtClean="0"/>
          </a:p>
          <a:p>
            <a:pPr marL="274320" lvl="1" indent="0">
              <a:buClr>
                <a:schemeClr val="accent3"/>
              </a:buClr>
              <a:buSzPct val="95000"/>
              <a:buNone/>
            </a:pPr>
            <a:r>
              <a:rPr lang="en-US" b="1" i="1" dirty="0" smtClean="0"/>
              <a:t>Proof</a:t>
            </a:r>
            <a:r>
              <a:rPr lang="en-US" i="1" dirty="0"/>
              <a:t> </a:t>
            </a:r>
            <a:r>
              <a:rPr lang="en-US" b="1" i="1" dirty="0" smtClean="0"/>
              <a:t>by mathematical induction</a:t>
            </a:r>
            <a:r>
              <a:rPr lang="en-US" dirty="0"/>
              <a:t>:</a:t>
            </a:r>
            <a:r>
              <a:rPr lang="en-US" dirty="0" smtClean="0"/>
              <a:t> </a:t>
            </a:r>
          </a:p>
          <a:p>
            <a:pPr marL="274320" lvl="1" indent="0">
              <a:buClr>
                <a:schemeClr val="accent3"/>
              </a:buClr>
              <a:buSzPct val="95000"/>
              <a:buNone/>
            </a:pPr>
            <a:r>
              <a:rPr lang="en-US" i="1" dirty="0" smtClean="0"/>
              <a:t>Basis Step</a:t>
            </a:r>
            <a:r>
              <a:rPr lang="en-US" dirty="0" smtClean="0"/>
              <a:t>: By definition of the adjacency matrix, the number of paths from </a:t>
            </a:r>
            <a:r>
              <a:rPr lang="en-US" i="1" dirty="0"/>
              <a:t>v</a:t>
            </a:r>
            <a:r>
              <a:rPr lang="en-US" i="1" baseline="-25000" dirty="0"/>
              <a:t>i</a:t>
            </a:r>
            <a:r>
              <a:rPr lang="en-US" dirty="0"/>
              <a:t> to </a:t>
            </a:r>
            <a:r>
              <a:rPr lang="en-US" i="1" dirty="0" err="1" smtClean="0"/>
              <a:t>v</a:t>
            </a:r>
            <a:r>
              <a:rPr lang="en-US" i="1" baseline="-25000" dirty="0" err="1" smtClean="0"/>
              <a:t>j</a:t>
            </a:r>
            <a:r>
              <a:rPr lang="en-US" dirty="0" smtClean="0"/>
              <a:t> of length </a:t>
            </a:r>
            <a:r>
              <a:rPr lang="en-US" dirty="0" smtClean="0">
                <a:latin typeface="Cambria Math" pitchFamily="18" charset="0"/>
                <a:ea typeface="Cambria Math" pitchFamily="18" charset="0"/>
              </a:rPr>
              <a:t>1</a:t>
            </a:r>
            <a:r>
              <a:rPr lang="en-US" dirty="0" smtClean="0"/>
              <a:t> is the </a:t>
            </a:r>
            <a:r>
              <a:rPr lang="en-US" dirty="0"/>
              <a:t>(</a:t>
            </a:r>
            <a:r>
              <a:rPr lang="en-US" i="1" dirty="0" err="1"/>
              <a:t>i</a:t>
            </a:r>
            <a:r>
              <a:rPr lang="en-US" dirty="0" err="1"/>
              <a:t>,</a:t>
            </a:r>
            <a:r>
              <a:rPr lang="en-US" i="1" dirty="0" err="1"/>
              <a:t>j</a:t>
            </a:r>
            <a:r>
              <a:rPr lang="en-US" dirty="0"/>
              <a:t>)</a:t>
            </a:r>
            <a:r>
              <a:rPr lang="en-US" dirty="0" err="1"/>
              <a:t>th</a:t>
            </a:r>
            <a:r>
              <a:rPr lang="en-US" dirty="0"/>
              <a:t> entry of </a:t>
            </a:r>
            <a:r>
              <a:rPr lang="en-US" b="1" dirty="0" smtClean="0"/>
              <a:t>A</a:t>
            </a:r>
            <a:r>
              <a:rPr lang="en-US" dirty="0" smtClean="0"/>
              <a:t>. </a:t>
            </a:r>
          </a:p>
          <a:p>
            <a:pPr marL="274320" lvl="1" indent="0">
              <a:buClr>
                <a:schemeClr val="accent3"/>
              </a:buClr>
              <a:buSzPct val="95000"/>
              <a:buNone/>
            </a:pPr>
            <a:r>
              <a:rPr lang="en-US" i="1" dirty="0" smtClean="0"/>
              <a:t>Inductive Step</a:t>
            </a:r>
            <a:r>
              <a:rPr lang="en-US" dirty="0" smtClean="0"/>
              <a:t>:</a:t>
            </a:r>
            <a:r>
              <a:rPr lang="en-US" dirty="0"/>
              <a:t> </a:t>
            </a:r>
            <a:r>
              <a:rPr lang="en-US" dirty="0" smtClean="0"/>
              <a:t>For the inductive hypothesis, we assume that the </a:t>
            </a:r>
            <a:r>
              <a:rPr lang="en-US" dirty="0"/>
              <a:t>(</a:t>
            </a:r>
            <a:r>
              <a:rPr lang="en-US" i="1" dirty="0" err="1"/>
              <a:t>i</a:t>
            </a:r>
            <a:r>
              <a:rPr lang="en-US" dirty="0" err="1"/>
              <a:t>,</a:t>
            </a:r>
            <a:r>
              <a:rPr lang="en-US" i="1" dirty="0" err="1"/>
              <a:t>j</a:t>
            </a:r>
            <a:r>
              <a:rPr lang="en-US" dirty="0" err="1"/>
              <a:t>)th</a:t>
            </a:r>
            <a:r>
              <a:rPr lang="en-US" dirty="0"/>
              <a:t> entry of </a:t>
            </a:r>
            <a:r>
              <a:rPr lang="en-US" b="1" dirty="0" err="1" smtClean="0"/>
              <a:t>A</a:t>
            </a:r>
            <a:r>
              <a:rPr lang="en-US" i="1" baseline="30000" dirty="0" err="1" smtClean="0"/>
              <a:t>r</a:t>
            </a:r>
            <a:r>
              <a:rPr lang="en-US" dirty="0" smtClean="0"/>
              <a:t> is the number of different paths of length </a:t>
            </a:r>
            <a:r>
              <a:rPr lang="en-US" i="1" dirty="0" smtClean="0"/>
              <a:t>r</a:t>
            </a:r>
            <a:r>
              <a:rPr lang="en-US" dirty="0" smtClean="0"/>
              <a:t> from </a:t>
            </a:r>
            <a:r>
              <a:rPr lang="en-US" i="1" dirty="0"/>
              <a:t>v</a:t>
            </a:r>
            <a:r>
              <a:rPr lang="en-US" i="1" baseline="-25000" dirty="0"/>
              <a:t>i</a:t>
            </a:r>
            <a:r>
              <a:rPr lang="en-US" dirty="0"/>
              <a:t> to </a:t>
            </a:r>
            <a:r>
              <a:rPr lang="en-US" i="1" dirty="0" err="1" smtClean="0"/>
              <a:t>v</a:t>
            </a:r>
            <a:r>
              <a:rPr lang="en-US" i="1" baseline="-25000" dirty="0" err="1" smtClean="0"/>
              <a:t>j</a:t>
            </a:r>
            <a:r>
              <a:rPr lang="en-US" dirty="0" smtClean="0"/>
              <a:t>. </a:t>
            </a:r>
          </a:p>
          <a:p>
            <a:pPr marL="617220" lvl="1" indent="-342900">
              <a:buClr>
                <a:schemeClr val="accent3"/>
              </a:buClr>
              <a:buSzPct val="95000"/>
            </a:pPr>
            <a:r>
              <a:rPr lang="en-US" dirty="0" smtClean="0"/>
              <a:t>Because  </a:t>
            </a:r>
            <a:r>
              <a:rPr lang="en-US" b="1" dirty="0" smtClean="0"/>
              <a:t>A</a:t>
            </a:r>
            <a:r>
              <a:rPr lang="en-US" i="1" baseline="30000" dirty="0" smtClean="0"/>
              <a:t>r+</a:t>
            </a:r>
            <a:r>
              <a:rPr lang="en-US" baseline="30000" dirty="0" smtClean="0">
                <a:latin typeface="Cambria Math" pitchFamily="18" charset="0"/>
                <a:ea typeface="Cambria Math" pitchFamily="18" charset="0"/>
              </a:rPr>
              <a:t>1</a:t>
            </a:r>
            <a:r>
              <a:rPr lang="en-US" dirty="0" smtClean="0"/>
              <a:t> = </a:t>
            </a:r>
            <a:r>
              <a:rPr lang="en-US" b="1" dirty="0" err="1" smtClean="0"/>
              <a:t>A</a:t>
            </a:r>
            <a:r>
              <a:rPr lang="en-US" i="1" baseline="30000" dirty="0" err="1" smtClean="0"/>
              <a:t>r</a:t>
            </a:r>
            <a:r>
              <a:rPr lang="en-US" b="1" dirty="0"/>
              <a:t> </a:t>
            </a:r>
            <a:r>
              <a:rPr lang="en-US" b="1" dirty="0" smtClean="0"/>
              <a:t>A</a:t>
            </a:r>
            <a:r>
              <a:rPr lang="en-US" dirty="0" smtClean="0"/>
              <a:t>,  the  (</a:t>
            </a:r>
            <a:r>
              <a:rPr lang="en-US" i="1" dirty="0" err="1"/>
              <a:t>i</a:t>
            </a:r>
            <a:r>
              <a:rPr lang="en-US" dirty="0" err="1"/>
              <a:t>,</a:t>
            </a:r>
            <a:r>
              <a:rPr lang="en-US" i="1" dirty="0" err="1"/>
              <a:t>j</a:t>
            </a:r>
            <a:r>
              <a:rPr lang="en-US" dirty="0"/>
              <a:t>)</a:t>
            </a:r>
            <a:r>
              <a:rPr lang="en-US" dirty="0" err="1"/>
              <a:t>th</a:t>
            </a:r>
            <a:r>
              <a:rPr lang="en-US" dirty="0"/>
              <a:t> entry of </a:t>
            </a:r>
            <a:r>
              <a:rPr lang="en-US" b="1" dirty="0"/>
              <a:t>A</a:t>
            </a:r>
            <a:r>
              <a:rPr lang="en-US" i="1" baseline="30000" dirty="0"/>
              <a:t>r+</a:t>
            </a:r>
            <a:r>
              <a:rPr lang="en-US" baseline="30000" dirty="0">
                <a:latin typeface="Cambria Math" pitchFamily="18" charset="0"/>
                <a:ea typeface="Cambria Math" pitchFamily="18" charset="0"/>
              </a:rPr>
              <a:t>1</a:t>
            </a:r>
            <a:r>
              <a:rPr lang="en-US" dirty="0"/>
              <a:t> </a:t>
            </a:r>
            <a:r>
              <a:rPr lang="en-US" dirty="0" smtClean="0"/>
              <a:t> equals </a:t>
            </a:r>
            <a:r>
              <a:rPr lang="en-US" i="1" dirty="0" smtClean="0"/>
              <a:t>b</a:t>
            </a:r>
            <a:r>
              <a:rPr lang="en-US" i="1" baseline="-25000" dirty="0" smtClean="0"/>
              <a:t>i</a:t>
            </a:r>
            <a:r>
              <a:rPr lang="en-US" baseline="-25000" dirty="0" smtClean="0">
                <a:latin typeface="Cambria Math" pitchFamily="18" charset="0"/>
                <a:ea typeface="Cambria Math" pitchFamily="18" charset="0"/>
              </a:rPr>
              <a:t>1</a:t>
            </a:r>
            <a:r>
              <a:rPr lang="en-US" i="1" dirty="0" smtClean="0"/>
              <a:t>a</a:t>
            </a:r>
            <a:r>
              <a:rPr lang="en-US" baseline="-25000" dirty="0" smtClean="0">
                <a:latin typeface="Cambria Math" pitchFamily="18" charset="0"/>
                <a:ea typeface="Cambria Math" pitchFamily="18" charset="0"/>
              </a:rPr>
              <a:t>1</a:t>
            </a:r>
            <a:r>
              <a:rPr lang="en-US" i="1" baseline="-25000" dirty="0" smtClean="0"/>
              <a:t>j</a:t>
            </a:r>
            <a:r>
              <a:rPr lang="en-US" dirty="0" smtClean="0"/>
              <a:t> + </a:t>
            </a:r>
            <a:r>
              <a:rPr lang="en-US" i="1" dirty="0" smtClean="0"/>
              <a:t>b</a:t>
            </a:r>
            <a:r>
              <a:rPr lang="en-US" i="1" baseline="-25000" dirty="0" smtClean="0"/>
              <a:t>i</a:t>
            </a:r>
            <a:r>
              <a:rPr lang="en-US" baseline="-25000" dirty="0" smtClean="0">
                <a:latin typeface="Cambria Math" pitchFamily="18" charset="0"/>
                <a:ea typeface="Cambria Math" pitchFamily="18" charset="0"/>
              </a:rPr>
              <a:t>2</a:t>
            </a:r>
            <a:r>
              <a:rPr lang="en-US" i="1" dirty="0" smtClean="0"/>
              <a:t>a</a:t>
            </a:r>
            <a:r>
              <a:rPr lang="en-US" baseline="-25000" dirty="0" smtClean="0">
                <a:latin typeface="Cambria Math" pitchFamily="18" charset="0"/>
                <a:ea typeface="Cambria Math" pitchFamily="18" charset="0"/>
              </a:rPr>
              <a:t>2</a:t>
            </a:r>
            <a:r>
              <a:rPr lang="en-US" i="1" baseline="-25000" dirty="0" smtClean="0"/>
              <a:t>j</a:t>
            </a:r>
            <a:r>
              <a:rPr lang="en-US" dirty="0" smtClean="0"/>
              <a:t> + </a:t>
            </a:r>
            <a:r>
              <a:rPr lang="en-US" dirty="0" smtClean="0">
                <a:latin typeface="Cambria Math"/>
                <a:ea typeface="Cambria Math"/>
              </a:rPr>
              <a:t>⋯</a:t>
            </a:r>
            <a:r>
              <a:rPr lang="en-US" dirty="0" smtClean="0"/>
              <a:t> + </a:t>
            </a:r>
            <a:r>
              <a:rPr lang="en-US" i="1" dirty="0" err="1" smtClean="0"/>
              <a:t>b</a:t>
            </a:r>
            <a:r>
              <a:rPr lang="en-US" i="1" baseline="-25000" dirty="0" err="1" smtClean="0"/>
              <a:t>in</a:t>
            </a:r>
            <a:r>
              <a:rPr lang="en-US" i="1" dirty="0" err="1" smtClean="0"/>
              <a:t>a</a:t>
            </a:r>
            <a:r>
              <a:rPr lang="en-US" i="1" baseline="-25000" dirty="0" err="1" smtClean="0"/>
              <a:t>nj</a:t>
            </a:r>
            <a:r>
              <a:rPr lang="en-US" dirty="0" smtClean="0"/>
              <a:t>, where </a:t>
            </a:r>
            <a:r>
              <a:rPr lang="en-US" i="1" dirty="0" err="1" smtClean="0"/>
              <a:t>b</a:t>
            </a:r>
            <a:r>
              <a:rPr lang="en-US" i="1" baseline="-25000" dirty="0" err="1" smtClean="0"/>
              <a:t>ik</a:t>
            </a:r>
            <a:r>
              <a:rPr lang="en-US" i="1" baseline="-25000" dirty="0" smtClean="0"/>
              <a:t> </a:t>
            </a:r>
            <a:r>
              <a:rPr lang="en-US" dirty="0" smtClean="0"/>
              <a:t>is </a:t>
            </a:r>
            <a:r>
              <a:rPr lang="en-US" dirty="0"/>
              <a:t>the </a:t>
            </a:r>
            <a:r>
              <a:rPr lang="en-US" dirty="0" smtClean="0"/>
              <a:t>(</a:t>
            </a:r>
            <a:r>
              <a:rPr lang="en-US" i="1" dirty="0" err="1" smtClean="0"/>
              <a:t>i</a:t>
            </a:r>
            <a:r>
              <a:rPr lang="en-US" dirty="0" err="1" smtClean="0"/>
              <a:t>,</a:t>
            </a:r>
            <a:r>
              <a:rPr lang="en-US" i="1" dirty="0" err="1" smtClean="0"/>
              <a:t>k</a:t>
            </a:r>
            <a:r>
              <a:rPr lang="en-US" dirty="0" smtClean="0"/>
              <a:t>)</a:t>
            </a:r>
            <a:r>
              <a:rPr lang="en-US" i="1" dirty="0" err="1" smtClean="0"/>
              <a:t>th</a:t>
            </a:r>
            <a:r>
              <a:rPr lang="en-US" dirty="0" smtClean="0"/>
              <a:t> entry of </a:t>
            </a:r>
            <a:r>
              <a:rPr lang="en-US" b="1" dirty="0" err="1" smtClean="0"/>
              <a:t>A</a:t>
            </a:r>
            <a:r>
              <a:rPr lang="en-US" i="1" baseline="30000" dirty="0" err="1" smtClean="0"/>
              <a:t>r</a:t>
            </a:r>
            <a:r>
              <a:rPr lang="en-US" dirty="0" smtClean="0"/>
              <a:t> (</a:t>
            </a:r>
            <a:r>
              <a:rPr lang="en-US" b="1" dirty="0" smtClean="0"/>
              <a:t>B</a:t>
            </a:r>
            <a:r>
              <a:rPr lang="en-US" i="1" baseline="30000" dirty="0" smtClean="0"/>
              <a:t>  </a:t>
            </a:r>
            <a:r>
              <a:rPr lang="en-US" dirty="0" smtClean="0"/>
              <a:t>=</a:t>
            </a:r>
            <a:r>
              <a:rPr lang="en-US" i="1" baseline="30000" dirty="0" smtClean="0"/>
              <a:t> </a:t>
            </a:r>
            <a:r>
              <a:rPr lang="en-US" b="1" dirty="0" err="1" smtClean="0"/>
              <a:t>A</a:t>
            </a:r>
            <a:r>
              <a:rPr lang="en-US" i="1" baseline="30000" dirty="0" err="1" smtClean="0"/>
              <a:t>r</a:t>
            </a:r>
            <a:r>
              <a:rPr lang="en-US" dirty="0" smtClean="0"/>
              <a:t>). By the inductive hypothesis, </a:t>
            </a:r>
            <a:r>
              <a:rPr lang="en-US" i="1" dirty="0" err="1"/>
              <a:t>b</a:t>
            </a:r>
            <a:r>
              <a:rPr lang="en-US" i="1" baseline="-25000" dirty="0" err="1"/>
              <a:t>ik</a:t>
            </a:r>
            <a:r>
              <a:rPr lang="en-US" i="1" baseline="-25000" dirty="0"/>
              <a:t> </a:t>
            </a:r>
            <a:r>
              <a:rPr lang="en-US" dirty="0"/>
              <a:t>is the </a:t>
            </a:r>
            <a:r>
              <a:rPr lang="en-US" dirty="0" smtClean="0"/>
              <a:t>number of paths of length </a:t>
            </a:r>
            <a:r>
              <a:rPr lang="en-US" i="1" dirty="0" smtClean="0"/>
              <a:t>r</a:t>
            </a:r>
            <a:r>
              <a:rPr lang="en-US" dirty="0" smtClean="0"/>
              <a:t> from </a:t>
            </a:r>
            <a:r>
              <a:rPr lang="en-US" i="1" dirty="0"/>
              <a:t>v</a:t>
            </a:r>
            <a:r>
              <a:rPr lang="en-US" i="1" baseline="-25000" dirty="0"/>
              <a:t>i</a:t>
            </a:r>
            <a:r>
              <a:rPr lang="en-US" dirty="0"/>
              <a:t> to </a:t>
            </a:r>
            <a:r>
              <a:rPr lang="en-US" i="1" dirty="0" err="1" smtClean="0"/>
              <a:t>v</a:t>
            </a:r>
            <a:r>
              <a:rPr lang="en-US" i="1" baseline="-25000" dirty="0" err="1" smtClean="0"/>
              <a:t>k</a:t>
            </a:r>
            <a:r>
              <a:rPr lang="en-US" dirty="0" smtClean="0"/>
              <a:t>. </a:t>
            </a:r>
          </a:p>
          <a:p>
            <a:pPr marL="617220" lvl="1" indent="-342900">
              <a:buClr>
                <a:schemeClr val="accent3"/>
              </a:buClr>
              <a:buSzPct val="95000"/>
            </a:pPr>
            <a:r>
              <a:rPr lang="en-US" dirty="0" smtClean="0"/>
              <a:t>A path of length </a:t>
            </a:r>
            <a:r>
              <a:rPr lang="en-US" i="1" dirty="0" smtClean="0"/>
              <a:t>r</a:t>
            </a:r>
            <a:r>
              <a:rPr lang="en-US" dirty="0" smtClean="0"/>
              <a:t> + </a:t>
            </a:r>
            <a:r>
              <a:rPr lang="en-US" dirty="0" smtClean="0">
                <a:latin typeface="Cambria Math" pitchFamily="18" charset="0"/>
                <a:ea typeface="Cambria Math" pitchFamily="18" charset="0"/>
              </a:rPr>
              <a:t>1 from </a:t>
            </a:r>
            <a:r>
              <a:rPr lang="en-US" i="1" dirty="0"/>
              <a:t>v</a:t>
            </a:r>
            <a:r>
              <a:rPr lang="en-US" i="1" baseline="-25000" dirty="0"/>
              <a:t>i</a:t>
            </a:r>
            <a:r>
              <a:rPr lang="en-US" dirty="0"/>
              <a:t> to </a:t>
            </a:r>
            <a:r>
              <a:rPr lang="en-US" i="1" dirty="0" err="1"/>
              <a:t>v</a:t>
            </a:r>
            <a:r>
              <a:rPr lang="en-US" i="1" baseline="-25000" dirty="0" err="1"/>
              <a:t>j</a:t>
            </a:r>
            <a:r>
              <a:rPr lang="en-US" dirty="0"/>
              <a:t> </a:t>
            </a:r>
            <a:r>
              <a:rPr lang="en-US" dirty="0" smtClean="0"/>
              <a:t>is made up of a path of length </a:t>
            </a:r>
            <a:r>
              <a:rPr lang="en-US" i="1" dirty="0" smtClean="0"/>
              <a:t>r</a:t>
            </a:r>
            <a:r>
              <a:rPr lang="en-US" dirty="0" smtClean="0"/>
              <a:t> from </a:t>
            </a:r>
            <a:r>
              <a:rPr lang="en-US" i="1" dirty="0"/>
              <a:t>v</a:t>
            </a:r>
            <a:r>
              <a:rPr lang="en-US" i="1" baseline="-25000" dirty="0"/>
              <a:t>i</a:t>
            </a:r>
            <a:r>
              <a:rPr lang="en-US" dirty="0"/>
              <a:t> </a:t>
            </a:r>
            <a:r>
              <a:rPr lang="en-US" dirty="0" smtClean="0"/>
              <a:t>to some  </a:t>
            </a:r>
            <a:r>
              <a:rPr lang="en-US" i="1" dirty="0" err="1" smtClean="0"/>
              <a:t>v</a:t>
            </a:r>
            <a:r>
              <a:rPr lang="en-US" i="1" baseline="-25000" dirty="0" err="1" smtClean="0"/>
              <a:t>k</a:t>
            </a:r>
            <a:r>
              <a:rPr lang="en-US" i="1" dirty="0" smtClean="0"/>
              <a:t> , </a:t>
            </a:r>
            <a:r>
              <a:rPr lang="en-US" dirty="0" smtClean="0"/>
              <a:t>and an edge from </a:t>
            </a:r>
            <a:r>
              <a:rPr lang="en-US" i="1" dirty="0" err="1" smtClean="0"/>
              <a:t>v</a:t>
            </a:r>
            <a:r>
              <a:rPr lang="en-US" i="1" baseline="-25000" dirty="0" err="1" smtClean="0"/>
              <a:t>k</a:t>
            </a:r>
            <a:r>
              <a:rPr lang="en-US" dirty="0" smtClean="0"/>
              <a:t> </a:t>
            </a:r>
            <a:r>
              <a:rPr lang="en-US" dirty="0"/>
              <a:t>to </a:t>
            </a:r>
            <a:r>
              <a:rPr lang="en-US" i="1" dirty="0" err="1" smtClean="0"/>
              <a:t>v</a:t>
            </a:r>
            <a:r>
              <a:rPr lang="en-US" i="1" baseline="-25000" dirty="0" err="1" smtClean="0"/>
              <a:t>j</a:t>
            </a:r>
            <a:r>
              <a:rPr lang="en-US" dirty="0" smtClean="0"/>
              <a:t>. By the product rule for counting, the number of such paths is the product of the number of paths of length </a:t>
            </a:r>
            <a:r>
              <a:rPr lang="en-US" i="1" dirty="0" smtClean="0"/>
              <a:t>r</a:t>
            </a:r>
            <a:r>
              <a:rPr lang="en-US" dirty="0" smtClean="0"/>
              <a:t> from </a:t>
            </a:r>
            <a:r>
              <a:rPr lang="en-US" i="1" dirty="0"/>
              <a:t>v</a:t>
            </a:r>
            <a:r>
              <a:rPr lang="en-US" i="1" baseline="-25000" dirty="0"/>
              <a:t>i</a:t>
            </a:r>
            <a:r>
              <a:rPr lang="en-US" dirty="0"/>
              <a:t> </a:t>
            </a:r>
            <a:r>
              <a:rPr lang="en-US" dirty="0" smtClean="0"/>
              <a:t>to  </a:t>
            </a:r>
            <a:r>
              <a:rPr lang="en-US" i="1" dirty="0" err="1"/>
              <a:t>v</a:t>
            </a:r>
            <a:r>
              <a:rPr lang="en-US" i="1" baseline="-25000" dirty="0" err="1"/>
              <a:t>k</a:t>
            </a:r>
            <a:r>
              <a:rPr lang="en-US" i="1" dirty="0"/>
              <a:t>  </a:t>
            </a:r>
            <a:r>
              <a:rPr lang="en-US" dirty="0" smtClean="0"/>
              <a:t>(i.e., </a:t>
            </a:r>
            <a:r>
              <a:rPr lang="en-US" i="1" dirty="0" err="1" smtClean="0"/>
              <a:t>b</a:t>
            </a:r>
            <a:r>
              <a:rPr lang="en-US" i="1" baseline="-25000" dirty="0" err="1" smtClean="0"/>
              <a:t>ik</a:t>
            </a:r>
            <a:r>
              <a:rPr lang="en-US" i="1" baseline="-25000" dirty="0" smtClean="0"/>
              <a:t> </a:t>
            </a:r>
            <a:r>
              <a:rPr lang="en-US" dirty="0" smtClean="0"/>
              <a:t>) and the number of edges from</a:t>
            </a:r>
            <a:r>
              <a:rPr lang="en-US" dirty="0"/>
              <a:t> </a:t>
            </a:r>
            <a:r>
              <a:rPr lang="en-US" dirty="0" err="1"/>
              <a:t>from</a:t>
            </a:r>
            <a:r>
              <a:rPr lang="en-US" dirty="0"/>
              <a:t> </a:t>
            </a:r>
            <a:r>
              <a:rPr lang="en-US" i="1" dirty="0" err="1"/>
              <a:t>v</a:t>
            </a:r>
            <a:r>
              <a:rPr lang="en-US" i="1" baseline="-25000" dirty="0" err="1"/>
              <a:t>k</a:t>
            </a:r>
            <a:r>
              <a:rPr lang="en-US" dirty="0"/>
              <a:t> to </a:t>
            </a:r>
            <a:r>
              <a:rPr lang="en-US" i="1" dirty="0" err="1" smtClean="0"/>
              <a:t>v</a:t>
            </a:r>
            <a:r>
              <a:rPr lang="en-US" i="1" baseline="-25000" dirty="0" err="1" smtClean="0"/>
              <a:t>j</a:t>
            </a:r>
            <a:r>
              <a:rPr lang="en-US" dirty="0"/>
              <a:t> </a:t>
            </a:r>
            <a:r>
              <a:rPr lang="en-US" dirty="0" smtClean="0"/>
              <a:t>(</a:t>
            </a:r>
            <a:r>
              <a:rPr lang="en-US" dirty="0" err="1" smtClean="0"/>
              <a:t>i.e</a:t>
            </a:r>
            <a:r>
              <a:rPr lang="en-US" dirty="0" smtClean="0"/>
              <a:t>, </a:t>
            </a:r>
            <a:r>
              <a:rPr lang="en-US" i="1" dirty="0" err="1" smtClean="0"/>
              <a:t>a</a:t>
            </a:r>
            <a:r>
              <a:rPr lang="en-US" i="1" baseline="-25000" dirty="0" err="1" smtClean="0"/>
              <a:t>kj</a:t>
            </a:r>
            <a:r>
              <a:rPr lang="en-US" dirty="0" smtClean="0"/>
              <a:t>). The sum over all possible intermediate vertices </a:t>
            </a:r>
            <a:r>
              <a:rPr lang="en-US" i="1" dirty="0" err="1" smtClean="0"/>
              <a:t>v</a:t>
            </a:r>
            <a:r>
              <a:rPr lang="en-US" i="1" baseline="-25000" dirty="0" err="1" smtClean="0"/>
              <a:t>k</a:t>
            </a:r>
            <a:r>
              <a:rPr lang="en-US" i="1" dirty="0" smtClean="0"/>
              <a:t>  is </a:t>
            </a:r>
            <a:r>
              <a:rPr lang="en-US" i="1" dirty="0"/>
              <a:t>b</a:t>
            </a:r>
            <a:r>
              <a:rPr lang="en-US" i="1" baseline="-25000" dirty="0"/>
              <a:t>i</a:t>
            </a:r>
            <a:r>
              <a:rPr lang="en-US" baseline="-25000" dirty="0">
                <a:latin typeface="Cambria Math" pitchFamily="18" charset="0"/>
                <a:ea typeface="Cambria Math" pitchFamily="18" charset="0"/>
              </a:rPr>
              <a:t>1</a:t>
            </a:r>
            <a:r>
              <a:rPr lang="en-US" i="1" dirty="0"/>
              <a:t>a</a:t>
            </a:r>
            <a:r>
              <a:rPr lang="en-US" baseline="-25000" dirty="0">
                <a:latin typeface="Cambria Math" pitchFamily="18" charset="0"/>
                <a:ea typeface="Cambria Math" pitchFamily="18" charset="0"/>
              </a:rPr>
              <a:t>1</a:t>
            </a:r>
            <a:r>
              <a:rPr lang="en-US" i="1" baseline="-25000" dirty="0"/>
              <a:t>j</a:t>
            </a:r>
            <a:r>
              <a:rPr lang="en-US" dirty="0"/>
              <a:t> + </a:t>
            </a:r>
            <a:r>
              <a:rPr lang="en-US" i="1" dirty="0"/>
              <a:t>b</a:t>
            </a:r>
            <a:r>
              <a:rPr lang="en-US" i="1" baseline="-25000" dirty="0"/>
              <a:t>i</a:t>
            </a:r>
            <a:r>
              <a:rPr lang="en-US" baseline="-25000" dirty="0">
                <a:latin typeface="Cambria Math" pitchFamily="18" charset="0"/>
                <a:ea typeface="Cambria Math" pitchFamily="18" charset="0"/>
              </a:rPr>
              <a:t>2</a:t>
            </a:r>
            <a:r>
              <a:rPr lang="en-US" i="1" dirty="0"/>
              <a:t>a</a:t>
            </a:r>
            <a:r>
              <a:rPr lang="en-US" baseline="-25000" dirty="0">
                <a:latin typeface="Cambria Math" pitchFamily="18" charset="0"/>
                <a:ea typeface="Cambria Math" pitchFamily="18" charset="0"/>
              </a:rPr>
              <a:t>2</a:t>
            </a:r>
            <a:r>
              <a:rPr lang="en-US" i="1" baseline="-25000" dirty="0"/>
              <a:t>j</a:t>
            </a:r>
            <a:r>
              <a:rPr lang="en-US" dirty="0"/>
              <a:t> + </a:t>
            </a:r>
            <a:r>
              <a:rPr lang="en-US" dirty="0">
                <a:latin typeface="Cambria Math"/>
                <a:ea typeface="Cambria Math"/>
              </a:rPr>
              <a:t>⋯</a:t>
            </a:r>
            <a:r>
              <a:rPr lang="en-US" dirty="0"/>
              <a:t> + </a:t>
            </a:r>
            <a:r>
              <a:rPr lang="en-US" i="1" dirty="0" err="1" smtClean="0"/>
              <a:t>b</a:t>
            </a:r>
            <a:r>
              <a:rPr lang="en-US" i="1" baseline="-25000" dirty="0" err="1" smtClean="0"/>
              <a:t>in</a:t>
            </a:r>
            <a:r>
              <a:rPr lang="en-US" i="1" dirty="0" err="1" smtClean="0"/>
              <a:t>a</a:t>
            </a:r>
            <a:r>
              <a:rPr lang="en-US" i="1" baseline="-25000" dirty="0" err="1" smtClean="0"/>
              <a:t>nj</a:t>
            </a:r>
            <a:r>
              <a:rPr lang="en-US" i="1" baseline="-25000" dirty="0" smtClean="0"/>
              <a:t> </a:t>
            </a:r>
            <a:r>
              <a:rPr lang="en-US" i="1" dirty="0" smtClean="0"/>
              <a:t>.</a:t>
            </a:r>
            <a:endParaRPr lang="en-US" dirty="0">
              <a:latin typeface="Cambria Math" pitchFamily="18" charset="0"/>
              <a:ea typeface="Cambria Math" pitchFamily="18" charset="0"/>
            </a:endParaRPr>
          </a:p>
          <a:p>
            <a:pPr marL="891540" lvl="2" indent="-342900">
              <a:buClr>
                <a:schemeClr val="accent3"/>
              </a:buClr>
              <a:buSzPct val="95000"/>
            </a:pPr>
            <a:endParaRPr lang="en-US" dirty="0"/>
          </a:p>
          <a:p>
            <a:pPr marL="617220" lvl="1" indent="-342900">
              <a:buClr>
                <a:schemeClr val="accent3"/>
              </a:buClr>
              <a:buSzPct val="95000"/>
            </a:pPr>
            <a:endParaRPr lang="en-US" dirty="0"/>
          </a:p>
          <a:p>
            <a:pPr indent="0">
              <a:buNone/>
            </a:pPr>
            <a:endParaRPr lang="en-US" dirty="0"/>
          </a:p>
        </p:txBody>
      </p:sp>
      <p:sp>
        <p:nvSpPr>
          <p:cNvPr id="4" name="Isosceles Triangle 3"/>
          <p:cNvSpPr/>
          <p:nvPr/>
        </p:nvSpPr>
        <p:spPr>
          <a:xfrm rot="5400000" flipV="1">
            <a:off x="8305800" y="6092687"/>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70</a:t>
            </a:fld>
            <a:endParaRPr lang="en-US"/>
          </a:p>
        </p:txBody>
      </p:sp>
    </p:spTree>
    <p:extLst>
      <p:ext uri="{BB962C8B-B14F-4D97-AF65-F5344CB8AC3E}">
        <p14:creationId xmlns:p14="http://schemas.microsoft.com/office/powerpoint/2010/main" val="23424890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Counting Paths between Vertices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pPr marL="274320" lvl="1" indent="0">
              <a:buClr>
                <a:schemeClr val="accent3"/>
              </a:buClr>
              <a:buSzPct val="95000"/>
              <a:buNone/>
            </a:pPr>
            <a:r>
              <a:rPr lang="en-US" b="1" dirty="0" smtClean="0"/>
              <a:t>Example</a:t>
            </a:r>
            <a:r>
              <a:rPr lang="en-US" dirty="0" smtClean="0"/>
              <a:t>: How many paths of length four are there from </a:t>
            </a:r>
            <a:r>
              <a:rPr lang="en-US" i="1" dirty="0" smtClean="0"/>
              <a:t>a</a:t>
            </a:r>
            <a:r>
              <a:rPr lang="en-US" dirty="0" smtClean="0"/>
              <a:t> to </a:t>
            </a:r>
            <a:r>
              <a:rPr lang="en-US" i="1" dirty="0" smtClean="0"/>
              <a:t>d</a:t>
            </a:r>
            <a:r>
              <a:rPr lang="en-US" dirty="0" smtClean="0"/>
              <a:t> in the graph G. </a:t>
            </a:r>
          </a:p>
          <a:p>
            <a:pPr marL="274320" lvl="1" indent="0">
              <a:buClr>
                <a:schemeClr val="accent3"/>
              </a:buClr>
              <a:buSzPct val="95000"/>
              <a:buNone/>
            </a:pPr>
            <a:endParaRPr lang="en-US" dirty="0"/>
          </a:p>
          <a:p>
            <a:pPr marL="274320" lvl="1" indent="0">
              <a:buClr>
                <a:schemeClr val="accent3"/>
              </a:buClr>
              <a:buSzPct val="95000"/>
              <a:buNone/>
            </a:pPr>
            <a:endParaRPr lang="en-US" dirty="0" smtClean="0"/>
          </a:p>
          <a:p>
            <a:pPr marL="274320" lvl="1" indent="0">
              <a:buClr>
                <a:schemeClr val="accent3"/>
              </a:buClr>
              <a:buSzPct val="95000"/>
              <a:buNone/>
            </a:pPr>
            <a:endParaRPr lang="en-US" dirty="0" smtClean="0"/>
          </a:p>
          <a:p>
            <a:pPr marL="274320" lvl="1" indent="0">
              <a:buClr>
                <a:schemeClr val="accent3"/>
              </a:buClr>
              <a:buSzPct val="95000"/>
              <a:buNone/>
            </a:pPr>
            <a:r>
              <a:rPr lang="en-US" sz="2800" b="1" dirty="0" smtClean="0"/>
              <a:t>Solution</a:t>
            </a:r>
            <a:r>
              <a:rPr lang="en-US" dirty="0" smtClean="0"/>
              <a:t>: The adjacency matrix of </a:t>
            </a:r>
            <a:r>
              <a:rPr lang="en-US" i="1" dirty="0" smtClean="0"/>
              <a:t>G</a:t>
            </a:r>
            <a:r>
              <a:rPr lang="en-US" dirty="0" smtClean="0"/>
              <a:t> (ordering                        the vertices as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 is given above. Hence                             the number of paths of length four from </a:t>
            </a:r>
            <a:r>
              <a:rPr lang="en-US" i="1" dirty="0" smtClean="0"/>
              <a:t>a</a:t>
            </a:r>
            <a:r>
              <a:rPr lang="en-US" dirty="0" smtClean="0"/>
              <a:t> to </a:t>
            </a:r>
            <a:r>
              <a:rPr lang="en-US" i="1" dirty="0" smtClean="0"/>
              <a:t>d</a:t>
            </a:r>
            <a:r>
              <a:rPr lang="en-US" dirty="0" smtClean="0"/>
              <a:t> is                                      the (</a:t>
            </a:r>
            <a:r>
              <a:rPr lang="en-US" dirty="0" smtClean="0">
                <a:latin typeface="Cambria Math" pitchFamily="18" charset="0"/>
                <a:ea typeface="Cambria Math" pitchFamily="18" charset="0"/>
              </a:rPr>
              <a:t>1</a:t>
            </a:r>
            <a:r>
              <a:rPr lang="en-US" dirty="0" smtClean="0"/>
              <a:t>, </a:t>
            </a:r>
            <a:r>
              <a:rPr lang="en-US" dirty="0" smtClean="0">
                <a:latin typeface="Cambria Math" pitchFamily="18" charset="0"/>
                <a:ea typeface="Cambria Math" pitchFamily="18" charset="0"/>
              </a:rPr>
              <a:t>4</a:t>
            </a:r>
            <a:r>
              <a:rPr lang="en-US" dirty="0" smtClean="0"/>
              <a:t>)</a:t>
            </a:r>
            <a:r>
              <a:rPr lang="en-US" dirty="0" err="1" smtClean="0"/>
              <a:t>th</a:t>
            </a:r>
            <a:r>
              <a:rPr lang="en-US" dirty="0" smtClean="0"/>
              <a:t> entry of </a:t>
            </a:r>
            <a:r>
              <a:rPr lang="en-US" b="1" dirty="0" smtClean="0"/>
              <a:t>A</a:t>
            </a:r>
            <a:r>
              <a:rPr lang="en-US" baseline="30000" dirty="0" smtClean="0">
                <a:latin typeface="Cambria Math" pitchFamily="18" charset="0"/>
                <a:ea typeface="Cambria Math" pitchFamily="18" charset="0"/>
              </a:rPr>
              <a:t>4</a:t>
            </a:r>
            <a:r>
              <a:rPr lang="en-US" dirty="0"/>
              <a:t> </a:t>
            </a:r>
            <a:r>
              <a:rPr lang="en-US" dirty="0" smtClean="0"/>
              <a:t>. The eight paths are as:</a:t>
            </a:r>
          </a:p>
          <a:p>
            <a:pPr marL="274320" lvl="1" indent="0">
              <a:buClr>
                <a:schemeClr val="accent3"/>
              </a:buClr>
              <a:buSzPct val="95000"/>
              <a:buNone/>
            </a:pPr>
            <a:r>
              <a:rPr lang="en-US" dirty="0"/>
              <a:t> </a:t>
            </a:r>
            <a:r>
              <a:rPr lang="en-US" dirty="0" smtClean="0"/>
              <a:t> </a:t>
            </a:r>
          </a:p>
          <a:p>
            <a:pPr marL="274320" lvl="1" indent="0">
              <a:buClr>
                <a:schemeClr val="accent3"/>
              </a:buClr>
              <a:buSzPct val="95000"/>
              <a:buNone/>
            </a:pPr>
            <a:r>
              <a:rPr lang="en-US" dirty="0"/>
              <a:t> </a:t>
            </a:r>
            <a:endParaRPr lang="en-US" dirty="0" smtClean="0"/>
          </a:p>
          <a:p>
            <a:pPr marL="274320" lvl="1" indent="0">
              <a:buClr>
                <a:schemeClr val="accent3"/>
              </a:buClr>
              <a:buSzPct val="95000"/>
              <a:buNone/>
            </a:pPr>
            <a:r>
              <a:rPr lang="en-US" dirty="0"/>
              <a:t> </a:t>
            </a:r>
            <a:endParaRPr lang="en-US" dirty="0" smtClean="0"/>
          </a:p>
          <a:p>
            <a:pPr marL="274320" lvl="1" indent="0">
              <a:buClr>
                <a:schemeClr val="accent3"/>
              </a:buClr>
              <a:buSzPct val="95000"/>
              <a:buNone/>
            </a:pPr>
            <a:endParaRPr lang="en-US" dirty="0" smtClean="0"/>
          </a:p>
          <a:p>
            <a:pPr marL="274320" lvl="1" indent="0">
              <a:buClr>
                <a:schemeClr val="accent3"/>
              </a:buClr>
              <a:buSzPct val="95000"/>
              <a:buNone/>
            </a:pPr>
            <a:endParaRPr lang="en-US" dirty="0" smtClean="0"/>
          </a:p>
          <a:p>
            <a:pPr marL="274320" lvl="1" indent="0">
              <a:buClr>
                <a:schemeClr val="accent3"/>
              </a:buClr>
              <a:buSzPct val="95000"/>
              <a:buNone/>
            </a:pPr>
            <a:endParaRPr lang="en-US" dirty="0"/>
          </a:p>
          <a:p>
            <a:pPr marL="274320" lvl="1" indent="0">
              <a:buClr>
                <a:schemeClr val="accent3"/>
              </a:buClr>
              <a:buSzPct val="95000"/>
              <a:buNone/>
            </a:pPr>
            <a:endParaRPr lang="en-US" dirty="0" smtClean="0"/>
          </a:p>
          <a:p>
            <a:pPr marL="274320" lvl="1" indent="0">
              <a:buClr>
                <a:schemeClr val="accent3"/>
              </a:buClr>
              <a:buSzPct val="95000"/>
              <a:buNone/>
            </a:pPr>
            <a:endParaRPr lang="en-US"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1552" y="2514600"/>
            <a:ext cx="649224" cy="872490"/>
          </a:xfrm>
          <a:prstGeom prst="rect">
            <a:avLst/>
          </a:prstGeom>
        </p:spPr>
      </p:pic>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029202" y="2475548"/>
            <a:ext cx="1270159" cy="911543"/>
          </a:xfrm>
          <a:prstGeom prst="rect">
            <a:avLst/>
          </a:prstGeom>
        </p:spPr>
      </p:pic>
      <p:sp>
        <p:nvSpPr>
          <p:cNvPr id="7" name="TextBox 6"/>
          <p:cNvSpPr txBox="1"/>
          <p:nvPr/>
        </p:nvSpPr>
        <p:spPr>
          <a:xfrm>
            <a:off x="1493520" y="2746651"/>
            <a:ext cx="685800" cy="369332"/>
          </a:xfrm>
          <a:prstGeom prst="rect">
            <a:avLst/>
          </a:prstGeom>
          <a:noFill/>
        </p:spPr>
        <p:txBody>
          <a:bodyPr wrap="square" rtlCol="0">
            <a:spAutoFit/>
          </a:bodyPr>
          <a:lstStyle/>
          <a:p>
            <a:r>
              <a:rPr lang="en-US" i="1" dirty="0" smtClean="0"/>
              <a:t>G</a:t>
            </a:r>
            <a:endParaRPr lang="en-US" i="1" dirty="0"/>
          </a:p>
        </p:txBody>
      </p:sp>
      <p:sp>
        <p:nvSpPr>
          <p:cNvPr id="8" name="TextBox 7"/>
          <p:cNvSpPr txBox="1"/>
          <p:nvPr/>
        </p:nvSpPr>
        <p:spPr>
          <a:xfrm>
            <a:off x="6629400" y="2608153"/>
            <a:ext cx="1752600" cy="646331"/>
          </a:xfrm>
          <a:prstGeom prst="rect">
            <a:avLst/>
          </a:prstGeom>
          <a:noFill/>
        </p:spPr>
        <p:txBody>
          <a:bodyPr wrap="square" rtlCol="0">
            <a:spAutoFit/>
          </a:bodyPr>
          <a:lstStyle/>
          <a:p>
            <a:r>
              <a:rPr lang="en-US" i="1" dirty="0"/>
              <a:t>a</a:t>
            </a:r>
            <a:r>
              <a:rPr lang="en-US" i="1" dirty="0" smtClean="0"/>
              <a:t>djacency </a:t>
            </a:r>
            <a:r>
              <a:rPr lang="en-US" i="1" dirty="0"/>
              <a:t>m</a:t>
            </a:r>
            <a:r>
              <a:rPr lang="en-US" i="1" dirty="0" smtClean="0"/>
              <a:t>atrix of G</a:t>
            </a:r>
            <a:endParaRPr lang="en-US" i="1" dirty="0"/>
          </a:p>
        </p:txBody>
      </p:sp>
      <p:pic>
        <p:nvPicPr>
          <p:cNvPr id="10" name="Picture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315202" y="3869532"/>
            <a:ext cx="1270159" cy="911543"/>
          </a:xfrm>
          <a:prstGeom prst="rect">
            <a:avLst/>
          </a:prstGeom>
        </p:spPr>
      </p:pic>
      <p:sp>
        <p:nvSpPr>
          <p:cNvPr id="11" name="TextBox 10"/>
          <p:cNvSpPr txBox="1"/>
          <p:nvPr/>
        </p:nvSpPr>
        <p:spPr>
          <a:xfrm>
            <a:off x="6629401" y="4140637"/>
            <a:ext cx="708660" cy="369332"/>
          </a:xfrm>
          <a:prstGeom prst="rect">
            <a:avLst/>
          </a:prstGeom>
          <a:noFill/>
        </p:spPr>
        <p:txBody>
          <a:bodyPr wrap="square" rtlCol="0">
            <a:spAutoFit/>
          </a:bodyPr>
          <a:lstStyle/>
          <a:p>
            <a:r>
              <a:rPr lang="en-US" b="1" dirty="0" smtClean="0"/>
              <a:t>A</a:t>
            </a:r>
            <a:r>
              <a:rPr lang="en-US" baseline="30000" dirty="0" smtClean="0">
                <a:latin typeface="Cambria Math" pitchFamily="18" charset="0"/>
                <a:ea typeface="Cambria Math" pitchFamily="18" charset="0"/>
              </a:rPr>
              <a:t>4</a:t>
            </a:r>
            <a:r>
              <a:rPr lang="en-US" dirty="0"/>
              <a:t> =</a:t>
            </a:r>
          </a:p>
        </p:txBody>
      </p:sp>
      <p:sp>
        <p:nvSpPr>
          <p:cNvPr id="12" name="TextBox 11"/>
          <p:cNvSpPr txBox="1"/>
          <p:nvPr/>
        </p:nvSpPr>
        <p:spPr>
          <a:xfrm>
            <a:off x="2209800" y="5029201"/>
            <a:ext cx="3657600" cy="2031325"/>
          </a:xfrm>
          <a:prstGeom prst="rect">
            <a:avLst/>
          </a:prstGeom>
          <a:noFill/>
        </p:spPr>
        <p:txBody>
          <a:bodyPr wrap="square" rtlCol="0">
            <a:spAutoFit/>
          </a:bodyPr>
          <a:lstStyle/>
          <a:p>
            <a:r>
              <a:rPr lang="en-US" i="1" dirty="0"/>
              <a:t>a</a:t>
            </a:r>
            <a:r>
              <a:rPr lang="en-US" dirty="0"/>
              <a:t>, </a:t>
            </a:r>
            <a:r>
              <a:rPr lang="en-US" i="1" dirty="0"/>
              <a:t>b</a:t>
            </a:r>
            <a:r>
              <a:rPr lang="en-US" dirty="0"/>
              <a:t>, </a:t>
            </a:r>
            <a:r>
              <a:rPr lang="en-US" i="1" dirty="0"/>
              <a:t>a</a:t>
            </a:r>
            <a:r>
              <a:rPr lang="en-US" dirty="0"/>
              <a:t>, </a:t>
            </a:r>
            <a:r>
              <a:rPr lang="en-US" i="1" dirty="0"/>
              <a:t>b</a:t>
            </a:r>
            <a:r>
              <a:rPr lang="en-US" dirty="0"/>
              <a:t>, </a:t>
            </a:r>
            <a:r>
              <a:rPr lang="en-US" i="1" dirty="0" smtClean="0"/>
              <a:t>d      a</a:t>
            </a:r>
            <a:r>
              <a:rPr lang="en-US" dirty="0"/>
              <a:t>, </a:t>
            </a:r>
            <a:r>
              <a:rPr lang="en-US" i="1" dirty="0"/>
              <a:t>b</a:t>
            </a:r>
            <a:r>
              <a:rPr lang="en-US" dirty="0"/>
              <a:t>, </a:t>
            </a:r>
            <a:r>
              <a:rPr lang="en-US" i="1" dirty="0"/>
              <a:t>a</a:t>
            </a:r>
            <a:r>
              <a:rPr lang="en-US" dirty="0"/>
              <a:t>, </a:t>
            </a:r>
            <a:r>
              <a:rPr lang="en-US" i="1" dirty="0" smtClean="0"/>
              <a:t>c</a:t>
            </a:r>
            <a:r>
              <a:rPr lang="en-US" dirty="0" smtClean="0"/>
              <a:t>, </a:t>
            </a:r>
            <a:r>
              <a:rPr lang="en-US" i="1" dirty="0" smtClean="0"/>
              <a:t>d</a:t>
            </a:r>
          </a:p>
          <a:p>
            <a:r>
              <a:rPr lang="en-US" i="1" dirty="0"/>
              <a:t>a</a:t>
            </a:r>
            <a:r>
              <a:rPr lang="en-US" dirty="0"/>
              <a:t>, </a:t>
            </a:r>
            <a:r>
              <a:rPr lang="en-US" i="1" dirty="0"/>
              <a:t>b</a:t>
            </a:r>
            <a:r>
              <a:rPr lang="en-US" dirty="0"/>
              <a:t>, </a:t>
            </a:r>
            <a:r>
              <a:rPr lang="en-US" i="1" dirty="0" smtClean="0"/>
              <a:t>d</a:t>
            </a:r>
            <a:r>
              <a:rPr lang="en-US" dirty="0" smtClean="0"/>
              <a:t>, </a:t>
            </a:r>
            <a:r>
              <a:rPr lang="en-US" i="1" dirty="0"/>
              <a:t>b</a:t>
            </a:r>
            <a:r>
              <a:rPr lang="en-US" dirty="0"/>
              <a:t>, </a:t>
            </a:r>
            <a:r>
              <a:rPr lang="en-US" i="1" dirty="0"/>
              <a:t>d      a</a:t>
            </a:r>
            <a:r>
              <a:rPr lang="en-US" dirty="0"/>
              <a:t>, </a:t>
            </a:r>
            <a:r>
              <a:rPr lang="en-US" i="1" dirty="0"/>
              <a:t>b</a:t>
            </a:r>
            <a:r>
              <a:rPr lang="en-US" dirty="0"/>
              <a:t>, </a:t>
            </a:r>
            <a:r>
              <a:rPr lang="en-US" i="1" dirty="0" smtClean="0"/>
              <a:t>d</a:t>
            </a:r>
            <a:r>
              <a:rPr lang="en-US" dirty="0" smtClean="0"/>
              <a:t>, </a:t>
            </a:r>
            <a:r>
              <a:rPr lang="en-US" i="1" dirty="0"/>
              <a:t>c</a:t>
            </a:r>
            <a:r>
              <a:rPr lang="en-US" dirty="0"/>
              <a:t>, </a:t>
            </a:r>
            <a:r>
              <a:rPr lang="en-US" i="1" dirty="0"/>
              <a:t>d</a:t>
            </a:r>
            <a:endParaRPr lang="en-US" dirty="0"/>
          </a:p>
          <a:p>
            <a:r>
              <a:rPr lang="en-US" i="1" dirty="0"/>
              <a:t>a</a:t>
            </a:r>
            <a:r>
              <a:rPr lang="en-US" dirty="0"/>
              <a:t>, </a:t>
            </a:r>
            <a:r>
              <a:rPr lang="en-US" i="1" dirty="0" smtClean="0"/>
              <a:t>c</a:t>
            </a:r>
            <a:r>
              <a:rPr lang="en-US" dirty="0" smtClean="0"/>
              <a:t>, </a:t>
            </a:r>
            <a:r>
              <a:rPr lang="en-US" i="1" dirty="0" smtClean="0"/>
              <a:t>a</a:t>
            </a:r>
            <a:r>
              <a:rPr lang="en-US" dirty="0" smtClean="0"/>
              <a:t>, </a:t>
            </a:r>
            <a:r>
              <a:rPr lang="en-US" i="1" dirty="0"/>
              <a:t>b</a:t>
            </a:r>
            <a:r>
              <a:rPr lang="en-US" dirty="0"/>
              <a:t>, </a:t>
            </a:r>
            <a:r>
              <a:rPr lang="en-US" i="1" dirty="0"/>
              <a:t>d      a</a:t>
            </a:r>
            <a:r>
              <a:rPr lang="en-US" dirty="0"/>
              <a:t>, </a:t>
            </a:r>
            <a:r>
              <a:rPr lang="en-US" i="1" dirty="0" smtClean="0"/>
              <a:t>c</a:t>
            </a:r>
            <a:r>
              <a:rPr lang="en-US" dirty="0" smtClean="0"/>
              <a:t>, </a:t>
            </a:r>
            <a:r>
              <a:rPr lang="en-US" i="1" dirty="0" smtClean="0"/>
              <a:t>a</a:t>
            </a:r>
            <a:r>
              <a:rPr lang="en-US" dirty="0" smtClean="0"/>
              <a:t>, </a:t>
            </a:r>
            <a:r>
              <a:rPr lang="en-US" i="1" dirty="0"/>
              <a:t>c</a:t>
            </a:r>
            <a:r>
              <a:rPr lang="en-US" dirty="0"/>
              <a:t>, </a:t>
            </a:r>
            <a:r>
              <a:rPr lang="en-US" i="1" dirty="0"/>
              <a:t>d</a:t>
            </a:r>
            <a:endParaRPr lang="en-US" dirty="0"/>
          </a:p>
          <a:p>
            <a:r>
              <a:rPr lang="en-US" i="1" dirty="0"/>
              <a:t>a</a:t>
            </a:r>
            <a:r>
              <a:rPr lang="en-US" dirty="0"/>
              <a:t>, </a:t>
            </a:r>
            <a:r>
              <a:rPr lang="en-US" i="1" dirty="0"/>
              <a:t>c</a:t>
            </a:r>
            <a:r>
              <a:rPr lang="en-US" dirty="0"/>
              <a:t>, </a:t>
            </a:r>
            <a:r>
              <a:rPr lang="en-US" i="1" dirty="0" smtClean="0"/>
              <a:t>d</a:t>
            </a:r>
            <a:r>
              <a:rPr lang="en-US" dirty="0" smtClean="0"/>
              <a:t>, </a:t>
            </a:r>
            <a:r>
              <a:rPr lang="en-US" i="1" dirty="0"/>
              <a:t>b</a:t>
            </a:r>
            <a:r>
              <a:rPr lang="en-US" dirty="0"/>
              <a:t>, </a:t>
            </a:r>
            <a:r>
              <a:rPr lang="en-US" i="1" dirty="0"/>
              <a:t>d      a</a:t>
            </a:r>
            <a:r>
              <a:rPr lang="en-US" dirty="0"/>
              <a:t>, </a:t>
            </a:r>
            <a:r>
              <a:rPr lang="en-US" i="1" dirty="0"/>
              <a:t>c</a:t>
            </a:r>
            <a:r>
              <a:rPr lang="en-US" dirty="0"/>
              <a:t>, </a:t>
            </a:r>
            <a:r>
              <a:rPr lang="en-US" i="1" dirty="0" smtClean="0"/>
              <a:t>d</a:t>
            </a:r>
            <a:r>
              <a:rPr lang="en-US" dirty="0" smtClean="0"/>
              <a:t>, </a:t>
            </a:r>
            <a:r>
              <a:rPr lang="en-US" i="1" dirty="0"/>
              <a:t>c</a:t>
            </a:r>
            <a:r>
              <a:rPr lang="en-US" dirty="0"/>
              <a:t>, </a:t>
            </a:r>
            <a:r>
              <a:rPr lang="en-US" i="1" dirty="0"/>
              <a:t>d</a:t>
            </a:r>
            <a:endParaRPr lang="en-US" dirty="0"/>
          </a:p>
          <a:p>
            <a:endParaRPr lang="en-US" dirty="0"/>
          </a:p>
          <a:p>
            <a:endParaRPr lang="en-US" dirty="0"/>
          </a:p>
          <a:p>
            <a:endParaRPr lang="en-US" dirty="0"/>
          </a:p>
        </p:txBody>
      </p:sp>
      <p:sp>
        <p:nvSpPr>
          <p:cNvPr id="13" name="TextBox 12"/>
          <p:cNvSpPr txBox="1"/>
          <p:nvPr/>
        </p:nvSpPr>
        <p:spPr>
          <a:xfrm>
            <a:off x="4419600" y="2746651"/>
            <a:ext cx="685800" cy="369332"/>
          </a:xfrm>
          <a:prstGeom prst="rect">
            <a:avLst/>
          </a:prstGeom>
          <a:noFill/>
        </p:spPr>
        <p:txBody>
          <a:bodyPr wrap="square" rtlCol="0">
            <a:spAutoFit/>
          </a:bodyPr>
          <a:lstStyle/>
          <a:p>
            <a:r>
              <a:rPr lang="en-US" i="1" dirty="0" smtClean="0"/>
              <a:t>A </a:t>
            </a:r>
            <a:r>
              <a:rPr lang="en-US" dirty="0" smtClean="0"/>
              <a:t>=</a:t>
            </a:r>
            <a:endParaRPr lang="en-US" dirty="0"/>
          </a:p>
        </p:txBody>
      </p:sp>
      <p:sp>
        <p:nvSpPr>
          <p:cNvPr id="5" name="Slide Number Placeholder 4"/>
          <p:cNvSpPr>
            <a:spLocks noGrp="1"/>
          </p:cNvSpPr>
          <p:nvPr>
            <p:ph type="sldNum" sz="quarter" idx="12"/>
          </p:nvPr>
        </p:nvSpPr>
        <p:spPr/>
        <p:txBody>
          <a:bodyPr/>
          <a:lstStyle/>
          <a:p>
            <a:fld id="{8CD41AC4-40F7-4FE0-8905-74C6698904F3}" type="slidenum">
              <a:rPr lang="en-US" smtClean="0"/>
              <a:pPr/>
              <a:t>71</a:t>
            </a:fld>
            <a:endParaRPr lang="en-US"/>
          </a:p>
        </p:txBody>
      </p:sp>
    </p:spTree>
    <p:extLst>
      <p:ext uri="{BB962C8B-B14F-4D97-AF65-F5344CB8AC3E}">
        <p14:creationId xmlns:p14="http://schemas.microsoft.com/office/powerpoint/2010/main" val="31270464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Euler and Hamiltonian Graphs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10.5</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Euler Paths and Circuits</a:t>
            </a:r>
          </a:p>
          <a:p>
            <a:r>
              <a:rPr lang="en-US" dirty="0" smtClean="0"/>
              <a:t>Hamilton Paths and Circuits</a:t>
            </a:r>
          </a:p>
          <a:p>
            <a:r>
              <a:rPr lang="en-US" dirty="0" smtClean="0"/>
              <a:t>Applications of Hamilton Circuits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Euler Paths and Circuits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town of K</a:t>
            </a:r>
            <a:r>
              <a:rPr lang="az-Cyrl-AZ" dirty="0" smtClean="0">
                <a:latin typeface="Cambria Math"/>
                <a:ea typeface="Cambria Math"/>
              </a:rPr>
              <a:t>ӧ</a:t>
            </a:r>
            <a:r>
              <a:rPr lang="en-US" dirty="0" err="1" smtClean="0"/>
              <a:t>nigsberg</a:t>
            </a:r>
            <a:r>
              <a:rPr lang="en-US" dirty="0" smtClean="0"/>
              <a:t>, Prussia (now </a:t>
            </a:r>
            <a:r>
              <a:rPr lang="en-US" dirty="0" err="1" smtClean="0"/>
              <a:t>Kalingrad</a:t>
            </a:r>
            <a:r>
              <a:rPr lang="en-US" dirty="0" smtClean="0"/>
              <a:t>, Russia) was divided into four sections by the branches of the </a:t>
            </a:r>
            <a:r>
              <a:rPr lang="en-US" dirty="0" err="1" smtClean="0"/>
              <a:t>Pregel</a:t>
            </a:r>
            <a:r>
              <a:rPr lang="en-US" dirty="0" smtClean="0"/>
              <a:t> river. In the </a:t>
            </a:r>
            <a:r>
              <a:rPr lang="en-US" dirty="0" smtClean="0">
                <a:latin typeface="Cambria Math" pitchFamily="18" charset="0"/>
                <a:ea typeface="Cambria Math" pitchFamily="18" charset="0"/>
              </a:rPr>
              <a:t>18</a:t>
            </a:r>
            <a:r>
              <a:rPr lang="en-US" dirty="0" smtClean="0"/>
              <a:t>th century seven bridges connected these regions.</a:t>
            </a:r>
          </a:p>
          <a:p>
            <a:r>
              <a:rPr lang="en-US" dirty="0"/>
              <a:t>People wondered whether </a:t>
            </a:r>
            <a:r>
              <a:rPr lang="en-US" dirty="0" smtClean="0"/>
              <a:t>it </a:t>
            </a:r>
            <a:r>
              <a:rPr lang="en-US" dirty="0"/>
              <a:t>was possible to follow a path that crosses each bridge exactly once and returns to the starting point.</a:t>
            </a:r>
            <a:endParaRPr lang="en-US" dirty="0" smtClean="0"/>
          </a:p>
          <a:p>
            <a:r>
              <a:rPr lang="en-US" dirty="0" smtClean="0"/>
              <a:t>The Swiss mathematician Leonard Euler proved that </a:t>
            </a:r>
            <a:r>
              <a:rPr lang="en-US" dirty="0"/>
              <a:t>no such path exists.   This result is often considered to be the first theorem ever proved in </a:t>
            </a:r>
            <a:r>
              <a:rPr lang="en-US" dirty="0" smtClean="0"/>
              <a:t>graph theory.</a:t>
            </a:r>
          </a:p>
          <a:p>
            <a:endParaRPr lang="en-US" dirty="0"/>
          </a:p>
          <a:p>
            <a:endParaRPr lang="en-US" dirty="0" smtClean="0"/>
          </a:p>
          <a:p>
            <a:pPr marL="0" indent="0">
              <a:buNone/>
            </a:pPr>
            <a:r>
              <a:rPr lang="en-US" dirty="0" smtClean="0"/>
              <a:t>  </a:t>
            </a:r>
          </a:p>
          <a:p>
            <a:pPr marL="0" indent="0">
              <a:buNone/>
            </a:pPr>
            <a:r>
              <a:rPr lang="en-US" dirty="0" smtClean="0"/>
              <a:t>  </a:t>
            </a:r>
          </a:p>
          <a:p>
            <a:pPr marL="0" indent="0">
              <a:buNone/>
            </a:pPr>
            <a:r>
              <a:rPr lang="en-US" dirty="0"/>
              <a:t> </a:t>
            </a:r>
            <a:endParaRPr lang="en-US" dirty="0" smtClean="0"/>
          </a:p>
          <a:p>
            <a:pPr marL="0"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4191000"/>
            <a:ext cx="3768091" cy="168630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0761" y="200462"/>
            <a:ext cx="883159" cy="10210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260" y="4748784"/>
            <a:ext cx="834391" cy="1433322"/>
          </a:xfrm>
          <a:prstGeom prst="rect">
            <a:avLst/>
          </a:prstGeom>
        </p:spPr>
      </p:pic>
      <p:sp>
        <p:nvSpPr>
          <p:cNvPr id="7" name="TextBox 6"/>
          <p:cNvSpPr txBox="1"/>
          <p:nvPr/>
        </p:nvSpPr>
        <p:spPr>
          <a:xfrm>
            <a:off x="6954139" y="1246943"/>
            <a:ext cx="1676400" cy="646331"/>
          </a:xfrm>
          <a:prstGeom prst="rect">
            <a:avLst/>
          </a:prstGeom>
          <a:noFill/>
        </p:spPr>
        <p:txBody>
          <a:bodyPr wrap="square" rtlCol="0">
            <a:spAutoFit/>
          </a:bodyPr>
          <a:lstStyle/>
          <a:p>
            <a:r>
              <a:rPr lang="en-US" dirty="0" smtClean="0"/>
              <a:t>Leonard Euler (</a:t>
            </a:r>
            <a:r>
              <a:rPr lang="en-US" dirty="0" smtClean="0">
                <a:latin typeface="Cambria Math" pitchFamily="18" charset="0"/>
                <a:ea typeface="Cambria Math" pitchFamily="18" charset="0"/>
              </a:rPr>
              <a:t>1707-1783</a:t>
            </a:r>
            <a:r>
              <a:rPr lang="en-US" dirty="0" smtClean="0"/>
              <a:t>)</a:t>
            </a:r>
            <a:endParaRPr lang="en-US" dirty="0"/>
          </a:p>
        </p:txBody>
      </p:sp>
      <p:sp>
        <p:nvSpPr>
          <p:cNvPr id="8" name="TextBox 7"/>
          <p:cNvSpPr txBox="1"/>
          <p:nvPr/>
        </p:nvSpPr>
        <p:spPr>
          <a:xfrm>
            <a:off x="838200" y="5997441"/>
            <a:ext cx="3489960" cy="369332"/>
          </a:xfrm>
          <a:prstGeom prst="rect">
            <a:avLst/>
          </a:prstGeom>
          <a:noFill/>
        </p:spPr>
        <p:txBody>
          <a:bodyPr wrap="square" rtlCol="0">
            <a:spAutoFit/>
          </a:bodyPr>
          <a:lstStyle/>
          <a:p>
            <a:r>
              <a:rPr lang="en-US" b="1" dirty="0" smtClean="0"/>
              <a:t>The </a:t>
            </a:r>
            <a:r>
              <a:rPr lang="en-US" b="1" dirty="0" smtClean="0">
                <a:latin typeface="Cambria Math" pitchFamily="18" charset="0"/>
                <a:ea typeface="Cambria Math" pitchFamily="18" charset="0"/>
              </a:rPr>
              <a:t>7</a:t>
            </a:r>
            <a:r>
              <a:rPr lang="en-US" b="1" dirty="0" smtClean="0"/>
              <a:t> Bridges of</a:t>
            </a:r>
            <a:r>
              <a:rPr lang="en-US" b="1" dirty="0"/>
              <a:t> K</a:t>
            </a:r>
            <a:r>
              <a:rPr lang="az-Cyrl-AZ" b="1" dirty="0">
                <a:latin typeface="Cambria Math"/>
                <a:ea typeface="Cambria Math"/>
              </a:rPr>
              <a:t>ӧ</a:t>
            </a:r>
            <a:r>
              <a:rPr lang="en-US" b="1" dirty="0" err="1"/>
              <a:t>nigsberg</a:t>
            </a:r>
            <a:r>
              <a:rPr lang="en-US" dirty="0" smtClean="0"/>
              <a:t>  </a:t>
            </a:r>
            <a:endParaRPr lang="en-US" dirty="0"/>
          </a:p>
        </p:txBody>
      </p:sp>
      <p:sp>
        <p:nvSpPr>
          <p:cNvPr id="9" name="TextBox 8"/>
          <p:cNvSpPr txBox="1"/>
          <p:nvPr/>
        </p:nvSpPr>
        <p:spPr>
          <a:xfrm>
            <a:off x="6713476" y="4927561"/>
            <a:ext cx="1917065" cy="1200329"/>
          </a:xfrm>
          <a:prstGeom prst="rect">
            <a:avLst/>
          </a:prstGeom>
          <a:noFill/>
        </p:spPr>
        <p:txBody>
          <a:bodyPr wrap="square" rtlCol="0">
            <a:spAutoFit/>
          </a:bodyPr>
          <a:lstStyle/>
          <a:p>
            <a:r>
              <a:rPr lang="en-US" b="1" dirty="0" err="1" smtClean="0"/>
              <a:t>Multigraph</a:t>
            </a:r>
            <a:r>
              <a:rPr lang="en-US" b="1" dirty="0" smtClean="0"/>
              <a:t> Model of the </a:t>
            </a:r>
            <a:r>
              <a:rPr lang="en-US" b="1" dirty="0"/>
              <a:t>B</a:t>
            </a:r>
            <a:r>
              <a:rPr lang="en-US" b="1" dirty="0" smtClean="0"/>
              <a:t>ridges of K</a:t>
            </a:r>
            <a:r>
              <a:rPr lang="az-Cyrl-AZ" b="1" dirty="0">
                <a:latin typeface="Cambria Math"/>
                <a:ea typeface="Cambria Math"/>
              </a:rPr>
              <a:t>ӧ</a:t>
            </a:r>
            <a:r>
              <a:rPr lang="en-US" b="1" dirty="0" err="1"/>
              <a:t>nigsberg</a:t>
            </a:r>
            <a:r>
              <a:rPr lang="en-US" b="1" dirty="0" smtClean="0"/>
              <a:t>  </a:t>
            </a:r>
            <a:endParaRPr lang="en-US" b="1" dirty="0"/>
          </a:p>
        </p:txBody>
      </p:sp>
      <p:sp>
        <p:nvSpPr>
          <p:cNvPr id="10" name="Slide Number Placeholder 9"/>
          <p:cNvSpPr>
            <a:spLocks noGrp="1"/>
          </p:cNvSpPr>
          <p:nvPr>
            <p:ph type="sldNum" sz="quarter" idx="12"/>
          </p:nvPr>
        </p:nvSpPr>
        <p:spPr/>
        <p:txBody>
          <a:bodyPr/>
          <a:lstStyle/>
          <a:p>
            <a:fld id="{8CD41AC4-40F7-4FE0-8905-74C6698904F3}" type="slidenum">
              <a:rPr lang="en-US" smtClean="0"/>
              <a:pPr/>
              <a:t>74</a:t>
            </a:fld>
            <a:endParaRPr lang="en-US"/>
          </a:p>
        </p:txBody>
      </p:sp>
    </p:spTree>
    <p:extLst>
      <p:ext uri="{BB962C8B-B14F-4D97-AF65-F5344CB8AC3E}">
        <p14:creationId xmlns:p14="http://schemas.microsoft.com/office/powerpoint/2010/main" val="37861885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Euler Paths and Circuits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fontScale="85000" lnSpcReduction="10000"/>
          </a:bodyPr>
          <a:lstStyle/>
          <a:p>
            <a:pPr indent="0">
              <a:buNone/>
            </a:pPr>
            <a:r>
              <a:rPr lang="en-US" b="1" dirty="0" smtClean="0"/>
              <a:t>Definition</a:t>
            </a:r>
            <a:r>
              <a:rPr lang="en-US" dirty="0" smtClean="0"/>
              <a:t>: An </a:t>
            </a:r>
            <a:r>
              <a:rPr lang="en-US" i="1" dirty="0" smtClean="0"/>
              <a:t>Euler circuit </a:t>
            </a:r>
            <a:r>
              <a:rPr lang="en-US" dirty="0" smtClean="0"/>
              <a:t>in a graph </a:t>
            </a:r>
            <a:r>
              <a:rPr lang="en-US" i="1" dirty="0" smtClean="0"/>
              <a:t>G</a:t>
            </a:r>
            <a:r>
              <a:rPr lang="en-US" dirty="0" smtClean="0"/>
              <a:t> is a simple circuit containing every edge of </a:t>
            </a:r>
            <a:r>
              <a:rPr lang="en-US" i="1" dirty="0" smtClean="0"/>
              <a:t>G</a:t>
            </a:r>
            <a:r>
              <a:rPr lang="en-US" dirty="0" smtClean="0"/>
              <a:t>. An </a:t>
            </a:r>
            <a:r>
              <a:rPr lang="en-US" i="1" dirty="0" smtClean="0"/>
              <a:t>Euler path </a:t>
            </a:r>
            <a:r>
              <a:rPr lang="en-US" dirty="0" smtClean="0"/>
              <a:t>in </a:t>
            </a:r>
            <a:r>
              <a:rPr lang="en-US" i="1" dirty="0" smtClean="0"/>
              <a:t>G</a:t>
            </a:r>
            <a:r>
              <a:rPr lang="en-US" dirty="0" smtClean="0"/>
              <a:t> is a simple path containing every edge of </a:t>
            </a:r>
            <a:r>
              <a:rPr lang="en-US" i="1" dirty="0" smtClean="0"/>
              <a:t>G</a:t>
            </a:r>
            <a:r>
              <a:rPr lang="en-US" dirty="0" smtClean="0"/>
              <a:t>. </a:t>
            </a:r>
          </a:p>
          <a:p>
            <a:pPr indent="0">
              <a:buNone/>
            </a:pPr>
            <a:r>
              <a:rPr lang="en-US" b="1" dirty="0" smtClean="0"/>
              <a:t>Example</a:t>
            </a:r>
            <a:r>
              <a:rPr lang="en-US" dirty="0" smtClean="0"/>
              <a:t>: Which of the undirected graphs </a:t>
            </a:r>
            <a:r>
              <a:rPr lang="en-US" i="1" dirty="0" smtClean="0"/>
              <a:t>G</a:t>
            </a:r>
            <a:r>
              <a:rPr lang="en-US" baseline="-25000" dirty="0" smtClean="0">
                <a:latin typeface="Cambria Math" pitchFamily="18" charset="0"/>
                <a:ea typeface="Cambria Math" pitchFamily="18" charset="0"/>
              </a:rPr>
              <a:t>1</a:t>
            </a:r>
            <a:r>
              <a:rPr lang="en-US" dirty="0" smtClean="0"/>
              <a:t>, </a:t>
            </a:r>
            <a:r>
              <a:rPr lang="en-US" i="1" dirty="0" smtClean="0"/>
              <a:t>G</a:t>
            </a:r>
            <a:r>
              <a:rPr lang="en-US" baseline="-25000" dirty="0" smtClean="0">
                <a:latin typeface="Cambria Math" pitchFamily="18" charset="0"/>
                <a:ea typeface="Cambria Math" pitchFamily="18" charset="0"/>
              </a:rPr>
              <a:t>2</a:t>
            </a:r>
            <a:r>
              <a:rPr lang="en-US" dirty="0" smtClean="0"/>
              <a:t>, and </a:t>
            </a:r>
            <a:r>
              <a:rPr lang="en-US" i="1" dirty="0" smtClean="0"/>
              <a:t>G</a:t>
            </a:r>
            <a:r>
              <a:rPr lang="en-US" baseline="-25000" dirty="0" smtClean="0">
                <a:latin typeface="Cambria Math" pitchFamily="18" charset="0"/>
                <a:ea typeface="Cambria Math" pitchFamily="18" charset="0"/>
              </a:rPr>
              <a:t>3</a:t>
            </a:r>
            <a:r>
              <a:rPr lang="en-US" dirty="0" smtClean="0"/>
              <a:t> has a Euler circuit? Of those that do not, which has an Euler path?</a:t>
            </a:r>
          </a:p>
          <a:p>
            <a:pPr indent="0">
              <a:buNone/>
            </a:pPr>
            <a:endParaRPr lang="en-US" dirty="0" smtClean="0"/>
          </a:p>
          <a:p>
            <a:pPr indent="0">
              <a:buNone/>
            </a:pPr>
            <a:endParaRPr lang="en-US" dirty="0" smtClean="0"/>
          </a:p>
          <a:p>
            <a:pPr indent="0">
              <a:buNone/>
            </a:pPr>
            <a:r>
              <a:rPr lang="en-US" dirty="0"/>
              <a:t> </a:t>
            </a:r>
          </a:p>
          <a:p>
            <a:pPr indent="0">
              <a:buNone/>
            </a:pPr>
            <a:r>
              <a:rPr lang="en-US" b="1" dirty="0" smtClean="0"/>
              <a:t>Solution</a:t>
            </a:r>
            <a:r>
              <a:rPr lang="en-US" dirty="0" smtClean="0"/>
              <a:t>: The graph </a:t>
            </a:r>
            <a:r>
              <a:rPr lang="en-US" i="1" dirty="0"/>
              <a:t>G</a:t>
            </a:r>
            <a:r>
              <a:rPr lang="en-US" baseline="-25000" dirty="0">
                <a:latin typeface="Cambria Math" pitchFamily="18" charset="0"/>
                <a:ea typeface="Cambria Math" pitchFamily="18" charset="0"/>
              </a:rPr>
              <a:t>1</a:t>
            </a:r>
            <a:r>
              <a:rPr lang="en-US" dirty="0" smtClean="0"/>
              <a:t> has an Euler circuit (e.g., </a:t>
            </a:r>
            <a:r>
              <a:rPr lang="en-US" i="1" dirty="0" smtClean="0"/>
              <a:t>a</a:t>
            </a:r>
            <a:r>
              <a:rPr lang="en-US" dirty="0" smtClean="0"/>
              <a:t>, </a:t>
            </a:r>
            <a:r>
              <a:rPr lang="en-US" i="1" dirty="0" smtClean="0"/>
              <a:t>e</a:t>
            </a:r>
            <a:r>
              <a:rPr lang="en-US" dirty="0" smtClean="0"/>
              <a:t>, </a:t>
            </a:r>
            <a:r>
              <a:rPr lang="en-US" i="1" dirty="0" smtClean="0"/>
              <a:t>c</a:t>
            </a:r>
            <a:r>
              <a:rPr lang="en-US" dirty="0" smtClean="0"/>
              <a:t>, </a:t>
            </a:r>
            <a:r>
              <a:rPr lang="en-US" i="1" dirty="0" smtClean="0"/>
              <a:t>d</a:t>
            </a:r>
            <a:r>
              <a:rPr lang="en-US" dirty="0" smtClean="0"/>
              <a:t>, </a:t>
            </a:r>
            <a:r>
              <a:rPr lang="en-US" i="1" dirty="0" smtClean="0"/>
              <a:t>e</a:t>
            </a:r>
            <a:r>
              <a:rPr lang="en-US" dirty="0" smtClean="0"/>
              <a:t>, </a:t>
            </a:r>
            <a:r>
              <a:rPr lang="en-US" i="1" dirty="0" smtClean="0"/>
              <a:t>b</a:t>
            </a:r>
            <a:r>
              <a:rPr lang="en-US" dirty="0" smtClean="0"/>
              <a:t>, </a:t>
            </a:r>
            <a:r>
              <a:rPr lang="en-US" i="1" dirty="0" smtClean="0"/>
              <a:t>a</a:t>
            </a:r>
            <a:r>
              <a:rPr lang="en-US" dirty="0" smtClean="0"/>
              <a:t>). But, as can easily be verified by inspection, neither </a:t>
            </a:r>
            <a:r>
              <a:rPr lang="en-US" i="1" dirty="0"/>
              <a:t>G</a:t>
            </a:r>
            <a:r>
              <a:rPr lang="en-US" baseline="-25000" dirty="0">
                <a:latin typeface="Cambria Math" pitchFamily="18" charset="0"/>
                <a:ea typeface="Cambria Math" pitchFamily="18" charset="0"/>
              </a:rPr>
              <a:t>2</a:t>
            </a:r>
            <a:r>
              <a:rPr lang="en-US" dirty="0" smtClean="0"/>
              <a:t>  nor </a:t>
            </a:r>
            <a:r>
              <a:rPr lang="en-US" i="1" dirty="0"/>
              <a:t>G</a:t>
            </a:r>
            <a:r>
              <a:rPr lang="en-US" baseline="-25000" dirty="0">
                <a:latin typeface="Cambria Math" pitchFamily="18" charset="0"/>
                <a:ea typeface="Cambria Math" pitchFamily="18" charset="0"/>
              </a:rPr>
              <a:t>3</a:t>
            </a:r>
            <a:r>
              <a:rPr lang="en-US" dirty="0" smtClean="0"/>
              <a:t> has an Euler circuit. Note that </a:t>
            </a:r>
            <a:r>
              <a:rPr lang="en-US" i="1" dirty="0"/>
              <a:t>G</a:t>
            </a:r>
            <a:r>
              <a:rPr lang="en-US" baseline="-25000" dirty="0">
                <a:latin typeface="Cambria Math" pitchFamily="18" charset="0"/>
                <a:ea typeface="Cambria Math" pitchFamily="18" charset="0"/>
              </a:rPr>
              <a:t>3</a:t>
            </a:r>
            <a:r>
              <a:rPr lang="en-US" dirty="0" smtClean="0"/>
              <a:t>  has an Euler path (e.g., </a:t>
            </a:r>
            <a:r>
              <a:rPr lang="en-US" i="1" dirty="0"/>
              <a:t>a</a:t>
            </a:r>
            <a:r>
              <a:rPr lang="en-US" dirty="0" smtClean="0"/>
              <a:t>, </a:t>
            </a:r>
            <a:r>
              <a:rPr lang="en-US" i="1" dirty="0"/>
              <a:t>c</a:t>
            </a:r>
            <a:r>
              <a:rPr lang="en-US" dirty="0" smtClean="0"/>
              <a:t>, </a:t>
            </a:r>
            <a:r>
              <a:rPr lang="en-US" i="1" dirty="0"/>
              <a:t>d</a:t>
            </a:r>
            <a:r>
              <a:rPr lang="en-US" dirty="0" smtClean="0"/>
              <a:t>, </a:t>
            </a:r>
            <a:r>
              <a:rPr lang="en-US" i="1" dirty="0"/>
              <a:t>e</a:t>
            </a:r>
            <a:r>
              <a:rPr lang="en-US" dirty="0" smtClean="0"/>
              <a:t>, </a:t>
            </a:r>
            <a:r>
              <a:rPr lang="en-US" i="1" dirty="0" smtClean="0"/>
              <a:t>b</a:t>
            </a:r>
            <a:r>
              <a:rPr lang="en-US" dirty="0" smtClean="0"/>
              <a:t>, </a:t>
            </a:r>
            <a:r>
              <a:rPr lang="en-US" i="1" dirty="0" smtClean="0"/>
              <a:t>d, a</a:t>
            </a:r>
            <a:r>
              <a:rPr lang="en-US" dirty="0" smtClean="0"/>
              <a:t>, </a:t>
            </a:r>
            <a:r>
              <a:rPr lang="en-US" i="1" dirty="0" smtClean="0"/>
              <a:t>b</a:t>
            </a:r>
            <a:r>
              <a:rPr lang="en-US" dirty="0"/>
              <a:t>), </a:t>
            </a:r>
            <a:r>
              <a:rPr lang="en-US" dirty="0" smtClean="0"/>
              <a:t>but </a:t>
            </a:r>
            <a:r>
              <a:rPr lang="en-US" dirty="0"/>
              <a:t>there is </a:t>
            </a:r>
            <a:r>
              <a:rPr lang="en-US" dirty="0" smtClean="0"/>
              <a:t>no </a:t>
            </a:r>
            <a:r>
              <a:rPr lang="en-US" dirty="0"/>
              <a:t>Euler path in </a:t>
            </a:r>
            <a:r>
              <a:rPr lang="en-US" i="1" dirty="0" smtClean="0"/>
              <a:t>G</a:t>
            </a:r>
            <a:r>
              <a:rPr lang="en-US" baseline="-25000" dirty="0" smtClean="0">
                <a:latin typeface="Cambria Math" pitchFamily="18" charset="0"/>
                <a:ea typeface="Cambria Math" pitchFamily="18" charset="0"/>
              </a:rPr>
              <a:t>2</a:t>
            </a:r>
            <a:r>
              <a:rPr lang="en-US" dirty="0" smtClean="0"/>
              <a:t>, </a:t>
            </a:r>
            <a:r>
              <a:rPr lang="en-US" dirty="0"/>
              <a:t>which can be verified by inspection.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3657600"/>
            <a:ext cx="2518411" cy="938022"/>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75</a:t>
            </a:fld>
            <a:endParaRPr lang="en-US"/>
          </a:p>
        </p:txBody>
      </p:sp>
    </p:spTree>
    <p:extLst>
      <p:ext uri="{BB962C8B-B14F-4D97-AF65-F5344CB8AC3E}">
        <p14:creationId xmlns:p14="http://schemas.microsoft.com/office/powerpoint/2010/main" val="13030169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Necessary and Sufficient Conditions for Euler Circuits </a:t>
            </a:r>
            <a:r>
              <a:rPr lang="en-US" sz="4000" smtClean="0"/>
              <a:t>and Paths</a:t>
            </a:r>
            <a:endParaRPr lang="en-US" sz="4000"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Theorem</a:t>
            </a:r>
            <a:r>
              <a:rPr lang="en-US" dirty="0" smtClean="0"/>
              <a:t>: A connected </a:t>
            </a:r>
            <a:r>
              <a:rPr lang="en-US" dirty="0" err="1" smtClean="0"/>
              <a:t>multigraph</a:t>
            </a:r>
            <a:r>
              <a:rPr lang="en-US" dirty="0" smtClean="0"/>
              <a:t> with at least two vertices has an Euler circuit if and only if each of its vertices has an even </a:t>
            </a:r>
            <a:r>
              <a:rPr lang="en-US" dirty="0"/>
              <a:t>degree </a:t>
            </a:r>
            <a:r>
              <a:rPr lang="en-US" dirty="0" smtClean="0"/>
              <a:t>and </a:t>
            </a:r>
            <a:r>
              <a:rPr lang="en-US" dirty="0"/>
              <a:t>it has an Euler path if and only if it has exactly two vertices of odd degree</a:t>
            </a:r>
            <a:r>
              <a:rPr lang="en-US" dirty="0" smtClean="0"/>
              <a:t>.</a:t>
            </a:r>
          </a:p>
          <a:p>
            <a:pPr marL="0" indent="0">
              <a:buNone/>
            </a:pPr>
            <a:endParaRPr lang="en-US" dirty="0"/>
          </a:p>
          <a:p>
            <a:pPr marL="0" indent="0">
              <a:buNone/>
            </a:pPr>
            <a:r>
              <a:rPr lang="en-US" b="1" dirty="0" smtClean="0"/>
              <a:t>Example</a:t>
            </a:r>
            <a:r>
              <a:rPr lang="en-US" dirty="0" smtClean="0"/>
              <a:t>: Two </a:t>
            </a:r>
            <a:r>
              <a:rPr lang="en-US" dirty="0"/>
              <a:t>of the vertices in the </a:t>
            </a:r>
            <a:r>
              <a:rPr lang="en-US" dirty="0" err="1"/>
              <a:t>multigraph</a:t>
            </a:r>
            <a:r>
              <a:rPr lang="en-US" dirty="0"/>
              <a:t> </a:t>
            </a:r>
            <a:r>
              <a:rPr lang="en-US" dirty="0" smtClean="0"/>
              <a:t>model of the  </a:t>
            </a:r>
            <a:r>
              <a:rPr lang="en-US" dirty="0"/>
              <a:t>K</a:t>
            </a:r>
            <a:r>
              <a:rPr lang="az-Cyrl-AZ" dirty="0">
                <a:latin typeface="Cambria Math"/>
                <a:ea typeface="Cambria Math"/>
              </a:rPr>
              <a:t>ӧ</a:t>
            </a:r>
            <a:r>
              <a:rPr lang="en-US" dirty="0" err="1"/>
              <a:t>nigsberg</a:t>
            </a:r>
            <a:r>
              <a:rPr lang="en-US" dirty="0"/>
              <a:t> bridge problem</a:t>
            </a:r>
            <a:r>
              <a:rPr lang="en-US" dirty="0" smtClean="0"/>
              <a:t> </a:t>
            </a:r>
            <a:r>
              <a:rPr lang="en-US" dirty="0"/>
              <a:t>have odd degree.   Hence, there is no Euler circuit in this </a:t>
            </a:r>
            <a:r>
              <a:rPr lang="en-US" dirty="0" err="1" smtClean="0"/>
              <a:t>multigraph</a:t>
            </a:r>
            <a:r>
              <a:rPr lang="en-US" dirty="0"/>
              <a:t> </a:t>
            </a:r>
            <a:r>
              <a:rPr lang="en-US" dirty="0" smtClean="0"/>
              <a:t>and  </a:t>
            </a:r>
            <a:r>
              <a:rPr lang="en-US" dirty="0"/>
              <a:t>it is impossible to start at a given point, cross each bridge exactly once, and return to the starting point. </a:t>
            </a:r>
            <a:endParaRPr lang="en-US" dirty="0" smtClean="0"/>
          </a:p>
          <a:p>
            <a:pPr marL="0" indent="0">
              <a:buNone/>
            </a:pPr>
            <a:endParaRPr lang="en-US" dirty="0"/>
          </a:p>
          <a:p>
            <a:pPr marL="0" indent="0">
              <a:buNone/>
            </a:pPr>
            <a:r>
              <a:rPr lang="en-US" dirty="0" smtClean="0"/>
              <a:t> </a:t>
            </a:r>
            <a:endParaRPr lang="en-US" dirty="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1401" y="5181600"/>
            <a:ext cx="834391" cy="1433322"/>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76</a:t>
            </a:fld>
            <a:endParaRPr lang="en-US"/>
          </a:p>
        </p:txBody>
      </p:sp>
    </p:spTree>
    <p:extLst>
      <p:ext uri="{BB962C8B-B14F-4D97-AF65-F5344CB8AC3E}">
        <p14:creationId xmlns:p14="http://schemas.microsoft.com/office/powerpoint/2010/main" val="128266142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Necessary Conditions for Euler Circuits and Paths</a:t>
            </a:r>
            <a:endParaRPr lang="en-US" sz="4000" dirty="0"/>
          </a:p>
        </p:txBody>
      </p:sp>
      <p:sp>
        <p:nvSpPr>
          <p:cNvPr id="3" name="Content Placeholder 2"/>
          <p:cNvSpPr>
            <a:spLocks noGrp="1"/>
          </p:cNvSpPr>
          <p:nvPr>
            <p:ph idx="1"/>
          </p:nvPr>
        </p:nvSpPr>
        <p:spPr/>
        <p:txBody>
          <a:bodyPr>
            <a:normAutofit fontScale="77500" lnSpcReduction="20000"/>
          </a:bodyPr>
          <a:lstStyle/>
          <a:p>
            <a:r>
              <a:rPr lang="en-US" b="1" dirty="0" smtClean="0"/>
              <a:t>There exists an Euler circuit –&gt; all degrees are even</a:t>
            </a:r>
          </a:p>
          <a:p>
            <a:r>
              <a:rPr lang="en-US" dirty="0" smtClean="0"/>
              <a:t>An Euler circuit begins with a vertex </a:t>
            </a:r>
            <a:r>
              <a:rPr lang="en-US" i="1" dirty="0" smtClean="0"/>
              <a:t>a</a:t>
            </a:r>
            <a:r>
              <a:rPr lang="en-US" dirty="0" smtClean="0"/>
              <a:t> and continues with an edge incident with </a:t>
            </a:r>
            <a:r>
              <a:rPr lang="en-US" i="1" dirty="0" smtClean="0"/>
              <a:t>a</a:t>
            </a:r>
            <a:r>
              <a:rPr lang="en-US" dirty="0" smtClean="0"/>
              <a:t>, say {</a:t>
            </a:r>
            <a:r>
              <a:rPr lang="en-US" i="1" dirty="0" smtClean="0"/>
              <a:t>a</a:t>
            </a:r>
            <a:r>
              <a:rPr lang="en-US" dirty="0" smtClean="0"/>
              <a:t>, </a:t>
            </a:r>
            <a:r>
              <a:rPr lang="en-US" i="1" dirty="0" smtClean="0"/>
              <a:t>b</a:t>
            </a:r>
            <a:r>
              <a:rPr lang="en-US" dirty="0" smtClean="0"/>
              <a:t>}. The edge </a:t>
            </a:r>
            <a:r>
              <a:rPr lang="en-US" dirty="0"/>
              <a:t>{</a:t>
            </a:r>
            <a:r>
              <a:rPr lang="en-US" i="1" dirty="0"/>
              <a:t>a</a:t>
            </a:r>
            <a:r>
              <a:rPr lang="en-US" dirty="0"/>
              <a:t>, </a:t>
            </a:r>
            <a:r>
              <a:rPr lang="en-US" i="1" dirty="0"/>
              <a:t>b</a:t>
            </a:r>
            <a:r>
              <a:rPr lang="en-US" dirty="0" smtClean="0"/>
              <a:t>} contributes one to </a:t>
            </a:r>
            <a:r>
              <a:rPr lang="en-US" dirty="0" err="1" smtClean="0"/>
              <a:t>deg</a:t>
            </a:r>
            <a:r>
              <a:rPr lang="en-US" dirty="0" smtClean="0"/>
              <a:t>(</a:t>
            </a:r>
            <a:r>
              <a:rPr lang="en-US" i="1" dirty="0" smtClean="0"/>
              <a:t>a</a:t>
            </a:r>
            <a:r>
              <a:rPr lang="en-US" dirty="0" smtClean="0"/>
              <a:t>). </a:t>
            </a:r>
          </a:p>
          <a:p>
            <a:r>
              <a:rPr lang="en-US" dirty="0" smtClean="0"/>
              <a:t>Each time the circuit passes through a vertex it contributes two to the vertex’s degree. </a:t>
            </a:r>
          </a:p>
          <a:p>
            <a:r>
              <a:rPr lang="en-US" dirty="0" smtClean="0"/>
              <a:t>Finally, the circuit terminates where it started, contributing one to </a:t>
            </a:r>
            <a:r>
              <a:rPr lang="en-US" dirty="0" err="1" smtClean="0"/>
              <a:t>deg</a:t>
            </a:r>
            <a:r>
              <a:rPr lang="en-US" dirty="0" smtClean="0"/>
              <a:t>(</a:t>
            </a:r>
            <a:r>
              <a:rPr lang="en-US" i="1" dirty="0" smtClean="0"/>
              <a:t>a</a:t>
            </a:r>
            <a:r>
              <a:rPr lang="en-US" dirty="0" smtClean="0"/>
              <a:t>). Therefore </a:t>
            </a:r>
            <a:r>
              <a:rPr lang="en-US" dirty="0" err="1" smtClean="0"/>
              <a:t>deg</a:t>
            </a:r>
            <a:r>
              <a:rPr lang="en-US" dirty="0" smtClean="0"/>
              <a:t>(</a:t>
            </a:r>
            <a:r>
              <a:rPr lang="en-US" i="1" dirty="0" smtClean="0"/>
              <a:t>a</a:t>
            </a:r>
            <a:r>
              <a:rPr lang="en-US" dirty="0" smtClean="0"/>
              <a:t>) must be even.</a:t>
            </a:r>
          </a:p>
          <a:p>
            <a:r>
              <a:rPr lang="en-US" dirty="0" smtClean="0"/>
              <a:t>We conclude that the degree of every other vertex must also be even.</a:t>
            </a:r>
          </a:p>
          <a:p>
            <a:r>
              <a:rPr lang="en-US" dirty="0"/>
              <a:t>By the same reasoning, we see that the initial vertex and the final vertex of an Euler path have odd degree, while every other vertex has even degree.  So, a graph with an Euler path has exactly two vertices of odd degree</a:t>
            </a:r>
            <a:r>
              <a:rPr lang="en-US" dirty="0" smtClean="0"/>
              <a:t>.</a:t>
            </a:r>
          </a:p>
          <a:p>
            <a:r>
              <a:rPr lang="en-US" dirty="0"/>
              <a:t>In the next slide we will show that these necessary conditions are also sufficient conditions.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77</a:t>
            </a:fld>
            <a:endParaRPr lang="en-US"/>
          </a:p>
        </p:txBody>
      </p:sp>
    </p:spTree>
    <p:extLst>
      <p:ext uri="{BB962C8B-B14F-4D97-AF65-F5344CB8AC3E}">
        <p14:creationId xmlns:p14="http://schemas.microsoft.com/office/powerpoint/2010/main" val="2435599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Sufficient Conditions for Euler Circuits and Paths</a:t>
            </a:r>
            <a:endParaRPr lang="en-US" sz="4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2891176"/>
            <a:ext cx="2286000" cy="1371013"/>
          </a:xfrm>
          <a:prstGeom prst="rect">
            <a:avLst/>
          </a:prstGeom>
        </p:spPr>
      </p:pic>
      <p:sp>
        <p:nvSpPr>
          <p:cNvPr id="6" name="Content Placeholder 5"/>
          <p:cNvSpPr>
            <a:spLocks noGrp="1"/>
          </p:cNvSpPr>
          <p:nvPr>
            <p:ph idx="1"/>
          </p:nvPr>
        </p:nvSpPr>
        <p:spPr>
          <a:xfrm>
            <a:off x="533400" y="1847088"/>
            <a:ext cx="8229600" cy="4609660"/>
          </a:xfrm>
        </p:spPr>
        <p:txBody>
          <a:bodyPr>
            <a:normAutofit fontScale="62500" lnSpcReduction="20000"/>
          </a:bodyPr>
          <a:lstStyle/>
          <a:p>
            <a:pPr indent="0">
              <a:buNone/>
            </a:pPr>
            <a:r>
              <a:rPr lang="en-US" b="1" dirty="0" smtClean="0"/>
              <a:t>All </a:t>
            </a:r>
            <a:r>
              <a:rPr lang="en-US" b="1" dirty="0"/>
              <a:t>degrees are </a:t>
            </a:r>
            <a:r>
              <a:rPr lang="en-US" b="1" dirty="0" smtClean="0"/>
              <a:t>even –&gt; there </a:t>
            </a:r>
            <a:r>
              <a:rPr lang="en-US" b="1" dirty="0"/>
              <a:t>exists </a:t>
            </a:r>
            <a:r>
              <a:rPr lang="en-US" b="1" dirty="0" smtClean="0"/>
              <a:t>an </a:t>
            </a:r>
            <a:r>
              <a:rPr lang="en-US" b="1" dirty="0"/>
              <a:t>Euler circuit </a:t>
            </a:r>
          </a:p>
          <a:p>
            <a:pPr indent="0">
              <a:buNone/>
            </a:pPr>
            <a:r>
              <a:rPr lang="en-US" dirty="0" smtClean="0"/>
              <a:t>Suppose that </a:t>
            </a:r>
            <a:r>
              <a:rPr lang="en-US" i="1" dirty="0" smtClean="0"/>
              <a:t>G</a:t>
            </a:r>
            <a:r>
              <a:rPr lang="en-US" dirty="0" smtClean="0"/>
              <a:t> is a connected multigraph with ≥ </a:t>
            </a:r>
            <a:r>
              <a:rPr lang="en-US" dirty="0" smtClean="0">
                <a:latin typeface="Cambria Math" pitchFamily="18" charset="0"/>
                <a:ea typeface="Cambria Math" pitchFamily="18" charset="0"/>
              </a:rPr>
              <a:t>2</a:t>
            </a:r>
            <a:r>
              <a:rPr lang="en-US" dirty="0" smtClean="0"/>
              <a:t> vertices, all of even degree.  Let </a:t>
            </a:r>
            <a:r>
              <a:rPr lang="en-US" i="1" dirty="0" smtClean="0"/>
              <a:t>x</a:t>
            </a:r>
            <a:r>
              <a:rPr lang="en-US" baseline="-25000" dirty="0">
                <a:latin typeface="Cambria Math" pitchFamily="18" charset="0"/>
                <a:ea typeface="Cambria Math" pitchFamily="18" charset="0"/>
              </a:rPr>
              <a:t>0</a:t>
            </a:r>
            <a:r>
              <a:rPr lang="en-US" dirty="0" smtClean="0"/>
              <a:t> = </a:t>
            </a:r>
            <a:r>
              <a:rPr lang="en-US" i="1" dirty="0" smtClean="0"/>
              <a:t>a</a:t>
            </a:r>
            <a:r>
              <a:rPr lang="en-US" dirty="0"/>
              <a:t> </a:t>
            </a:r>
            <a:r>
              <a:rPr lang="en-US" dirty="0" smtClean="0"/>
              <a:t>be a vertex of even degree. Choose an edge {</a:t>
            </a:r>
            <a:r>
              <a:rPr lang="en-US" i="1" dirty="0" smtClean="0"/>
              <a:t>x</a:t>
            </a:r>
            <a:r>
              <a:rPr lang="en-US" baseline="-25000" dirty="0" smtClean="0">
                <a:latin typeface="Cambria Math" pitchFamily="18" charset="0"/>
                <a:ea typeface="Cambria Math" pitchFamily="18" charset="0"/>
              </a:rPr>
              <a:t>0</a:t>
            </a:r>
            <a:r>
              <a:rPr lang="en-US" dirty="0" smtClean="0">
                <a:latin typeface="Cambria Math" pitchFamily="18" charset="0"/>
                <a:ea typeface="Cambria Math" pitchFamily="18" charset="0"/>
              </a:rPr>
              <a:t>,</a:t>
            </a:r>
            <a:r>
              <a:rPr lang="en-US" i="1" dirty="0"/>
              <a:t> </a:t>
            </a:r>
            <a:r>
              <a:rPr lang="en-US" i="1" dirty="0" smtClean="0"/>
              <a:t>x</a:t>
            </a:r>
            <a:r>
              <a:rPr lang="en-US" baseline="-25000" dirty="0">
                <a:latin typeface="Cambria Math" pitchFamily="18" charset="0"/>
                <a:ea typeface="Cambria Math" pitchFamily="18" charset="0"/>
              </a:rPr>
              <a:t>1</a:t>
            </a:r>
            <a:r>
              <a:rPr lang="en-US" dirty="0" smtClean="0">
                <a:latin typeface="Cambria Math" pitchFamily="18" charset="0"/>
                <a:ea typeface="Cambria Math" pitchFamily="18" charset="0"/>
              </a:rPr>
              <a:t>} incident with </a:t>
            </a:r>
            <a:r>
              <a:rPr lang="en-US" i="1" dirty="0" smtClean="0">
                <a:ea typeface="Cambria Math" pitchFamily="18" charset="0"/>
              </a:rPr>
              <a:t>a</a:t>
            </a:r>
            <a:r>
              <a:rPr lang="en-US" dirty="0" smtClean="0">
                <a:latin typeface="Cambria Math" pitchFamily="18" charset="0"/>
                <a:ea typeface="Cambria Math" pitchFamily="18" charset="0"/>
              </a:rPr>
              <a:t> and proceed to build a simple path </a:t>
            </a:r>
            <a:r>
              <a:rPr lang="en-US" dirty="0" smtClean="0"/>
              <a:t>{</a:t>
            </a:r>
            <a:r>
              <a:rPr lang="en-US" i="1" dirty="0" smtClean="0"/>
              <a:t>x</a:t>
            </a:r>
            <a:r>
              <a:rPr lang="en-US" baseline="-25000" dirty="0" smtClean="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smtClean="0">
                <a:latin typeface="Cambria Math" pitchFamily="18" charset="0"/>
                <a:ea typeface="Cambria Math" pitchFamily="18" charset="0"/>
              </a:rPr>
              <a:t>},</a:t>
            </a:r>
            <a:r>
              <a:rPr lang="en-US" dirty="0"/>
              <a:t> {</a:t>
            </a:r>
            <a:r>
              <a:rPr lang="en-US" i="1" dirty="0" smtClean="0"/>
              <a:t>x</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t> x</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 …, </a:t>
            </a:r>
            <a:r>
              <a:rPr lang="en-US" dirty="0"/>
              <a:t>{</a:t>
            </a:r>
            <a:r>
              <a:rPr lang="en-US" i="1" dirty="0" smtClean="0"/>
              <a:t>x</a:t>
            </a:r>
            <a:r>
              <a:rPr lang="en-US" i="1" baseline="-25000" dirty="0" smtClean="0">
                <a:ea typeface="Cambria Math" pitchFamily="18" charset="0"/>
              </a:rPr>
              <a:t>n</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t> </a:t>
            </a:r>
            <a:r>
              <a:rPr lang="en-US" i="1" dirty="0" err="1" smtClean="0"/>
              <a:t>x</a:t>
            </a:r>
            <a:r>
              <a:rPr lang="en-US" i="1" baseline="-25000" dirty="0" err="1" smtClean="0">
                <a:ea typeface="Cambria Math" pitchFamily="18" charset="0"/>
              </a:rPr>
              <a:t>n</a:t>
            </a:r>
            <a:r>
              <a:rPr lang="en-US" dirty="0" smtClean="0">
                <a:latin typeface="Cambria Math" pitchFamily="18" charset="0"/>
                <a:ea typeface="Cambria Math" pitchFamily="18" charset="0"/>
              </a:rPr>
              <a:t>} by adding edges one by one  until another edge can not be added. </a:t>
            </a:r>
          </a:p>
          <a:p>
            <a:pPr indent="0">
              <a:buNone/>
            </a:pPr>
            <a:r>
              <a:rPr lang="en-US" dirty="0" smtClean="0">
                <a:latin typeface="Cambria Math" pitchFamily="18" charset="0"/>
                <a:ea typeface="Cambria Math" pitchFamily="18" charset="0"/>
              </a:rPr>
              <a:t>                                                                                    </a:t>
            </a:r>
          </a:p>
          <a:p>
            <a:pPr indent="0">
              <a:buNone/>
            </a:pPr>
            <a:endParaRPr lang="en-US" dirty="0" smtClean="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pPr marL="0" indent="0">
              <a:buNone/>
            </a:pPr>
            <a:endParaRPr lang="en-US" dirty="0" smtClean="0">
              <a:latin typeface="Cambria Math" pitchFamily="18" charset="0"/>
              <a:ea typeface="Cambria Math" pitchFamily="18" charset="0"/>
            </a:endParaRPr>
          </a:p>
          <a:p>
            <a:r>
              <a:rPr lang="en-US" dirty="0" smtClean="0">
                <a:latin typeface="Cambria Math" pitchFamily="18" charset="0"/>
                <a:ea typeface="Cambria Math" pitchFamily="18" charset="0"/>
              </a:rPr>
              <a:t>The path begins at </a:t>
            </a:r>
            <a:r>
              <a:rPr lang="en-US" i="1" dirty="0" smtClean="0">
                <a:ea typeface="Cambria Math" pitchFamily="18" charset="0"/>
              </a:rPr>
              <a:t>a</a:t>
            </a:r>
            <a:r>
              <a:rPr lang="en-US" dirty="0" smtClean="0">
                <a:latin typeface="Cambria Math" pitchFamily="18" charset="0"/>
                <a:ea typeface="Cambria Math" pitchFamily="18" charset="0"/>
              </a:rPr>
              <a:t> with an edge of the form {</a:t>
            </a:r>
            <a:r>
              <a:rPr lang="en-US" i="1" dirty="0" smtClean="0">
                <a:ea typeface="Cambria Math" pitchFamily="18" charset="0"/>
              </a:rPr>
              <a:t>a</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we show that it must terminate at </a:t>
            </a:r>
            <a:r>
              <a:rPr lang="en-US" i="1" dirty="0" smtClean="0">
                <a:ea typeface="Cambria Math" pitchFamily="18" charset="0"/>
              </a:rPr>
              <a:t>a</a:t>
            </a:r>
            <a:r>
              <a:rPr lang="en-US" dirty="0" smtClean="0">
                <a:latin typeface="Cambria Math" pitchFamily="18" charset="0"/>
                <a:ea typeface="Cambria Math" pitchFamily="18" charset="0"/>
              </a:rPr>
              <a:t> with an edge of the form {</a:t>
            </a:r>
            <a:r>
              <a:rPr lang="en-US" i="1" dirty="0" smtClean="0">
                <a:ea typeface="Cambria Math" pitchFamily="18" charset="0"/>
              </a:rPr>
              <a:t>y</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Since each vertex has an even degree, there must be an even number of edges incident with this vertex. Hence, every time we enter a vertex other than </a:t>
            </a:r>
            <a:r>
              <a:rPr lang="en-US" i="1" dirty="0" smtClean="0">
                <a:ea typeface="Cambria Math" pitchFamily="18" charset="0"/>
              </a:rPr>
              <a:t>a</a:t>
            </a:r>
            <a:r>
              <a:rPr lang="en-US" dirty="0" smtClean="0">
                <a:latin typeface="Cambria Math" pitchFamily="18" charset="0"/>
                <a:ea typeface="Cambria Math" pitchFamily="18" charset="0"/>
              </a:rPr>
              <a:t>, we can leave it. Therefore, the path can only end at </a:t>
            </a:r>
            <a:r>
              <a:rPr lang="en-US" i="1" dirty="0" smtClean="0">
                <a:ea typeface="Cambria Math" pitchFamily="18" charset="0"/>
              </a:rPr>
              <a:t>a</a:t>
            </a:r>
            <a:r>
              <a:rPr lang="en-US" dirty="0" smtClean="0">
                <a:latin typeface="Cambria Math" pitchFamily="18" charset="0"/>
                <a:ea typeface="Cambria Math" pitchFamily="18" charset="0"/>
              </a:rPr>
              <a:t>.</a:t>
            </a:r>
          </a:p>
          <a:p>
            <a:endParaRPr lang="en-US" dirty="0" smtClean="0">
              <a:ea typeface="Cambria Math" pitchFamily="18" charset="0"/>
            </a:endParaRPr>
          </a:p>
          <a:p>
            <a:r>
              <a:rPr lang="en-US" dirty="0" smtClean="0">
                <a:ea typeface="Cambria Math" pitchFamily="18" charset="0"/>
              </a:rPr>
              <a:t>If all of the edges have been used, an Euler circuit has been constructed. Otherwise, consider the </a:t>
            </a:r>
            <a:r>
              <a:rPr lang="en-US" dirty="0" err="1" smtClean="0">
                <a:ea typeface="Cambria Math" pitchFamily="18" charset="0"/>
              </a:rPr>
              <a:t>subgraph</a:t>
            </a:r>
            <a:r>
              <a:rPr lang="en-US" dirty="0" smtClean="0">
                <a:ea typeface="Cambria Math" pitchFamily="18" charset="0"/>
              </a:rPr>
              <a:t> </a:t>
            </a:r>
            <a:r>
              <a:rPr lang="en-US" i="1" dirty="0" smtClean="0">
                <a:ea typeface="Cambria Math" pitchFamily="18" charset="0"/>
              </a:rPr>
              <a:t>H</a:t>
            </a:r>
            <a:r>
              <a:rPr lang="en-US" dirty="0" smtClean="0">
                <a:ea typeface="Cambria Math" pitchFamily="18" charset="0"/>
              </a:rPr>
              <a:t> obtained from </a:t>
            </a:r>
            <a:r>
              <a:rPr lang="en-US" i="1" dirty="0" smtClean="0">
                <a:ea typeface="Cambria Math" pitchFamily="18" charset="0"/>
              </a:rPr>
              <a:t>G</a:t>
            </a:r>
            <a:r>
              <a:rPr lang="en-US" dirty="0" smtClean="0">
                <a:ea typeface="Cambria Math" pitchFamily="18" charset="0"/>
              </a:rPr>
              <a:t> by deleting the edges already used. </a:t>
            </a:r>
          </a:p>
          <a:p>
            <a:pPr marL="0" indent="0">
              <a:buNone/>
            </a:pPr>
            <a:endParaRPr lang="en-US" dirty="0" smtClean="0">
              <a:ea typeface="Cambria Math" pitchFamily="18" charset="0"/>
            </a:endParaRPr>
          </a:p>
          <a:p>
            <a:pPr marL="0" indent="0">
              <a:buNone/>
            </a:pPr>
            <a:endParaRPr lang="en-US" dirty="0">
              <a:ea typeface="Cambria Math" pitchFamily="18" charset="0"/>
            </a:endParaRPr>
          </a:p>
          <a:p>
            <a:pPr marL="0" indent="0">
              <a:buNone/>
            </a:pPr>
            <a:endParaRPr lang="en-US" dirty="0" smtClean="0">
              <a:ea typeface="Cambria Math" pitchFamily="18" charset="0"/>
            </a:endParaRPr>
          </a:p>
          <a:p>
            <a:endParaRPr lang="en-US" dirty="0">
              <a:ea typeface="Cambria Math" pitchFamily="18" charset="0"/>
            </a:endParaRPr>
          </a:p>
          <a:p>
            <a:pPr marL="0" indent="0">
              <a:buNone/>
            </a:pPr>
            <a:endParaRPr lang="en-US" dirty="0" smtClean="0">
              <a:ea typeface="Cambria Math" pitchFamily="18" charset="0"/>
            </a:endParaRPr>
          </a:p>
          <a:p>
            <a:pPr marL="0" indent="0">
              <a:buNone/>
            </a:pPr>
            <a:endParaRPr lang="en-US" dirty="0" smtClean="0">
              <a:ea typeface="Cambria Math" pitchFamily="18" charset="0"/>
            </a:endParaRPr>
          </a:p>
        </p:txBody>
      </p:sp>
      <p:sp>
        <p:nvSpPr>
          <p:cNvPr id="3" name="TextBox 2"/>
          <p:cNvSpPr txBox="1"/>
          <p:nvPr/>
        </p:nvSpPr>
        <p:spPr>
          <a:xfrm>
            <a:off x="871331" y="3161183"/>
            <a:ext cx="4038600" cy="830997"/>
          </a:xfrm>
          <a:prstGeom prst="rect">
            <a:avLst/>
          </a:prstGeom>
          <a:noFill/>
          <a:ln>
            <a:solidFill>
              <a:schemeClr val="tx2"/>
            </a:solidFill>
          </a:ln>
        </p:spPr>
        <p:txBody>
          <a:bodyPr wrap="square" rtlCol="0">
            <a:spAutoFit/>
          </a:bodyPr>
          <a:lstStyle/>
          <a:p>
            <a:pPr indent="0">
              <a:buNone/>
            </a:pPr>
            <a:r>
              <a:rPr lang="en-US" sz="1600" dirty="0" smtClean="0">
                <a:latin typeface="Cambria Math" pitchFamily="18" charset="0"/>
                <a:ea typeface="Cambria Math" pitchFamily="18" charset="0"/>
              </a:rPr>
              <a:t>We </a:t>
            </a:r>
            <a:r>
              <a:rPr lang="en-US" sz="1600" dirty="0">
                <a:latin typeface="Cambria Math" pitchFamily="18" charset="0"/>
                <a:ea typeface="Cambria Math" pitchFamily="18" charset="0"/>
              </a:rPr>
              <a:t>illustrate this idea in the graph  G here. We begin at </a:t>
            </a:r>
            <a:r>
              <a:rPr lang="en-US" sz="1600" i="1" dirty="0">
                <a:ea typeface="Cambria Math" pitchFamily="18" charset="0"/>
              </a:rPr>
              <a:t>a</a:t>
            </a:r>
            <a:r>
              <a:rPr lang="en-US" sz="1600" dirty="0">
                <a:latin typeface="Cambria Math" pitchFamily="18" charset="0"/>
                <a:ea typeface="Cambria Math" pitchFamily="18" charset="0"/>
              </a:rPr>
              <a:t> and choose the </a:t>
            </a:r>
            <a:r>
              <a:rPr lang="en-US" sz="1600" dirty="0" smtClean="0">
                <a:latin typeface="Cambria Math" pitchFamily="18" charset="0"/>
                <a:ea typeface="Cambria Math" pitchFamily="18" charset="0"/>
              </a:rPr>
              <a:t>edges                     {</a:t>
            </a:r>
            <a:r>
              <a:rPr lang="en-US" sz="1600" i="1" dirty="0">
                <a:ea typeface="Cambria Math" pitchFamily="18" charset="0"/>
              </a:rPr>
              <a:t>a</a:t>
            </a:r>
            <a:r>
              <a:rPr lang="en-US" sz="1600" dirty="0">
                <a:latin typeface="Cambria Math" pitchFamily="18" charset="0"/>
                <a:ea typeface="Cambria Math" pitchFamily="18" charset="0"/>
              </a:rPr>
              <a:t>, </a:t>
            </a:r>
            <a:r>
              <a:rPr lang="en-US" sz="1600" i="1" dirty="0">
                <a:ea typeface="Cambria Math" pitchFamily="18" charset="0"/>
              </a:rPr>
              <a:t>f</a:t>
            </a:r>
            <a:r>
              <a:rPr lang="en-US" sz="1600" dirty="0">
                <a:latin typeface="Cambria Math" pitchFamily="18" charset="0"/>
                <a:ea typeface="Cambria Math" pitchFamily="18" charset="0"/>
              </a:rPr>
              <a:t>}, {</a:t>
            </a:r>
            <a:r>
              <a:rPr lang="en-US" sz="1600" i="1" dirty="0">
                <a:ea typeface="Cambria Math" pitchFamily="18" charset="0"/>
              </a:rPr>
              <a:t>f,</a:t>
            </a:r>
            <a:r>
              <a:rPr lang="en-US" sz="1600" dirty="0">
                <a:latin typeface="Cambria Math" pitchFamily="18" charset="0"/>
                <a:ea typeface="Cambria Math" pitchFamily="18" charset="0"/>
              </a:rPr>
              <a:t> </a:t>
            </a:r>
            <a:r>
              <a:rPr lang="en-US" sz="1600" i="1" dirty="0">
                <a:ea typeface="Cambria Math" pitchFamily="18" charset="0"/>
              </a:rPr>
              <a:t>c</a:t>
            </a:r>
            <a:r>
              <a:rPr lang="en-US" sz="1600" dirty="0">
                <a:latin typeface="Cambria Math" pitchFamily="18" charset="0"/>
                <a:ea typeface="Cambria Math" pitchFamily="18" charset="0"/>
              </a:rPr>
              <a:t>}, {</a:t>
            </a:r>
            <a:r>
              <a:rPr lang="en-US" sz="1600" i="1" dirty="0">
                <a:ea typeface="Cambria Math" pitchFamily="18" charset="0"/>
              </a:rPr>
              <a:t>c</a:t>
            </a:r>
            <a:r>
              <a:rPr lang="en-US" sz="1600" dirty="0">
                <a:latin typeface="Cambria Math" pitchFamily="18" charset="0"/>
                <a:ea typeface="Cambria Math" pitchFamily="18" charset="0"/>
              </a:rPr>
              <a:t>, </a:t>
            </a:r>
            <a:r>
              <a:rPr lang="en-US" sz="1600" i="1" dirty="0">
                <a:ea typeface="Cambria Math" pitchFamily="18" charset="0"/>
              </a:rPr>
              <a:t>b</a:t>
            </a:r>
            <a:r>
              <a:rPr lang="en-US" sz="1600" dirty="0">
                <a:latin typeface="Cambria Math" pitchFamily="18" charset="0"/>
                <a:ea typeface="Cambria Math" pitchFamily="18" charset="0"/>
              </a:rPr>
              <a:t>}, and {</a:t>
            </a:r>
            <a:r>
              <a:rPr lang="en-US" sz="1600" i="1" dirty="0">
                <a:ea typeface="Cambria Math" pitchFamily="18" charset="0"/>
              </a:rPr>
              <a:t>b</a:t>
            </a:r>
            <a:r>
              <a:rPr lang="en-US" sz="1600" dirty="0">
                <a:latin typeface="Cambria Math" pitchFamily="18" charset="0"/>
                <a:ea typeface="Cambria Math" pitchFamily="18" charset="0"/>
              </a:rPr>
              <a:t>, </a:t>
            </a:r>
            <a:r>
              <a:rPr lang="en-US" sz="1600" i="1" dirty="0">
                <a:ea typeface="Cambria Math" pitchFamily="18" charset="0"/>
              </a:rPr>
              <a:t>a</a:t>
            </a:r>
            <a:r>
              <a:rPr lang="en-US" sz="1600" dirty="0" smtClean="0">
                <a:latin typeface="Cambria Math" pitchFamily="18" charset="0"/>
                <a:ea typeface="Cambria Math" pitchFamily="18" charset="0"/>
              </a:rPr>
              <a:t>}</a:t>
            </a:r>
            <a:r>
              <a:rPr lang="en-US" sz="1600" dirty="0">
                <a:latin typeface="Cambria Math" pitchFamily="18" charset="0"/>
                <a:ea typeface="Cambria Math" pitchFamily="18" charset="0"/>
              </a:rPr>
              <a:t> in </a:t>
            </a:r>
            <a:r>
              <a:rPr lang="en-US" sz="1600" dirty="0" smtClean="0">
                <a:latin typeface="Cambria Math" pitchFamily="18" charset="0"/>
                <a:ea typeface="Cambria Math" pitchFamily="18" charset="0"/>
              </a:rPr>
              <a:t>succession.</a:t>
            </a:r>
            <a:endParaRPr lang="en-US" sz="1600" dirty="0">
              <a:latin typeface="Cambria Math" pitchFamily="18" charset="0"/>
              <a:ea typeface="Cambria Math" pitchFamily="18" charset="0"/>
            </a:endParaRPr>
          </a:p>
        </p:txBody>
      </p:sp>
      <p:sp>
        <p:nvSpPr>
          <p:cNvPr id="5" name="TextBox 4"/>
          <p:cNvSpPr txBox="1"/>
          <p:nvPr/>
        </p:nvSpPr>
        <p:spPr>
          <a:xfrm>
            <a:off x="990600" y="6044626"/>
            <a:ext cx="3200400" cy="584776"/>
          </a:xfrm>
          <a:prstGeom prst="rect">
            <a:avLst/>
          </a:prstGeom>
          <a:noFill/>
          <a:ln>
            <a:solidFill>
              <a:schemeClr val="tx2"/>
            </a:solidFill>
          </a:ln>
        </p:spPr>
        <p:txBody>
          <a:bodyPr wrap="square" rtlCol="0">
            <a:spAutoFit/>
          </a:bodyPr>
          <a:lstStyle/>
          <a:p>
            <a:r>
              <a:rPr lang="en-US" sz="1600" dirty="0">
                <a:ea typeface="Cambria Math" pitchFamily="18" charset="0"/>
              </a:rPr>
              <a:t>In the example </a:t>
            </a:r>
            <a:r>
              <a:rPr lang="en-US" sz="1600" i="1" dirty="0">
                <a:ea typeface="Cambria Math" pitchFamily="18" charset="0"/>
              </a:rPr>
              <a:t>H</a:t>
            </a:r>
            <a:r>
              <a:rPr lang="en-US" sz="1600" dirty="0">
                <a:ea typeface="Cambria Math" pitchFamily="18" charset="0"/>
              </a:rPr>
              <a:t> consists of the vertices  </a:t>
            </a:r>
            <a:r>
              <a:rPr lang="en-US" sz="1600" i="1" dirty="0">
                <a:ea typeface="Cambria Math" pitchFamily="18" charset="0"/>
              </a:rPr>
              <a:t>c</a:t>
            </a:r>
            <a:r>
              <a:rPr lang="en-US" sz="1600" dirty="0">
                <a:ea typeface="Cambria Math" pitchFamily="18" charset="0"/>
              </a:rPr>
              <a:t>, </a:t>
            </a:r>
            <a:r>
              <a:rPr lang="en-US" sz="1600" i="1" dirty="0">
                <a:ea typeface="Cambria Math" pitchFamily="18" charset="0"/>
              </a:rPr>
              <a:t>d</a:t>
            </a:r>
            <a:r>
              <a:rPr lang="en-US" sz="1600" dirty="0">
                <a:ea typeface="Cambria Math" pitchFamily="18" charset="0"/>
              </a:rPr>
              <a:t>, </a:t>
            </a:r>
            <a:r>
              <a:rPr lang="en-US" sz="1600" i="1" dirty="0">
                <a:ea typeface="Cambria Math" pitchFamily="18" charset="0"/>
              </a:rPr>
              <a:t>e</a:t>
            </a:r>
            <a:r>
              <a:rPr lang="en-US" sz="1600" dirty="0">
                <a:ea typeface="Cambria Math" pitchFamily="18" charset="0"/>
              </a:rPr>
              <a:t>. </a:t>
            </a:r>
          </a:p>
        </p:txBody>
      </p:sp>
      <p:sp>
        <p:nvSpPr>
          <p:cNvPr id="7" name="Slide Number Placeholder 6"/>
          <p:cNvSpPr>
            <a:spLocks noGrp="1"/>
          </p:cNvSpPr>
          <p:nvPr>
            <p:ph type="sldNum" sz="quarter" idx="12"/>
          </p:nvPr>
        </p:nvSpPr>
        <p:spPr/>
        <p:txBody>
          <a:bodyPr/>
          <a:lstStyle/>
          <a:p>
            <a:fld id="{8CD41AC4-40F7-4FE0-8905-74C6698904F3}" type="slidenum">
              <a:rPr lang="en-US" smtClean="0"/>
              <a:pPr/>
              <a:t>78</a:t>
            </a:fld>
            <a:endParaRPr lang="en-US"/>
          </a:p>
        </p:txBody>
      </p:sp>
    </p:spTree>
    <p:extLst>
      <p:ext uri="{BB962C8B-B14F-4D97-AF65-F5344CB8AC3E}">
        <p14:creationId xmlns:p14="http://schemas.microsoft.com/office/powerpoint/2010/main" val="175094390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Sufficient Conditions for Euler Circuits and Paths (</a:t>
            </a:r>
            <a:r>
              <a:rPr lang="en-US" sz="4000" i="1" dirty="0" smtClean="0"/>
              <a:t>continued</a:t>
            </a:r>
            <a:r>
              <a:rPr lang="en-US" sz="4000" dirty="0" smtClean="0"/>
              <a:t>)</a:t>
            </a:r>
            <a:endParaRPr lang="en-US" sz="4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1295401"/>
            <a:ext cx="2286000" cy="1371013"/>
          </a:xfrm>
          <a:prstGeom prst="rect">
            <a:avLst/>
          </a:prstGeom>
        </p:spPr>
      </p:pic>
      <p:sp>
        <p:nvSpPr>
          <p:cNvPr id="6" name="Content Placeholder 5"/>
          <p:cNvSpPr>
            <a:spLocks noGrp="1"/>
          </p:cNvSpPr>
          <p:nvPr>
            <p:ph idx="1"/>
          </p:nvPr>
        </p:nvSpPr>
        <p:spPr>
          <a:xfrm>
            <a:off x="533400" y="1981200"/>
            <a:ext cx="8229600" cy="4389120"/>
          </a:xfrm>
        </p:spPr>
        <p:txBody>
          <a:bodyPr>
            <a:normAutofit fontScale="62500" lnSpcReduction="20000"/>
          </a:bodyPr>
          <a:lstStyle/>
          <a:p>
            <a:pPr marL="0" indent="0">
              <a:buNone/>
            </a:pPr>
            <a:endParaRPr lang="en-US" dirty="0" smtClean="0">
              <a:ea typeface="Cambria Math" pitchFamily="18" charset="0"/>
            </a:endParaRPr>
          </a:p>
          <a:p>
            <a:pPr marL="0" indent="0">
              <a:buNone/>
            </a:pPr>
            <a:endParaRPr lang="en-US" dirty="0">
              <a:ea typeface="Cambria Math" pitchFamily="18" charset="0"/>
            </a:endParaRPr>
          </a:p>
          <a:p>
            <a:pPr marL="0" indent="0">
              <a:buNone/>
            </a:pPr>
            <a:endParaRPr lang="en-US" dirty="0" smtClean="0">
              <a:ea typeface="Cambria Math" pitchFamily="18" charset="0"/>
            </a:endParaRPr>
          </a:p>
          <a:p>
            <a:r>
              <a:rPr lang="en-US" dirty="0" smtClean="0">
                <a:ea typeface="Cambria Math" pitchFamily="18" charset="0"/>
              </a:rPr>
              <a:t>Because </a:t>
            </a:r>
            <a:r>
              <a:rPr lang="en-US" i="1" dirty="0" smtClean="0">
                <a:ea typeface="Cambria Math" pitchFamily="18" charset="0"/>
              </a:rPr>
              <a:t>G</a:t>
            </a:r>
            <a:r>
              <a:rPr lang="en-US" dirty="0" smtClean="0">
                <a:ea typeface="Cambria Math" pitchFamily="18" charset="0"/>
              </a:rPr>
              <a:t> is connected, </a:t>
            </a:r>
            <a:r>
              <a:rPr lang="en-US" i="1" dirty="0" smtClean="0">
                <a:ea typeface="Cambria Math" pitchFamily="18" charset="0"/>
              </a:rPr>
              <a:t>H</a:t>
            </a:r>
            <a:r>
              <a:rPr lang="en-US" dirty="0" smtClean="0">
                <a:ea typeface="Cambria Math" pitchFamily="18" charset="0"/>
              </a:rPr>
              <a:t> must have at least one vertex in common with the circuit that has been deleted. </a:t>
            </a:r>
          </a:p>
          <a:p>
            <a:endParaRPr lang="en-US" dirty="0">
              <a:ea typeface="Cambria Math" pitchFamily="18" charset="0"/>
            </a:endParaRPr>
          </a:p>
          <a:p>
            <a:pPr marL="0" indent="0">
              <a:buNone/>
            </a:pPr>
            <a:endParaRPr lang="en-US" dirty="0" smtClean="0">
              <a:ea typeface="Cambria Math" pitchFamily="18" charset="0"/>
            </a:endParaRPr>
          </a:p>
          <a:p>
            <a:pPr marL="0" indent="0">
              <a:buNone/>
            </a:pPr>
            <a:endParaRPr lang="en-US" dirty="0" smtClean="0">
              <a:ea typeface="Cambria Math" pitchFamily="18" charset="0"/>
            </a:endParaRPr>
          </a:p>
          <a:p>
            <a:r>
              <a:rPr lang="en-US" dirty="0" smtClean="0">
                <a:ea typeface="Cambria Math" pitchFamily="18" charset="0"/>
              </a:rPr>
              <a:t>Every vertex in </a:t>
            </a:r>
            <a:r>
              <a:rPr lang="en-US" i="1" dirty="0" smtClean="0">
                <a:ea typeface="Cambria Math" pitchFamily="18" charset="0"/>
              </a:rPr>
              <a:t>H</a:t>
            </a:r>
            <a:r>
              <a:rPr lang="en-US" dirty="0" smtClean="0">
                <a:ea typeface="Cambria Math" pitchFamily="18" charset="0"/>
              </a:rPr>
              <a:t> must have even degree because all the vertices in </a:t>
            </a:r>
            <a:r>
              <a:rPr lang="en-US" i="1" dirty="0" smtClean="0">
                <a:ea typeface="Cambria Math" pitchFamily="18" charset="0"/>
              </a:rPr>
              <a:t>G</a:t>
            </a:r>
            <a:r>
              <a:rPr lang="en-US" dirty="0" smtClean="0">
                <a:ea typeface="Cambria Math" pitchFamily="18" charset="0"/>
              </a:rPr>
              <a:t> have even degree and for each vertex, pairs of edges incident with this vertex have been deleted. Beginning with the shared vertex construct a path  ending in the same vertex (as was done before). Then splice this new circuit into the original circuit.</a:t>
            </a:r>
          </a:p>
          <a:p>
            <a:endParaRPr lang="en-US" dirty="0" smtClean="0">
              <a:ea typeface="Cambria Math" pitchFamily="18" charset="0"/>
            </a:endParaRPr>
          </a:p>
          <a:p>
            <a:pPr marL="0" indent="0">
              <a:buNone/>
            </a:pPr>
            <a:endParaRPr lang="en-US" dirty="0" smtClean="0">
              <a:ea typeface="Cambria Math" pitchFamily="18" charset="0"/>
            </a:endParaRPr>
          </a:p>
          <a:p>
            <a:pPr marL="0" indent="0">
              <a:buNone/>
            </a:pPr>
            <a:endParaRPr lang="en-US" dirty="0">
              <a:ea typeface="Cambria Math" pitchFamily="18" charset="0"/>
            </a:endParaRPr>
          </a:p>
          <a:p>
            <a:r>
              <a:rPr lang="en-US" dirty="0" smtClean="0">
                <a:ea typeface="Cambria Math" pitchFamily="18" charset="0"/>
              </a:rPr>
              <a:t>Continue this process until all edges have been used. This produces an Euler circuit </a:t>
            </a:r>
            <a:r>
              <a:rPr lang="en-US" dirty="0">
                <a:ea typeface="Cambria Math" pitchFamily="18" charset="0"/>
              </a:rPr>
              <a:t>s</a:t>
            </a:r>
            <a:r>
              <a:rPr lang="en-US" dirty="0" smtClean="0">
                <a:ea typeface="Cambria Math" pitchFamily="18" charset="0"/>
              </a:rPr>
              <a:t>ince every edge is included and no edge is included more than once.</a:t>
            </a:r>
          </a:p>
          <a:p>
            <a:r>
              <a:rPr lang="en-US" dirty="0"/>
              <a:t>Similar reasoning can be used to show that a graph with exactly two vertices of odd degree must have an Euler path connecting these two vertices of odd degree</a:t>
            </a:r>
          </a:p>
        </p:txBody>
      </p:sp>
      <p:sp>
        <p:nvSpPr>
          <p:cNvPr id="7" name="TextBox 6"/>
          <p:cNvSpPr txBox="1"/>
          <p:nvPr/>
        </p:nvSpPr>
        <p:spPr>
          <a:xfrm>
            <a:off x="914402" y="3429000"/>
            <a:ext cx="3498575" cy="338554"/>
          </a:xfrm>
          <a:prstGeom prst="rect">
            <a:avLst/>
          </a:prstGeom>
          <a:noFill/>
          <a:ln>
            <a:solidFill>
              <a:schemeClr val="tx2"/>
            </a:solidFill>
          </a:ln>
        </p:spPr>
        <p:txBody>
          <a:bodyPr wrap="square" rtlCol="0">
            <a:spAutoFit/>
          </a:bodyPr>
          <a:lstStyle/>
          <a:p>
            <a:r>
              <a:rPr lang="en-US" sz="1600" dirty="0">
                <a:ea typeface="Cambria Math" pitchFamily="18" charset="0"/>
              </a:rPr>
              <a:t>In the example, the vertex is </a:t>
            </a:r>
            <a:r>
              <a:rPr lang="en-US" sz="1600" i="1" dirty="0" smtClean="0">
                <a:ea typeface="Cambria Math" pitchFamily="18" charset="0"/>
              </a:rPr>
              <a:t>c</a:t>
            </a:r>
            <a:r>
              <a:rPr lang="en-US" sz="1050" i="1" dirty="0" smtClean="0">
                <a:ea typeface="Cambria Math" pitchFamily="18" charset="0"/>
              </a:rPr>
              <a:t>.</a:t>
            </a:r>
            <a:endParaRPr lang="en-US" sz="1050" dirty="0"/>
          </a:p>
        </p:txBody>
      </p:sp>
      <p:sp>
        <p:nvSpPr>
          <p:cNvPr id="8" name="TextBox 7"/>
          <p:cNvSpPr txBox="1"/>
          <p:nvPr/>
        </p:nvSpPr>
        <p:spPr>
          <a:xfrm>
            <a:off x="914401" y="4800601"/>
            <a:ext cx="4533900" cy="584776"/>
          </a:xfrm>
          <a:prstGeom prst="rect">
            <a:avLst/>
          </a:prstGeom>
          <a:noFill/>
          <a:ln>
            <a:solidFill>
              <a:schemeClr val="tx2"/>
            </a:solidFill>
          </a:ln>
        </p:spPr>
        <p:txBody>
          <a:bodyPr wrap="square" rtlCol="0">
            <a:spAutoFit/>
          </a:bodyPr>
          <a:lstStyle/>
          <a:p>
            <a:r>
              <a:rPr lang="en-US" sz="1600" dirty="0" smtClean="0">
                <a:ea typeface="Cambria Math" pitchFamily="18" charset="0"/>
              </a:rPr>
              <a:t>In </a:t>
            </a:r>
            <a:r>
              <a:rPr lang="en-US" sz="1600" dirty="0">
                <a:ea typeface="Cambria Math" pitchFamily="18" charset="0"/>
              </a:rPr>
              <a:t>the example, we end up with the circuit    </a:t>
            </a:r>
            <a:r>
              <a:rPr lang="en-US" sz="1600" i="1" dirty="0" smtClean="0">
                <a:ea typeface="Cambria Math" pitchFamily="18" charset="0"/>
              </a:rPr>
              <a:t>a</a:t>
            </a:r>
            <a:r>
              <a:rPr lang="en-US" sz="1600" i="1" dirty="0">
                <a:ea typeface="Cambria Math" pitchFamily="18" charset="0"/>
              </a:rPr>
              <a:t>, f, c, d, e, c, b, a</a:t>
            </a:r>
            <a:r>
              <a:rPr lang="en-US" sz="1600" dirty="0">
                <a:ea typeface="Cambria Math" pitchFamily="18" charset="0"/>
              </a:rPr>
              <a:t>.  </a:t>
            </a:r>
          </a:p>
        </p:txBody>
      </p:sp>
      <p:sp>
        <p:nvSpPr>
          <p:cNvPr id="3" name="Slide Number Placeholder 2"/>
          <p:cNvSpPr>
            <a:spLocks noGrp="1"/>
          </p:cNvSpPr>
          <p:nvPr>
            <p:ph type="sldNum" sz="quarter" idx="12"/>
          </p:nvPr>
        </p:nvSpPr>
        <p:spPr/>
        <p:txBody>
          <a:bodyPr/>
          <a:lstStyle/>
          <a:p>
            <a:fld id="{8CD41AC4-40F7-4FE0-8905-74C6698904F3}" type="slidenum">
              <a:rPr lang="en-US" smtClean="0"/>
              <a:pPr/>
              <a:t>79</a:t>
            </a:fld>
            <a:endParaRPr lang="en-US"/>
          </a:p>
        </p:txBody>
      </p:sp>
    </p:spTree>
    <p:extLst>
      <p:ext uri="{BB962C8B-B14F-4D97-AF65-F5344CB8AC3E}">
        <p14:creationId xmlns:p14="http://schemas.microsoft.com/office/powerpoint/2010/main" val="5919400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Terminology (</a:t>
            </a:r>
            <a:r>
              <a:rPr lang="en-US" i="1" dirty="0" smtClean="0"/>
              <a:t>continued</a:t>
            </a:r>
            <a:r>
              <a:rPr lang="en-US" dirty="0" smtClean="0"/>
              <a:t>)</a:t>
            </a:r>
            <a:endParaRPr lang="en-US" dirty="0"/>
          </a:p>
        </p:txBody>
      </p:sp>
      <p:sp>
        <p:nvSpPr>
          <p:cNvPr id="3" name="Content Placeholder 2"/>
          <p:cNvSpPr>
            <a:spLocks noGrp="1"/>
          </p:cNvSpPr>
          <p:nvPr>
            <p:ph idx="1"/>
          </p:nvPr>
        </p:nvSpPr>
        <p:spPr>
          <a:xfrm>
            <a:off x="630217" y="1928297"/>
            <a:ext cx="8229600" cy="4389120"/>
          </a:xfrm>
        </p:spPr>
        <p:txBody>
          <a:bodyPr/>
          <a:lstStyle/>
          <a:p>
            <a:r>
              <a:rPr lang="en-US" sz="2000" dirty="0"/>
              <a:t>A</a:t>
            </a:r>
            <a:r>
              <a:rPr lang="en-US" sz="2000" dirty="0" smtClean="0"/>
              <a:t> </a:t>
            </a:r>
            <a:r>
              <a:rPr lang="en-US" sz="2000" i="1" dirty="0" smtClean="0"/>
              <a:t>simple directed graph </a:t>
            </a:r>
            <a:r>
              <a:rPr lang="en-US" sz="2000" dirty="0" smtClean="0"/>
              <a:t>has no loops and no multiple edges.</a:t>
            </a:r>
          </a:p>
          <a:p>
            <a:pPr marL="0" indent="0">
              <a:buNone/>
            </a:pPr>
            <a:endParaRPr lang="en-US" dirty="0"/>
          </a:p>
          <a:p>
            <a:pPr marL="0" indent="0">
              <a:buNone/>
            </a:pPr>
            <a:endParaRPr lang="en-US" dirty="0" smtClean="0"/>
          </a:p>
          <a:p>
            <a:pPr marL="0" indent="0">
              <a:buNone/>
            </a:pPr>
            <a:endParaRPr lang="en-US" dirty="0" smtClean="0"/>
          </a:p>
          <a:p>
            <a:r>
              <a:rPr lang="en-US" sz="2000" dirty="0"/>
              <a:t>A</a:t>
            </a:r>
            <a:r>
              <a:rPr lang="en-US" sz="2000" dirty="0" smtClean="0"/>
              <a:t> </a:t>
            </a:r>
            <a:r>
              <a:rPr lang="en-US" sz="2000" i="1" dirty="0" smtClean="0"/>
              <a:t>directed </a:t>
            </a:r>
            <a:r>
              <a:rPr lang="en-US" sz="2000" i="1" dirty="0" err="1" smtClean="0"/>
              <a:t>multigraph</a:t>
            </a:r>
            <a:r>
              <a:rPr lang="en-US" sz="2000" dirty="0" smtClean="0"/>
              <a:t> may have multiple directed edges.  When there are </a:t>
            </a:r>
            <a:r>
              <a:rPr lang="en-US" sz="2000" i="1" dirty="0" smtClean="0"/>
              <a:t>m</a:t>
            </a:r>
            <a:r>
              <a:rPr lang="en-US" sz="2000" dirty="0" smtClean="0"/>
              <a:t> directed edges from the vertex </a:t>
            </a:r>
            <a:r>
              <a:rPr lang="en-US" sz="2000" i="1" dirty="0" smtClean="0"/>
              <a:t>u</a:t>
            </a:r>
            <a:r>
              <a:rPr lang="en-US" sz="2000" dirty="0" smtClean="0"/>
              <a:t> to the vertex </a:t>
            </a:r>
            <a:r>
              <a:rPr lang="en-US" sz="2000" i="1" dirty="0" smtClean="0"/>
              <a:t>v</a:t>
            </a:r>
            <a:r>
              <a:rPr lang="en-US" sz="2000" dirty="0" smtClean="0"/>
              <a:t>,  we say that  (</a:t>
            </a:r>
            <a:r>
              <a:rPr lang="en-US" sz="2000" i="1" dirty="0" err="1" smtClean="0"/>
              <a:t>u,v</a:t>
            </a:r>
            <a:r>
              <a:rPr lang="en-US" sz="2000" dirty="0" smtClean="0"/>
              <a:t>)</a:t>
            </a:r>
            <a:r>
              <a:rPr lang="en-US" sz="2000" i="1" dirty="0" smtClean="0"/>
              <a:t> </a:t>
            </a:r>
            <a:r>
              <a:rPr lang="en-US" sz="2000" dirty="0" smtClean="0"/>
              <a:t>is an edge of </a:t>
            </a:r>
            <a:r>
              <a:rPr lang="en-US" sz="2000" i="1" dirty="0" smtClean="0"/>
              <a:t>multiplicity m</a:t>
            </a:r>
            <a:r>
              <a:rPr lang="en-US" sz="2000" dirty="0" smtClean="0"/>
              <a:t>.</a:t>
            </a:r>
            <a:endParaRPr lang="en-US" sz="2000" dirty="0"/>
          </a:p>
        </p:txBody>
      </p:sp>
      <p:grpSp>
        <p:nvGrpSpPr>
          <p:cNvPr id="4" name="Group 3"/>
          <p:cNvGrpSpPr/>
          <p:nvPr/>
        </p:nvGrpSpPr>
        <p:grpSpPr>
          <a:xfrm>
            <a:off x="5900128" y="2402905"/>
            <a:ext cx="1968392" cy="1439262"/>
            <a:chOff x="2362200" y="2057400"/>
            <a:chExt cx="4038600" cy="2357585"/>
          </a:xfrm>
        </p:grpSpPr>
        <p:sp>
          <p:nvSpPr>
            <p:cNvPr id="5" name="Oval 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endCxn id="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5"/>
              <a:endCxn id="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443272" y="2751185"/>
              <a:ext cx="1405078" cy="833577"/>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62200" y="2209799"/>
              <a:ext cx="457200" cy="604985"/>
            </a:xfrm>
            <a:prstGeom prst="rect">
              <a:avLst/>
            </a:prstGeom>
            <a:noFill/>
          </p:spPr>
          <p:txBody>
            <a:bodyPr wrap="square" rtlCol="0">
              <a:spAutoFit/>
            </a:bodyPr>
            <a:lstStyle/>
            <a:p>
              <a:r>
                <a:rPr lang="en-US" i="1" dirty="0" smtClean="0"/>
                <a:t>a</a:t>
              </a:r>
              <a:endParaRPr lang="en-US" i="1" dirty="0"/>
            </a:p>
          </p:txBody>
        </p:sp>
        <p:sp>
          <p:nvSpPr>
            <p:cNvPr id="12" name="TextBox 11"/>
            <p:cNvSpPr txBox="1"/>
            <p:nvPr/>
          </p:nvSpPr>
          <p:spPr>
            <a:xfrm>
              <a:off x="5943600" y="2057400"/>
              <a:ext cx="457200" cy="604985"/>
            </a:xfrm>
            <a:prstGeom prst="rect">
              <a:avLst/>
            </a:prstGeom>
            <a:noFill/>
          </p:spPr>
          <p:txBody>
            <a:bodyPr wrap="square" rtlCol="0">
              <a:spAutoFit/>
            </a:bodyPr>
            <a:lstStyle/>
            <a:p>
              <a:r>
                <a:rPr lang="en-US" i="1" dirty="0" smtClean="0"/>
                <a:t>b</a:t>
              </a:r>
              <a:endParaRPr lang="en-US" i="1" dirty="0"/>
            </a:p>
          </p:txBody>
        </p:sp>
        <p:sp>
          <p:nvSpPr>
            <p:cNvPr id="13" name="TextBox 12"/>
            <p:cNvSpPr txBox="1"/>
            <p:nvPr/>
          </p:nvSpPr>
          <p:spPr>
            <a:xfrm>
              <a:off x="5105400" y="3810000"/>
              <a:ext cx="457200" cy="604985"/>
            </a:xfrm>
            <a:prstGeom prst="rect">
              <a:avLst/>
            </a:prstGeom>
            <a:noFill/>
          </p:spPr>
          <p:txBody>
            <a:bodyPr wrap="square" rtlCol="0">
              <a:spAutoFit/>
            </a:bodyPr>
            <a:lstStyle/>
            <a:p>
              <a:r>
                <a:rPr lang="en-US" i="1" dirty="0" smtClean="0"/>
                <a:t>c</a:t>
              </a:r>
              <a:endParaRPr lang="en-US" i="1" dirty="0"/>
            </a:p>
          </p:txBody>
        </p:sp>
      </p:grpSp>
      <p:grpSp>
        <p:nvGrpSpPr>
          <p:cNvPr id="14" name="Group 13"/>
          <p:cNvGrpSpPr/>
          <p:nvPr/>
        </p:nvGrpSpPr>
        <p:grpSpPr>
          <a:xfrm>
            <a:off x="5844791" y="5191817"/>
            <a:ext cx="2240280" cy="1414886"/>
            <a:chOff x="2362200" y="1905000"/>
            <a:chExt cx="4191000" cy="2887274"/>
          </a:xfrm>
        </p:grpSpPr>
        <p:sp>
          <p:nvSpPr>
            <p:cNvPr id="15" name="Oval 1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endCxn id="1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5"/>
              <a:endCxn id="1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4"/>
              <a:endCxn id="16" idx="7"/>
            </p:cNvCxnSpPr>
            <p:nvPr/>
          </p:nvCxnSpPr>
          <p:spPr>
            <a:xfrm rot="5400000">
              <a:off x="4557572" y="2800350"/>
              <a:ext cx="1405078" cy="833578"/>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2"/>
            </p:cNvCxnSpPr>
            <p:nvPr/>
          </p:nvCxnSpPr>
          <p:spPr>
            <a:xfrm rot="10800000">
              <a:off x="2895600" y="3505200"/>
              <a:ext cx="1752600" cy="4953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4"/>
            </p:cNvCxnSpPr>
            <p:nvPr/>
          </p:nvCxnSpPr>
          <p:spPr>
            <a:xfrm rot="5400000" flipH="1" flipV="1">
              <a:off x="2495550" y="2914650"/>
              <a:ext cx="9906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6"/>
            </p:cNvCxnSpPr>
            <p:nvPr/>
          </p:nvCxnSpPr>
          <p:spPr>
            <a:xfrm flipV="1">
              <a:off x="4876800" y="3276600"/>
              <a:ext cx="1447800" cy="7239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7" idx="5"/>
            </p:cNvCxnSpPr>
            <p:nvPr/>
          </p:nvCxnSpPr>
          <p:spPr>
            <a:xfrm rot="16200000" flipV="1">
              <a:off x="5643422" y="2595422"/>
              <a:ext cx="795478" cy="56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57798" y="4038600"/>
              <a:ext cx="457202" cy="753674"/>
            </a:xfrm>
            <a:prstGeom prst="rect">
              <a:avLst/>
            </a:prstGeom>
            <a:noFill/>
          </p:spPr>
          <p:txBody>
            <a:bodyPr wrap="square" rtlCol="0">
              <a:spAutoFit/>
            </a:bodyPr>
            <a:lstStyle/>
            <a:p>
              <a:r>
                <a:rPr lang="en-US" i="1" dirty="0" smtClean="0"/>
                <a:t>c</a:t>
              </a:r>
              <a:endParaRPr lang="en-US" i="1" dirty="0"/>
            </a:p>
          </p:txBody>
        </p:sp>
        <p:sp>
          <p:nvSpPr>
            <p:cNvPr id="26" name="TextBox 25"/>
            <p:cNvSpPr txBox="1"/>
            <p:nvPr/>
          </p:nvSpPr>
          <p:spPr>
            <a:xfrm>
              <a:off x="2362200" y="2362199"/>
              <a:ext cx="457202" cy="753674"/>
            </a:xfrm>
            <a:prstGeom prst="rect">
              <a:avLst/>
            </a:prstGeom>
            <a:noFill/>
          </p:spPr>
          <p:txBody>
            <a:bodyPr wrap="square" rtlCol="0">
              <a:spAutoFit/>
            </a:bodyPr>
            <a:lstStyle/>
            <a:p>
              <a:r>
                <a:rPr lang="en-US" i="1" dirty="0" smtClean="0"/>
                <a:t>a</a:t>
              </a:r>
              <a:endParaRPr lang="en-US" i="1" dirty="0"/>
            </a:p>
          </p:txBody>
        </p:sp>
        <p:sp>
          <p:nvSpPr>
            <p:cNvPr id="27" name="TextBox 26"/>
            <p:cNvSpPr txBox="1"/>
            <p:nvPr/>
          </p:nvSpPr>
          <p:spPr>
            <a:xfrm>
              <a:off x="6095998" y="2209800"/>
              <a:ext cx="457202" cy="753674"/>
            </a:xfrm>
            <a:prstGeom prst="rect">
              <a:avLst/>
            </a:prstGeom>
            <a:noFill/>
          </p:spPr>
          <p:txBody>
            <a:bodyPr wrap="square" rtlCol="0">
              <a:spAutoFit/>
            </a:bodyPr>
            <a:lstStyle/>
            <a:p>
              <a:r>
                <a:rPr lang="en-US" i="1" dirty="0" smtClean="0"/>
                <a:t>b</a:t>
              </a:r>
              <a:endParaRPr lang="en-US" i="1" dirty="0"/>
            </a:p>
          </p:txBody>
        </p:sp>
        <p:sp>
          <p:nvSpPr>
            <p:cNvPr id="28" name="Freeform 27"/>
            <p:cNvSpPr/>
            <p:nvPr/>
          </p:nvSpPr>
          <p:spPr>
            <a:xfrm>
              <a:off x="4572000" y="4114800"/>
              <a:ext cx="488887" cy="479834"/>
            </a:xfrm>
            <a:custGeom>
              <a:avLst/>
              <a:gdLst>
                <a:gd name="connsiteX0" fmla="*/ 117695 w 488887"/>
                <a:gd name="connsiteY0" fmla="*/ 18107 h 479834"/>
                <a:gd name="connsiteX1" fmla="*/ 63375 w 488887"/>
                <a:gd name="connsiteY1" fmla="*/ 45268 h 479834"/>
                <a:gd name="connsiteX2" fmla="*/ 27161 w 488887"/>
                <a:gd name="connsiteY2" fmla="*/ 99588 h 479834"/>
                <a:gd name="connsiteX3" fmla="*/ 18107 w 488887"/>
                <a:gd name="connsiteY3" fmla="*/ 135802 h 479834"/>
                <a:gd name="connsiteX4" fmla="*/ 0 w 488887"/>
                <a:gd name="connsiteY4" fmla="*/ 190123 h 479834"/>
                <a:gd name="connsiteX5" fmla="*/ 9054 w 488887"/>
                <a:gd name="connsiteY5" fmla="*/ 353085 h 479834"/>
                <a:gd name="connsiteX6" fmla="*/ 81481 w 488887"/>
                <a:gd name="connsiteY6" fmla="*/ 425513 h 479834"/>
                <a:gd name="connsiteX7" fmla="*/ 153909 w 488887"/>
                <a:gd name="connsiteY7" fmla="*/ 461727 h 479834"/>
                <a:gd name="connsiteX8" fmla="*/ 181070 w 488887"/>
                <a:gd name="connsiteY8" fmla="*/ 479834 h 479834"/>
                <a:gd name="connsiteX9" fmla="*/ 316872 w 488887"/>
                <a:gd name="connsiteY9" fmla="*/ 470780 h 479834"/>
                <a:gd name="connsiteX10" fmla="*/ 344032 w 488887"/>
                <a:gd name="connsiteY10" fmla="*/ 461727 h 479834"/>
                <a:gd name="connsiteX11" fmla="*/ 380246 w 488887"/>
                <a:gd name="connsiteY11" fmla="*/ 452673 h 479834"/>
                <a:gd name="connsiteX12" fmla="*/ 407406 w 488887"/>
                <a:gd name="connsiteY12" fmla="*/ 434567 h 479834"/>
                <a:gd name="connsiteX13" fmla="*/ 434567 w 488887"/>
                <a:gd name="connsiteY13" fmla="*/ 407406 h 479834"/>
                <a:gd name="connsiteX14" fmla="*/ 470780 w 488887"/>
                <a:gd name="connsiteY14" fmla="*/ 344032 h 479834"/>
                <a:gd name="connsiteX15" fmla="*/ 479834 w 488887"/>
                <a:gd name="connsiteY15" fmla="*/ 316871 h 479834"/>
                <a:gd name="connsiteX16" fmla="*/ 488887 w 488887"/>
                <a:gd name="connsiteY16" fmla="*/ 262551 h 479834"/>
                <a:gd name="connsiteX17" fmla="*/ 479834 w 488887"/>
                <a:gd name="connsiteY17" fmla="*/ 117695 h 479834"/>
                <a:gd name="connsiteX18" fmla="*/ 416460 w 488887"/>
                <a:gd name="connsiteY18" fmla="*/ 54321 h 479834"/>
                <a:gd name="connsiteX19" fmla="*/ 389299 w 488887"/>
                <a:gd name="connsiteY19" fmla="*/ 36214 h 479834"/>
                <a:gd name="connsiteX20" fmla="*/ 316872 w 488887"/>
                <a:gd name="connsiteY20" fmla="*/ 0 h 47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8887" h="479834">
                  <a:moveTo>
                    <a:pt x="117695" y="18107"/>
                  </a:moveTo>
                  <a:cubicBezTo>
                    <a:pt x="98321" y="24565"/>
                    <a:pt x="77828" y="28750"/>
                    <a:pt x="63375" y="45268"/>
                  </a:cubicBezTo>
                  <a:cubicBezTo>
                    <a:pt x="49045" y="61645"/>
                    <a:pt x="27161" y="99588"/>
                    <a:pt x="27161" y="99588"/>
                  </a:cubicBezTo>
                  <a:cubicBezTo>
                    <a:pt x="24143" y="111659"/>
                    <a:pt x="21682" y="123884"/>
                    <a:pt x="18107" y="135802"/>
                  </a:cubicBezTo>
                  <a:cubicBezTo>
                    <a:pt x="12622" y="154083"/>
                    <a:pt x="0" y="190123"/>
                    <a:pt x="0" y="190123"/>
                  </a:cubicBezTo>
                  <a:cubicBezTo>
                    <a:pt x="3018" y="244444"/>
                    <a:pt x="1703" y="299179"/>
                    <a:pt x="9054" y="353085"/>
                  </a:cubicBezTo>
                  <a:cubicBezTo>
                    <a:pt x="14622" y="393915"/>
                    <a:pt x="51842" y="405754"/>
                    <a:pt x="81481" y="425513"/>
                  </a:cubicBezTo>
                  <a:cubicBezTo>
                    <a:pt x="144402" y="467461"/>
                    <a:pt x="65326" y="417435"/>
                    <a:pt x="153909" y="461727"/>
                  </a:cubicBezTo>
                  <a:cubicBezTo>
                    <a:pt x="163641" y="466593"/>
                    <a:pt x="172016" y="473798"/>
                    <a:pt x="181070" y="479834"/>
                  </a:cubicBezTo>
                  <a:cubicBezTo>
                    <a:pt x="226337" y="476816"/>
                    <a:pt x="271782" y="475790"/>
                    <a:pt x="316872" y="470780"/>
                  </a:cubicBezTo>
                  <a:cubicBezTo>
                    <a:pt x="326357" y="469726"/>
                    <a:pt x="334856" y="464349"/>
                    <a:pt x="344032" y="461727"/>
                  </a:cubicBezTo>
                  <a:cubicBezTo>
                    <a:pt x="355996" y="458309"/>
                    <a:pt x="368175" y="455691"/>
                    <a:pt x="380246" y="452673"/>
                  </a:cubicBezTo>
                  <a:cubicBezTo>
                    <a:pt x="389299" y="446638"/>
                    <a:pt x="399047" y="441533"/>
                    <a:pt x="407406" y="434567"/>
                  </a:cubicBezTo>
                  <a:cubicBezTo>
                    <a:pt x="417242" y="426370"/>
                    <a:pt x="426370" y="417242"/>
                    <a:pt x="434567" y="407406"/>
                  </a:cubicBezTo>
                  <a:cubicBezTo>
                    <a:pt x="447940" y="391358"/>
                    <a:pt x="462965" y="362267"/>
                    <a:pt x="470780" y="344032"/>
                  </a:cubicBezTo>
                  <a:cubicBezTo>
                    <a:pt x="474539" y="335260"/>
                    <a:pt x="476816" y="325925"/>
                    <a:pt x="479834" y="316871"/>
                  </a:cubicBezTo>
                  <a:cubicBezTo>
                    <a:pt x="482852" y="298764"/>
                    <a:pt x="488887" y="280907"/>
                    <a:pt x="488887" y="262551"/>
                  </a:cubicBezTo>
                  <a:cubicBezTo>
                    <a:pt x="488887" y="214171"/>
                    <a:pt x="484899" y="165809"/>
                    <a:pt x="479834" y="117695"/>
                  </a:cubicBezTo>
                  <a:cubicBezTo>
                    <a:pt x="475625" y="77709"/>
                    <a:pt x="451979" y="78000"/>
                    <a:pt x="416460" y="54321"/>
                  </a:cubicBezTo>
                  <a:cubicBezTo>
                    <a:pt x="407406" y="48285"/>
                    <a:pt x="399622" y="39655"/>
                    <a:pt x="389299" y="36214"/>
                  </a:cubicBezTo>
                  <a:cubicBezTo>
                    <a:pt x="326881" y="15408"/>
                    <a:pt x="348474" y="31604"/>
                    <a:pt x="316872"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Freeform 28"/>
            <p:cNvSpPr/>
            <p:nvPr/>
          </p:nvSpPr>
          <p:spPr>
            <a:xfrm>
              <a:off x="5562600" y="1905000"/>
              <a:ext cx="408533" cy="431988"/>
            </a:xfrm>
            <a:custGeom>
              <a:avLst/>
              <a:gdLst>
                <a:gd name="connsiteX0" fmla="*/ 54321 w 408533"/>
                <a:gd name="connsiteY0" fmla="*/ 390048 h 431988"/>
                <a:gd name="connsiteX1" fmla="*/ 36214 w 408533"/>
                <a:gd name="connsiteY1" fmla="*/ 362888 h 431988"/>
                <a:gd name="connsiteX2" fmla="*/ 18107 w 408533"/>
                <a:gd name="connsiteY2" fmla="*/ 272353 h 431988"/>
                <a:gd name="connsiteX3" fmla="*/ 9054 w 408533"/>
                <a:gd name="connsiteY3" fmla="*/ 245193 h 431988"/>
                <a:gd name="connsiteX4" fmla="*/ 0 w 408533"/>
                <a:gd name="connsiteY4" fmla="*/ 208979 h 431988"/>
                <a:gd name="connsiteX5" fmla="*/ 27161 w 408533"/>
                <a:gd name="connsiteY5" fmla="*/ 109391 h 431988"/>
                <a:gd name="connsiteX6" fmla="*/ 54321 w 408533"/>
                <a:gd name="connsiteY6" fmla="*/ 91284 h 431988"/>
                <a:gd name="connsiteX7" fmla="*/ 63374 w 408533"/>
                <a:gd name="connsiteY7" fmla="*/ 55070 h 431988"/>
                <a:gd name="connsiteX8" fmla="*/ 90535 w 408533"/>
                <a:gd name="connsiteY8" fmla="*/ 46016 h 431988"/>
                <a:gd name="connsiteX9" fmla="*/ 117695 w 408533"/>
                <a:gd name="connsiteY9" fmla="*/ 27910 h 431988"/>
                <a:gd name="connsiteX10" fmla="*/ 172016 w 408533"/>
                <a:gd name="connsiteY10" fmla="*/ 9803 h 431988"/>
                <a:gd name="connsiteX11" fmla="*/ 199176 w 408533"/>
                <a:gd name="connsiteY11" fmla="*/ 749 h 431988"/>
                <a:gd name="connsiteX12" fmla="*/ 298765 w 408533"/>
                <a:gd name="connsiteY12" fmla="*/ 9803 h 431988"/>
                <a:gd name="connsiteX13" fmla="*/ 316871 w 408533"/>
                <a:gd name="connsiteY13" fmla="*/ 36963 h 431988"/>
                <a:gd name="connsiteX14" fmla="*/ 371192 w 408533"/>
                <a:gd name="connsiteY14" fmla="*/ 73177 h 431988"/>
                <a:gd name="connsiteX15" fmla="*/ 380246 w 408533"/>
                <a:gd name="connsiteY15" fmla="*/ 109391 h 431988"/>
                <a:gd name="connsiteX16" fmla="*/ 398353 w 408533"/>
                <a:gd name="connsiteY16" fmla="*/ 145605 h 431988"/>
                <a:gd name="connsiteX17" fmla="*/ 407406 w 408533"/>
                <a:gd name="connsiteY17" fmla="*/ 172765 h 431988"/>
                <a:gd name="connsiteX18" fmla="*/ 398353 w 408533"/>
                <a:gd name="connsiteY18" fmla="*/ 335727 h 431988"/>
                <a:gd name="connsiteX19" fmla="*/ 371192 w 408533"/>
                <a:gd name="connsiteY19" fmla="*/ 362888 h 431988"/>
                <a:gd name="connsiteX20" fmla="*/ 353085 w 408533"/>
                <a:gd name="connsiteY20" fmla="*/ 390048 h 431988"/>
                <a:gd name="connsiteX21" fmla="*/ 325925 w 408533"/>
                <a:gd name="connsiteY21" fmla="*/ 399102 h 431988"/>
                <a:gd name="connsiteX22" fmla="*/ 298765 w 408533"/>
                <a:gd name="connsiteY22" fmla="*/ 417209 h 431988"/>
                <a:gd name="connsiteX23" fmla="*/ 217283 w 408533"/>
                <a:gd name="connsiteY23" fmla="*/ 426262 h 43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533" h="431988">
                  <a:moveTo>
                    <a:pt x="54321" y="390048"/>
                  </a:moveTo>
                  <a:cubicBezTo>
                    <a:pt x="48285" y="380995"/>
                    <a:pt x="41080" y="372620"/>
                    <a:pt x="36214" y="362888"/>
                  </a:cubicBezTo>
                  <a:cubicBezTo>
                    <a:pt x="22580" y="335620"/>
                    <a:pt x="23666" y="300148"/>
                    <a:pt x="18107" y="272353"/>
                  </a:cubicBezTo>
                  <a:cubicBezTo>
                    <a:pt x="16235" y="262995"/>
                    <a:pt x="11676" y="254369"/>
                    <a:pt x="9054" y="245193"/>
                  </a:cubicBezTo>
                  <a:cubicBezTo>
                    <a:pt x="5636" y="233229"/>
                    <a:pt x="3018" y="221050"/>
                    <a:pt x="0" y="208979"/>
                  </a:cubicBezTo>
                  <a:cubicBezTo>
                    <a:pt x="4932" y="174455"/>
                    <a:pt x="3325" y="137995"/>
                    <a:pt x="27161" y="109391"/>
                  </a:cubicBezTo>
                  <a:cubicBezTo>
                    <a:pt x="34127" y="101032"/>
                    <a:pt x="45268" y="97320"/>
                    <a:pt x="54321" y="91284"/>
                  </a:cubicBezTo>
                  <a:cubicBezTo>
                    <a:pt x="57339" y="79213"/>
                    <a:pt x="55601" y="64786"/>
                    <a:pt x="63374" y="55070"/>
                  </a:cubicBezTo>
                  <a:cubicBezTo>
                    <a:pt x="69336" y="47618"/>
                    <a:pt x="81999" y="50284"/>
                    <a:pt x="90535" y="46016"/>
                  </a:cubicBezTo>
                  <a:cubicBezTo>
                    <a:pt x="100267" y="41150"/>
                    <a:pt x="107752" y="32329"/>
                    <a:pt x="117695" y="27910"/>
                  </a:cubicBezTo>
                  <a:cubicBezTo>
                    <a:pt x="135136" y="20158"/>
                    <a:pt x="153909" y="15839"/>
                    <a:pt x="172016" y="9803"/>
                  </a:cubicBezTo>
                  <a:lnTo>
                    <a:pt x="199176" y="749"/>
                  </a:lnTo>
                  <a:cubicBezTo>
                    <a:pt x="232372" y="3767"/>
                    <a:pt x="266906" y="0"/>
                    <a:pt x="298765" y="9803"/>
                  </a:cubicBezTo>
                  <a:cubicBezTo>
                    <a:pt x="309164" y="13003"/>
                    <a:pt x="308683" y="29798"/>
                    <a:pt x="316871" y="36963"/>
                  </a:cubicBezTo>
                  <a:cubicBezTo>
                    <a:pt x="333248" y="51293"/>
                    <a:pt x="371192" y="73177"/>
                    <a:pt x="371192" y="73177"/>
                  </a:cubicBezTo>
                  <a:cubicBezTo>
                    <a:pt x="374210" y="85248"/>
                    <a:pt x="375877" y="97740"/>
                    <a:pt x="380246" y="109391"/>
                  </a:cubicBezTo>
                  <a:cubicBezTo>
                    <a:pt x="384985" y="122028"/>
                    <a:pt x="393037" y="133200"/>
                    <a:pt x="398353" y="145605"/>
                  </a:cubicBezTo>
                  <a:cubicBezTo>
                    <a:pt x="402112" y="154376"/>
                    <a:pt x="404388" y="163712"/>
                    <a:pt x="407406" y="172765"/>
                  </a:cubicBezTo>
                  <a:cubicBezTo>
                    <a:pt x="404388" y="227086"/>
                    <a:pt x="408533" y="282283"/>
                    <a:pt x="398353" y="335727"/>
                  </a:cubicBezTo>
                  <a:cubicBezTo>
                    <a:pt x="395957" y="348305"/>
                    <a:pt x="379389" y="353052"/>
                    <a:pt x="371192" y="362888"/>
                  </a:cubicBezTo>
                  <a:cubicBezTo>
                    <a:pt x="364226" y="371247"/>
                    <a:pt x="361581" y="383251"/>
                    <a:pt x="353085" y="390048"/>
                  </a:cubicBezTo>
                  <a:cubicBezTo>
                    <a:pt x="345633" y="396010"/>
                    <a:pt x="334461" y="394834"/>
                    <a:pt x="325925" y="399102"/>
                  </a:cubicBezTo>
                  <a:cubicBezTo>
                    <a:pt x="316193" y="403968"/>
                    <a:pt x="308497" y="412343"/>
                    <a:pt x="298765" y="417209"/>
                  </a:cubicBezTo>
                  <a:cubicBezTo>
                    <a:pt x="269207" y="431988"/>
                    <a:pt x="253102" y="426262"/>
                    <a:pt x="217283" y="426262"/>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 name="TextBox 29"/>
          <p:cNvSpPr txBox="1"/>
          <p:nvPr/>
        </p:nvSpPr>
        <p:spPr>
          <a:xfrm>
            <a:off x="921028" y="5453207"/>
            <a:ext cx="4586897" cy="1015663"/>
          </a:xfrm>
          <a:prstGeom prst="rect">
            <a:avLst/>
          </a:prstGeom>
          <a:noFill/>
        </p:spPr>
        <p:txBody>
          <a:bodyPr wrap="square" rtlCol="0">
            <a:spAutoFit/>
          </a:bodyPr>
          <a:lstStyle/>
          <a:p>
            <a:r>
              <a:rPr lang="en-US" sz="2000" dirty="0" smtClean="0"/>
              <a:t>In this directed </a:t>
            </a:r>
            <a:r>
              <a:rPr lang="en-US" sz="2000" dirty="0" err="1" smtClean="0"/>
              <a:t>multigraph</a:t>
            </a:r>
            <a:r>
              <a:rPr lang="en-US" sz="2000" dirty="0" smtClean="0"/>
              <a:t> the multiplicity </a:t>
            </a:r>
            <a:r>
              <a:rPr lang="en-US" sz="2000" dirty="0"/>
              <a:t>of (</a:t>
            </a:r>
            <a:r>
              <a:rPr lang="en-US" sz="2000" i="1" dirty="0" err="1"/>
              <a:t>a,b</a:t>
            </a:r>
            <a:r>
              <a:rPr lang="en-US" sz="2000" dirty="0"/>
              <a:t>) is </a:t>
            </a:r>
            <a:r>
              <a:rPr lang="en-US" sz="2000" dirty="0" smtClean="0">
                <a:latin typeface="Cambria Math" pitchFamily="18" charset="0"/>
                <a:ea typeface="Cambria Math" pitchFamily="18" charset="0"/>
              </a:rPr>
              <a:t>1 and the multiplicity </a:t>
            </a:r>
            <a:r>
              <a:rPr lang="en-US" sz="2000" dirty="0">
                <a:latin typeface="Cambria Math" pitchFamily="18" charset="0"/>
                <a:ea typeface="Cambria Math" pitchFamily="18" charset="0"/>
              </a:rPr>
              <a:t>of (</a:t>
            </a:r>
            <a:r>
              <a:rPr lang="en-US" sz="2000" i="1" dirty="0" err="1">
                <a:latin typeface="Cambria Math" pitchFamily="18" charset="0"/>
                <a:ea typeface="Cambria Math" pitchFamily="18" charset="0"/>
              </a:rPr>
              <a:t>b,c</a:t>
            </a:r>
            <a:r>
              <a:rPr lang="en-US" sz="2000" dirty="0">
                <a:latin typeface="Cambria Math" pitchFamily="18" charset="0"/>
                <a:ea typeface="Cambria Math" pitchFamily="18" charset="0"/>
              </a:rPr>
              <a:t>) is </a:t>
            </a:r>
            <a:r>
              <a:rPr lang="en-US" sz="2000" dirty="0" smtClean="0">
                <a:latin typeface="Cambria Math" pitchFamily="18" charset="0"/>
                <a:ea typeface="Cambria Math" pitchFamily="18" charset="0"/>
              </a:rPr>
              <a:t>2.</a:t>
            </a:r>
            <a:endParaRPr lang="en-US" sz="2000" dirty="0">
              <a:latin typeface="Cambria Math" pitchFamily="18" charset="0"/>
              <a:ea typeface="Cambria Math" pitchFamily="18" charset="0"/>
            </a:endParaRPr>
          </a:p>
        </p:txBody>
      </p:sp>
      <p:sp>
        <p:nvSpPr>
          <p:cNvPr id="31" name="TextBox 30"/>
          <p:cNvSpPr txBox="1"/>
          <p:nvPr/>
        </p:nvSpPr>
        <p:spPr>
          <a:xfrm>
            <a:off x="990600" y="2496982"/>
            <a:ext cx="1371600" cy="400110"/>
          </a:xfrm>
          <a:prstGeom prst="rect">
            <a:avLst/>
          </a:prstGeom>
          <a:noFill/>
        </p:spPr>
        <p:txBody>
          <a:bodyPr wrap="square" rtlCol="0">
            <a:spAutoFit/>
          </a:bodyPr>
          <a:lstStyle/>
          <a:p>
            <a:r>
              <a:rPr lang="en-US" sz="2000" b="1" dirty="0" smtClean="0"/>
              <a:t>Example</a:t>
            </a:r>
            <a:r>
              <a:rPr lang="en-US" sz="2000" dirty="0" smtClean="0"/>
              <a:t>:</a:t>
            </a:r>
            <a:endParaRPr lang="en-US" sz="2000" dirty="0"/>
          </a:p>
        </p:txBody>
      </p:sp>
      <p:sp>
        <p:nvSpPr>
          <p:cNvPr id="32" name="TextBox 31"/>
          <p:cNvSpPr txBox="1"/>
          <p:nvPr/>
        </p:nvSpPr>
        <p:spPr>
          <a:xfrm>
            <a:off x="990600" y="2856589"/>
            <a:ext cx="3511827" cy="707886"/>
          </a:xfrm>
          <a:prstGeom prst="rect">
            <a:avLst/>
          </a:prstGeom>
          <a:noFill/>
        </p:spPr>
        <p:txBody>
          <a:bodyPr wrap="square" rtlCol="0">
            <a:spAutoFit/>
          </a:bodyPr>
          <a:lstStyle/>
          <a:p>
            <a:r>
              <a:rPr lang="en-US" sz="2000" dirty="0" smtClean="0"/>
              <a:t>This is a directed graph with three vertices and four edges.</a:t>
            </a:r>
            <a:endParaRPr lang="en-US" sz="2000" dirty="0"/>
          </a:p>
        </p:txBody>
      </p:sp>
      <p:cxnSp>
        <p:nvCxnSpPr>
          <p:cNvPr id="45" name="Straight Arrow Connector 44"/>
          <p:cNvCxnSpPr/>
          <p:nvPr/>
        </p:nvCxnSpPr>
        <p:spPr>
          <a:xfrm flipV="1">
            <a:off x="7125731" y="2682018"/>
            <a:ext cx="389965" cy="903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21027" y="5084644"/>
            <a:ext cx="1371600" cy="400110"/>
          </a:xfrm>
          <a:prstGeom prst="rect">
            <a:avLst/>
          </a:prstGeom>
          <a:noFill/>
        </p:spPr>
        <p:txBody>
          <a:bodyPr wrap="square" rtlCol="0">
            <a:spAutoFit/>
          </a:bodyPr>
          <a:lstStyle/>
          <a:p>
            <a:r>
              <a:rPr lang="en-US" sz="2000" b="1" dirty="0" smtClean="0"/>
              <a:t>Example</a:t>
            </a:r>
            <a:r>
              <a:rPr lang="en-US" sz="2000" dirty="0" smtClean="0"/>
              <a:t>:</a:t>
            </a:r>
            <a:endParaRPr lang="en-US" sz="2000" dirty="0"/>
          </a:p>
        </p:txBody>
      </p:sp>
      <p:sp>
        <p:nvSpPr>
          <p:cNvPr id="33" name="Slide Number Placeholder 32"/>
          <p:cNvSpPr>
            <a:spLocks noGrp="1"/>
          </p:cNvSpPr>
          <p:nvPr>
            <p:ph type="sldNum" sz="quarter" idx="12"/>
          </p:nvPr>
        </p:nvSpPr>
        <p:spPr/>
        <p:txBody>
          <a:bodyPr/>
          <a:lstStyle/>
          <a:p>
            <a:fld id="{8CD41AC4-40F7-4FE0-8905-74C6698904F3}" type="slidenum">
              <a:rPr lang="en-US" smtClean="0"/>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 for Constructing an  Euler Circuits</a:t>
            </a:r>
          </a:p>
        </p:txBody>
      </p:sp>
      <p:sp>
        <p:nvSpPr>
          <p:cNvPr id="3" name="Content Placeholder 2"/>
          <p:cNvSpPr>
            <a:spLocks noGrp="1"/>
          </p:cNvSpPr>
          <p:nvPr>
            <p:ph idx="1"/>
          </p:nvPr>
        </p:nvSpPr>
        <p:spPr/>
        <p:txBody>
          <a:bodyPr/>
          <a:lstStyle/>
          <a:p>
            <a:pPr marL="0" indent="0">
              <a:buNone/>
            </a:pPr>
            <a:r>
              <a:rPr lang="en-US" dirty="0" smtClean="0"/>
              <a:t>In </a:t>
            </a:r>
            <a:r>
              <a:rPr lang="en-US" dirty="0"/>
              <a:t>our proof we developed this algorithms for constructing a Euler circuit in a graph with no vertices of odd degree.</a:t>
            </a:r>
          </a:p>
        </p:txBody>
      </p:sp>
      <p:sp>
        <p:nvSpPr>
          <p:cNvPr id="4" name="Content Placeholder 2"/>
          <p:cNvSpPr txBox="1">
            <a:spLocks/>
          </p:cNvSpPr>
          <p:nvPr/>
        </p:nvSpPr>
        <p:spPr>
          <a:xfrm>
            <a:off x="685800" y="3429001"/>
            <a:ext cx="8153400" cy="3124199"/>
          </a:xfrm>
          <a:prstGeom prst="rect">
            <a:avLst/>
          </a:prstGeom>
          <a:ln>
            <a:solidFill>
              <a:schemeClr val="accent1"/>
            </a:solidFill>
          </a:ln>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b="1" dirty="0" smtClean="0"/>
              <a:t>   procedure</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i="1" dirty="0" smtClean="0"/>
              <a:t>Euler</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a:t>
            </a:r>
            <a:r>
              <a:rPr lang="en-US" sz="2600" i="1" dirty="0"/>
              <a:t>G</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connected</a:t>
            </a:r>
            <a:r>
              <a:rPr kumimoji="0" lang="en-US" sz="2600" b="0" i="0" u="none" strike="noStrike" kern="1200" cap="none" spc="0" normalizeH="0" noProof="0" dirty="0" smtClean="0">
                <a:ln>
                  <a:noFill/>
                </a:ln>
                <a:solidFill>
                  <a:schemeClr val="tx1"/>
                </a:solidFill>
                <a:effectLst/>
                <a:uLnTx/>
                <a:uFillTx/>
                <a:latin typeface="+mn-lt"/>
                <a:ea typeface="+mn-ea"/>
                <a:cs typeface="+mn-cs"/>
              </a:rPr>
              <a:t> </a:t>
            </a:r>
            <a:r>
              <a:rPr kumimoji="0" lang="en-US" sz="2600" b="0" i="0" u="none" strike="noStrike" kern="1200" cap="none" spc="0" normalizeH="0" noProof="0" dirty="0" err="1" smtClean="0">
                <a:ln>
                  <a:noFill/>
                </a:ln>
                <a:solidFill>
                  <a:schemeClr val="tx1"/>
                </a:solidFill>
                <a:effectLst/>
                <a:uLnTx/>
                <a:uFillTx/>
                <a:latin typeface="+mn-lt"/>
                <a:ea typeface="+mn-ea"/>
                <a:cs typeface="+mn-cs"/>
              </a:rPr>
              <a:t>multigraph</a:t>
            </a:r>
            <a:r>
              <a:rPr kumimoji="0" lang="en-US" sz="2600" b="0" i="0" u="none" strike="noStrike" kern="1200" cap="none" spc="0" normalizeH="0" noProof="0" dirty="0" smtClean="0">
                <a:ln>
                  <a:noFill/>
                </a:ln>
                <a:solidFill>
                  <a:schemeClr val="tx1"/>
                </a:solidFill>
                <a:effectLst/>
                <a:uLnTx/>
                <a:uFillTx/>
                <a:latin typeface="+mn-lt"/>
                <a:ea typeface="+mn-ea"/>
                <a:cs typeface="+mn-cs"/>
              </a:rPr>
              <a:t> with all vertices of even degree</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1" u="none" strike="noStrike" kern="1200" cap="none" spc="0" normalizeH="0" baseline="0" noProof="0" dirty="0" smtClean="0">
                <a:ln>
                  <a:noFill/>
                </a:ln>
                <a:solidFill>
                  <a:schemeClr val="tx1"/>
                </a:solidFill>
                <a:effectLst/>
                <a:uLnTx/>
                <a:uFillTx/>
                <a:latin typeface="+mn-lt"/>
                <a:ea typeface="+mn-ea"/>
                <a:cs typeface="+mn-cs"/>
              </a:rPr>
              <a:t>   </a:t>
            </a:r>
            <a:r>
              <a:rPr lang="en-US" sz="2600" i="1" dirty="0" smtClean="0"/>
              <a:t>circuit</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 </a:t>
            </a:r>
            <a:r>
              <a:rPr lang="en-US" sz="2600" dirty="0" smtClean="0">
                <a:ea typeface="Cambria Math" pitchFamily="18" charset="0"/>
              </a:rPr>
              <a:t>a circuit in </a:t>
            </a:r>
            <a:r>
              <a:rPr lang="en-US" sz="2600" i="1" dirty="0" smtClean="0">
                <a:ea typeface="Cambria Math" pitchFamily="18" charset="0"/>
              </a:rPr>
              <a:t>G </a:t>
            </a:r>
            <a:r>
              <a:rPr lang="en-US" sz="2600" dirty="0" smtClean="0">
                <a:ea typeface="Cambria Math" pitchFamily="18" charset="0"/>
              </a:rPr>
              <a:t>beginning at an arbitrarily chosen vertex with edges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dirty="0">
                <a:ea typeface="Cambria Math" pitchFamily="18" charset="0"/>
              </a:rPr>
              <a:t> </a:t>
            </a:r>
            <a:r>
              <a:rPr lang="en-US" sz="2600" dirty="0" smtClean="0">
                <a:ea typeface="Cambria Math" pitchFamily="18" charset="0"/>
              </a:rPr>
              <a:t>                  successively  </a:t>
            </a:r>
            <a:r>
              <a:rPr kumimoji="0" lang="en-US" sz="2600" b="0" i="0" u="none" strike="noStrike" kern="1200" cap="none" spc="0" normalizeH="0" noProof="0" dirty="0" smtClean="0">
                <a:ln>
                  <a:noFill/>
                </a:ln>
                <a:solidFill>
                  <a:schemeClr val="tx1"/>
                </a:solidFill>
                <a:effectLst/>
                <a:uLnTx/>
                <a:uFillTx/>
                <a:latin typeface="+mn-lt"/>
                <a:ea typeface="Cambria Math" pitchFamily="18" charset="0"/>
                <a:cs typeface="+mn-cs"/>
              </a:rPr>
              <a:t>added to form a path that returns to this vertex. </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1" u="none" strike="noStrike" kern="1200" cap="none" spc="0" normalizeH="0" baseline="0" noProof="0" dirty="0" smtClean="0">
                <a:ln>
                  <a:noFill/>
                </a:ln>
                <a:solidFill>
                  <a:schemeClr val="tx1"/>
                </a:solidFill>
                <a:effectLst/>
                <a:uLnTx/>
                <a:uFillTx/>
                <a:latin typeface="+mn-lt"/>
                <a:ea typeface="+mn-ea"/>
                <a:cs typeface="+mn-cs"/>
              </a:rPr>
              <a:t>    H</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 </a:t>
            </a:r>
            <a:r>
              <a:rPr lang="en-US" sz="2600" i="1" dirty="0" smtClean="0"/>
              <a:t>G</a:t>
            </a:r>
            <a:r>
              <a:rPr lang="en-US" sz="2600" dirty="0" smtClean="0"/>
              <a:t> with the edges of this circuit removed</a:t>
            </a:r>
            <a:r>
              <a:rPr kumimoji="0" lang="en-US" sz="2600" b="0" u="none" strike="noStrike" kern="1200" cap="none" spc="0" normalizeH="0" baseline="0" noProof="0" dirty="0" smtClean="0">
                <a:ln>
                  <a:noFill/>
                </a:ln>
                <a:solidFill>
                  <a:schemeClr val="tx1"/>
                </a:solidFill>
                <a:effectLst/>
                <a:uLnTx/>
                <a:uFillTx/>
              </a:rPr>
              <a:t>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b="1" dirty="0" smtClean="0"/>
              <a:t>while</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i="1" dirty="0" smtClean="0"/>
              <a:t>H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has edges</a:t>
            </a:r>
            <a:endParaRPr lang="en-US" sz="2600" b="1"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b="1" i="1" dirty="0" smtClean="0"/>
              <a:t>         </a:t>
            </a:r>
            <a:r>
              <a:rPr lang="en-US" sz="2600" i="1" dirty="0" err="1" smtClean="0"/>
              <a:t>subcircuit</a:t>
            </a:r>
            <a:r>
              <a:rPr lang="en-US" sz="2600" i="1" dirty="0" smtClean="0"/>
              <a:t>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 a</a:t>
            </a:r>
            <a:r>
              <a:rPr kumimoji="0" lang="en-US" sz="2600" b="0" i="0" u="none" strike="noStrike" kern="1200" cap="none" spc="0" normalizeH="0" noProof="0" dirty="0" smtClean="0">
                <a:ln>
                  <a:noFill/>
                </a:ln>
                <a:solidFill>
                  <a:schemeClr val="tx1"/>
                </a:solidFill>
                <a:effectLst/>
                <a:uLnTx/>
                <a:uFillTx/>
                <a:latin typeface="+mn-lt"/>
                <a:ea typeface="+mn-ea"/>
                <a:cs typeface="+mn-cs"/>
              </a:rPr>
              <a:t> circuit in </a:t>
            </a:r>
            <a:r>
              <a:rPr kumimoji="0" lang="en-US" sz="2600" b="0" i="1" u="none" strike="noStrike" kern="1200" cap="none" spc="0" normalizeH="0" noProof="0" dirty="0" smtClean="0">
                <a:ln>
                  <a:noFill/>
                </a:ln>
                <a:solidFill>
                  <a:schemeClr val="tx1"/>
                </a:solidFill>
                <a:effectLst/>
                <a:uLnTx/>
                <a:uFillTx/>
                <a:latin typeface="+mn-lt"/>
                <a:ea typeface="+mn-ea"/>
                <a:cs typeface="+mn-cs"/>
              </a:rPr>
              <a:t>H</a:t>
            </a:r>
            <a:r>
              <a:rPr kumimoji="0" lang="en-US" sz="2600" b="0" i="0" u="none" strike="noStrike" kern="1200" cap="none" spc="0" normalizeH="0" noProof="0" dirty="0" smtClean="0">
                <a:ln>
                  <a:noFill/>
                </a:ln>
                <a:solidFill>
                  <a:schemeClr val="tx1"/>
                </a:solidFill>
                <a:effectLst/>
                <a:uLnTx/>
                <a:uFillTx/>
                <a:latin typeface="+mn-lt"/>
                <a:ea typeface="+mn-ea"/>
                <a:cs typeface="+mn-cs"/>
              </a:rPr>
              <a:t> beginning at a vertex in </a:t>
            </a:r>
            <a:r>
              <a:rPr kumimoji="0" lang="en-US" sz="2600" b="0" i="1" u="none" strike="noStrike" kern="1200" cap="none" spc="0" normalizeH="0" noProof="0" dirty="0" smtClean="0">
                <a:ln>
                  <a:noFill/>
                </a:ln>
                <a:solidFill>
                  <a:schemeClr val="tx1"/>
                </a:solidFill>
                <a:effectLst/>
                <a:uLnTx/>
                <a:uFillTx/>
                <a:latin typeface="+mn-lt"/>
                <a:ea typeface="+mn-ea"/>
                <a:cs typeface="+mn-cs"/>
              </a:rPr>
              <a:t>H</a:t>
            </a:r>
            <a:r>
              <a:rPr kumimoji="0" lang="en-US" sz="2600" b="0" i="0" u="none" strike="noStrike" kern="1200" cap="none" spc="0" normalizeH="0" noProof="0" dirty="0" smtClean="0">
                <a:ln>
                  <a:noFill/>
                </a:ln>
                <a:solidFill>
                  <a:schemeClr val="tx1"/>
                </a:solidFill>
                <a:effectLst/>
                <a:uLnTx/>
                <a:uFillTx/>
                <a:latin typeface="+mn-lt"/>
                <a:ea typeface="+mn-ea"/>
                <a:cs typeface="+mn-cs"/>
              </a:rPr>
              <a:t> that also is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dirty="0"/>
              <a:t> </a:t>
            </a:r>
            <a:r>
              <a:rPr lang="en-US" sz="2600" dirty="0" smtClean="0"/>
              <a:t>                            </a:t>
            </a:r>
            <a:r>
              <a:rPr kumimoji="0" lang="en-US" sz="2600" b="0" i="0" u="none" strike="noStrike" kern="1200" cap="none" spc="0" normalizeH="0" noProof="0" dirty="0" smtClean="0">
                <a:ln>
                  <a:noFill/>
                </a:ln>
                <a:solidFill>
                  <a:schemeClr val="tx1"/>
                </a:solidFill>
                <a:effectLst/>
                <a:uLnTx/>
                <a:uFillTx/>
                <a:latin typeface="+mn-lt"/>
                <a:ea typeface="+mn-ea"/>
                <a:cs typeface="+mn-cs"/>
              </a:rPr>
              <a:t>an endpoint of an edge in </a:t>
            </a:r>
            <a:r>
              <a:rPr kumimoji="0" lang="en-US" sz="2600" b="0" i="1" u="none" strike="noStrike" kern="1200" cap="none" spc="0" normalizeH="0" noProof="0" dirty="0" smtClean="0">
                <a:ln>
                  <a:noFill/>
                </a:ln>
                <a:solidFill>
                  <a:schemeClr val="tx1"/>
                </a:solidFill>
                <a:effectLst/>
                <a:uLnTx/>
                <a:uFillTx/>
                <a:latin typeface="+mn-lt"/>
                <a:ea typeface="+mn-ea"/>
                <a:cs typeface="+mn-cs"/>
              </a:rPr>
              <a:t>circuit</a:t>
            </a:r>
            <a:r>
              <a:rPr kumimoji="0" lang="en-US" sz="2600" b="0" i="0" u="none" strike="noStrike" kern="1200" cap="none" spc="0" normalizeH="0" noProof="0" dirty="0" smtClean="0">
                <a:ln>
                  <a:noFill/>
                </a:ln>
                <a:solidFill>
                  <a:schemeClr val="tx1"/>
                </a:solidFill>
                <a:effectLst/>
                <a:uLnTx/>
                <a:uFillTx/>
                <a:latin typeface="+mn-lt"/>
                <a:ea typeface="+mn-ea"/>
                <a:cs typeface="+mn-cs"/>
              </a:rPr>
              <a:t>.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dirty="0"/>
              <a:t> </a:t>
            </a:r>
            <a:r>
              <a:rPr lang="en-US" sz="2600" dirty="0" smtClean="0"/>
              <a:t>       </a:t>
            </a:r>
            <a:r>
              <a:rPr lang="en-US" sz="2600" i="1" dirty="0" smtClean="0"/>
              <a:t>H</a:t>
            </a:r>
            <a:r>
              <a:rPr lang="en-US" sz="2600" dirty="0" smtClean="0"/>
              <a:t> := </a:t>
            </a:r>
            <a:r>
              <a:rPr lang="en-US" sz="2600" i="1" dirty="0" smtClean="0"/>
              <a:t>H</a:t>
            </a:r>
            <a:r>
              <a:rPr lang="en-US" sz="2600" dirty="0" smtClean="0"/>
              <a:t> with edges of </a:t>
            </a:r>
            <a:r>
              <a:rPr lang="en-US" sz="2600" i="1" dirty="0" err="1" smtClean="0"/>
              <a:t>subcircuit</a:t>
            </a:r>
            <a:r>
              <a:rPr lang="en-US" sz="2600" dirty="0" smtClean="0"/>
              <a:t> and all isolated vertices removed</a:t>
            </a:r>
            <a:endParaRPr kumimoji="0" lang="en-US" sz="2600" b="0" i="0" u="none" strike="noStrike" kern="1200" cap="none" spc="0" normalizeH="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dirty="0" smtClean="0"/>
              <a:t>        </a:t>
            </a:r>
            <a:r>
              <a:rPr lang="en-US" sz="2600" i="1" dirty="0" smtClean="0"/>
              <a:t>circuit </a:t>
            </a:r>
            <a:r>
              <a:rPr lang="en-US" sz="2600" dirty="0" smtClean="0"/>
              <a:t>:= </a:t>
            </a:r>
            <a:r>
              <a:rPr lang="en-US" sz="2600" i="1" dirty="0" smtClean="0"/>
              <a:t>circuit</a:t>
            </a:r>
            <a:r>
              <a:rPr lang="en-US" sz="2600" dirty="0" smtClean="0"/>
              <a:t> with </a:t>
            </a:r>
            <a:r>
              <a:rPr lang="en-US" sz="2600" dirty="0" err="1" smtClean="0"/>
              <a:t>s</a:t>
            </a:r>
            <a:r>
              <a:rPr lang="en-US" sz="2600" i="1" dirty="0" err="1" smtClean="0"/>
              <a:t>ubcircuit</a:t>
            </a:r>
            <a:r>
              <a:rPr lang="en-US" sz="2600" dirty="0" smtClean="0"/>
              <a:t> inserted at the appropriate vertex. </a:t>
            </a:r>
            <a:endParaRPr kumimoji="0" lang="en-US" sz="2600" b="0" i="0" u="none" strike="noStrike" kern="1200" cap="none" spc="0" normalizeH="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return</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i="1" dirty="0" smtClean="0"/>
              <a:t>circuit</a:t>
            </a:r>
            <a:r>
              <a:rPr kumimoji="0" lang="en-US" sz="2600" b="0" u="none" strike="noStrike" kern="1200" cap="none" spc="0" normalizeH="0" baseline="0" noProof="0" dirty="0" smtClean="0">
                <a:ln>
                  <a:noFill/>
                </a:ln>
                <a:solidFill>
                  <a:schemeClr val="tx1"/>
                </a:solidFill>
                <a:effectLst/>
                <a:uLnTx/>
                <a:uFillTx/>
                <a:latin typeface="+mn-lt"/>
                <a:ea typeface="+mn-ea"/>
                <a:cs typeface="+mn-cs"/>
              </a:rPr>
              <a:t>{</a:t>
            </a:r>
            <a:r>
              <a:rPr kumimoji="0" lang="en-US" sz="2600" b="0" i="1" u="none" strike="noStrike" kern="1200" cap="none" spc="0" normalizeH="0" baseline="0" noProof="0" dirty="0" smtClean="0">
                <a:ln>
                  <a:noFill/>
                </a:ln>
                <a:solidFill>
                  <a:schemeClr val="tx1"/>
                </a:solidFill>
                <a:effectLst/>
                <a:uLnTx/>
                <a:uFillTx/>
                <a:latin typeface="+mn-lt"/>
                <a:ea typeface="+mn-ea"/>
                <a:cs typeface="+mn-cs"/>
              </a:rPr>
              <a:t>circuit</a:t>
            </a:r>
            <a:r>
              <a:rPr kumimoji="0" lang="en-US" sz="2600" b="0" u="none" strike="noStrike" kern="1200" cap="none" spc="0" normalizeH="0" noProof="0" dirty="0" smtClean="0">
                <a:ln>
                  <a:noFill/>
                </a:ln>
                <a:solidFill>
                  <a:schemeClr val="tx1"/>
                </a:solidFill>
                <a:effectLst/>
                <a:uLnTx/>
                <a:uFillTx/>
                <a:latin typeface="+mn-lt"/>
                <a:ea typeface="+mn-ea"/>
                <a:cs typeface="+mn-cs"/>
              </a:rPr>
              <a:t> is an Euler circuit</a:t>
            </a:r>
            <a:r>
              <a:rPr lang="en-US" sz="2600" dirty="0" smtClean="0"/>
              <a:t>} </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fld id="{8CD41AC4-40F7-4FE0-8905-74C6698904F3}" type="slidenum">
              <a:rPr lang="en-US" smtClean="0"/>
              <a:pPr/>
              <a:t>80</a:t>
            </a:fld>
            <a:endParaRPr lang="en-US"/>
          </a:p>
        </p:txBody>
      </p:sp>
    </p:spTree>
    <p:extLst>
      <p:ext uri="{BB962C8B-B14F-4D97-AF65-F5344CB8AC3E}">
        <p14:creationId xmlns:p14="http://schemas.microsoft.com/office/powerpoint/2010/main" val="263423242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990600"/>
          </a:xfrm>
        </p:spPr>
        <p:txBody>
          <a:bodyPr>
            <a:noAutofit/>
          </a:bodyPr>
          <a:lstStyle/>
          <a:p>
            <a:r>
              <a:rPr lang="en-US" sz="4400" dirty="0"/>
              <a:t>Euler Circuits and Paths </a:t>
            </a:r>
          </a:p>
        </p:txBody>
      </p:sp>
      <p:sp>
        <p:nvSpPr>
          <p:cNvPr id="3" name="Content Placeholder 2"/>
          <p:cNvSpPr>
            <a:spLocks noGrp="1"/>
          </p:cNvSpPr>
          <p:nvPr>
            <p:ph idx="1"/>
          </p:nvPr>
        </p:nvSpPr>
        <p:spPr/>
        <p:txBody>
          <a:bodyPr>
            <a:normAutofit fontScale="77500" lnSpcReduction="20000"/>
          </a:bodyPr>
          <a:lstStyle/>
          <a:p>
            <a:pPr indent="0">
              <a:buNone/>
            </a:pPr>
            <a:endParaRPr lang="en-US" dirty="0" smtClean="0"/>
          </a:p>
          <a:p>
            <a:pPr indent="0">
              <a:buNone/>
            </a:pPr>
            <a:r>
              <a:rPr lang="en-US" b="1" dirty="0" smtClean="0"/>
              <a:t>Example</a:t>
            </a:r>
            <a:r>
              <a:rPr lang="en-US" dirty="0" smtClean="0"/>
              <a:t>:</a:t>
            </a:r>
          </a:p>
          <a:p>
            <a:pPr indent="0">
              <a:buNone/>
            </a:pPr>
            <a:endParaRPr lang="en-US" dirty="0"/>
          </a:p>
          <a:p>
            <a:pPr indent="0">
              <a:buNone/>
            </a:pPr>
            <a:endParaRPr lang="en-US" dirty="0" smtClean="0"/>
          </a:p>
          <a:p>
            <a:pPr indent="0">
              <a:buNone/>
            </a:pPr>
            <a:endParaRPr lang="en-US" dirty="0" smtClean="0"/>
          </a:p>
          <a:p>
            <a:pPr indent="0">
              <a:buNone/>
            </a:pPr>
            <a:endParaRPr lang="en-US" dirty="0" smtClean="0"/>
          </a:p>
          <a:p>
            <a:pPr indent="0">
              <a:buNone/>
            </a:pPr>
            <a:r>
              <a:rPr lang="en-US" i="1" dirty="0" smtClean="0"/>
              <a:t>G</a:t>
            </a:r>
            <a:r>
              <a:rPr lang="en-US" baseline="-25000" dirty="0" smtClean="0">
                <a:latin typeface="Cambria Math" pitchFamily="18" charset="0"/>
                <a:ea typeface="Cambria Math" pitchFamily="18" charset="0"/>
              </a:rPr>
              <a:t>1</a:t>
            </a:r>
            <a:r>
              <a:rPr lang="en-US" dirty="0" smtClean="0"/>
              <a:t> contains exactly two vertices of odd degree (</a:t>
            </a:r>
            <a:r>
              <a:rPr lang="en-US" i="1" dirty="0" smtClean="0"/>
              <a:t>b</a:t>
            </a:r>
            <a:r>
              <a:rPr lang="en-US" dirty="0" smtClean="0"/>
              <a:t> and </a:t>
            </a:r>
            <a:r>
              <a:rPr lang="en-US" i="1" dirty="0" smtClean="0"/>
              <a:t>d</a:t>
            </a:r>
            <a:r>
              <a:rPr lang="en-US" dirty="0" smtClean="0"/>
              <a:t>). Hence it has an Euler path, e.g.,  </a:t>
            </a:r>
            <a:r>
              <a:rPr lang="en-US" i="1" dirty="0" smtClean="0"/>
              <a:t>d</a:t>
            </a:r>
            <a:r>
              <a:rPr lang="en-US" dirty="0" smtClean="0"/>
              <a:t>,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 </a:t>
            </a:r>
            <a:r>
              <a:rPr lang="en-US" i="1" dirty="0" smtClean="0"/>
              <a:t>b</a:t>
            </a:r>
            <a:r>
              <a:rPr lang="en-US" dirty="0" smtClean="0"/>
              <a:t>.</a:t>
            </a:r>
          </a:p>
          <a:p>
            <a:pPr indent="0">
              <a:buNone/>
            </a:pPr>
            <a:r>
              <a:rPr lang="en-US" dirty="0" smtClean="0"/>
              <a:t> </a:t>
            </a:r>
          </a:p>
          <a:p>
            <a:pPr indent="0">
              <a:buNone/>
            </a:pPr>
            <a:r>
              <a:rPr lang="en-US" i="1" dirty="0" smtClean="0"/>
              <a:t>G</a:t>
            </a:r>
            <a:r>
              <a:rPr lang="en-US" baseline="-25000" dirty="0" smtClean="0">
                <a:latin typeface="Cambria Math" pitchFamily="18" charset="0"/>
                <a:ea typeface="Cambria Math" pitchFamily="18" charset="0"/>
              </a:rPr>
              <a:t>2</a:t>
            </a:r>
            <a:r>
              <a:rPr lang="en-US" dirty="0" smtClean="0"/>
              <a:t> </a:t>
            </a:r>
            <a:r>
              <a:rPr lang="en-US" dirty="0"/>
              <a:t>h</a:t>
            </a:r>
            <a:r>
              <a:rPr lang="en-US" dirty="0" smtClean="0"/>
              <a:t>as exactly two vertices of odd degree </a:t>
            </a:r>
            <a:r>
              <a:rPr lang="en-US" dirty="0"/>
              <a:t>(</a:t>
            </a:r>
            <a:r>
              <a:rPr lang="en-US" i="1" dirty="0"/>
              <a:t>b</a:t>
            </a:r>
            <a:r>
              <a:rPr lang="en-US" dirty="0"/>
              <a:t> and </a:t>
            </a:r>
            <a:r>
              <a:rPr lang="en-US" i="1" dirty="0"/>
              <a:t>d</a:t>
            </a:r>
            <a:r>
              <a:rPr lang="en-US" dirty="0"/>
              <a:t>). Hence it has an Euler </a:t>
            </a:r>
            <a:r>
              <a:rPr lang="en-US" dirty="0" smtClean="0"/>
              <a:t>path, e.g.,  </a:t>
            </a:r>
            <a:r>
              <a:rPr lang="en-US" i="1" dirty="0" smtClean="0"/>
              <a:t>b</a:t>
            </a:r>
            <a:r>
              <a:rPr lang="en-US" dirty="0" smtClean="0"/>
              <a:t>, </a:t>
            </a:r>
            <a:r>
              <a:rPr lang="en-US" i="1" dirty="0"/>
              <a:t>a</a:t>
            </a:r>
            <a:r>
              <a:rPr lang="en-US" dirty="0"/>
              <a:t>, </a:t>
            </a:r>
            <a:r>
              <a:rPr lang="en-US" i="1" dirty="0" smtClean="0"/>
              <a:t>g</a:t>
            </a:r>
            <a:r>
              <a:rPr lang="en-US" dirty="0" smtClean="0"/>
              <a:t>, </a:t>
            </a:r>
            <a:r>
              <a:rPr lang="en-US" i="1" dirty="0" smtClean="0"/>
              <a:t>f</a:t>
            </a:r>
            <a:r>
              <a:rPr lang="en-US" dirty="0" smtClean="0"/>
              <a:t>, </a:t>
            </a:r>
            <a:r>
              <a:rPr lang="en-US" i="1" dirty="0" smtClean="0"/>
              <a:t>e</a:t>
            </a:r>
            <a:r>
              <a:rPr lang="en-US" dirty="0" smtClean="0"/>
              <a:t>, </a:t>
            </a:r>
            <a:r>
              <a:rPr lang="en-US" i="1" dirty="0" smtClean="0"/>
              <a:t>d</a:t>
            </a:r>
            <a:r>
              <a:rPr lang="en-US" dirty="0" smtClean="0"/>
              <a:t>, </a:t>
            </a:r>
            <a:r>
              <a:rPr lang="en-US" i="1" dirty="0" smtClean="0"/>
              <a:t>c</a:t>
            </a:r>
            <a:r>
              <a:rPr lang="en-US" dirty="0" smtClean="0"/>
              <a:t>, </a:t>
            </a:r>
            <a:r>
              <a:rPr lang="en-US" i="1" dirty="0" smtClean="0"/>
              <a:t>g</a:t>
            </a:r>
            <a:r>
              <a:rPr lang="en-US" dirty="0" smtClean="0"/>
              <a:t>, </a:t>
            </a:r>
            <a:r>
              <a:rPr lang="en-US" i="1" dirty="0" smtClean="0"/>
              <a:t>b</a:t>
            </a:r>
            <a:r>
              <a:rPr lang="en-US" dirty="0" smtClean="0"/>
              <a:t>, </a:t>
            </a:r>
            <a:r>
              <a:rPr lang="en-US" i="1" dirty="0" smtClean="0"/>
              <a:t>c,</a:t>
            </a:r>
            <a:r>
              <a:rPr lang="en-US" i="1" dirty="0"/>
              <a:t> </a:t>
            </a:r>
            <a:r>
              <a:rPr lang="en-US" i="1" dirty="0" smtClean="0"/>
              <a:t>f</a:t>
            </a:r>
            <a:r>
              <a:rPr lang="en-US" dirty="0" smtClean="0"/>
              <a:t>, </a:t>
            </a:r>
            <a:r>
              <a:rPr lang="en-US" i="1" dirty="0"/>
              <a:t>d</a:t>
            </a:r>
            <a:r>
              <a:rPr lang="en-US" dirty="0" smtClean="0"/>
              <a:t>. </a:t>
            </a:r>
          </a:p>
          <a:p>
            <a:pPr indent="0">
              <a:buNone/>
            </a:pPr>
            <a:endParaRPr lang="en-US" dirty="0"/>
          </a:p>
          <a:p>
            <a:pPr indent="0">
              <a:buNone/>
            </a:pPr>
            <a:r>
              <a:rPr lang="en-US" i="1" dirty="0" smtClean="0"/>
              <a:t>G</a:t>
            </a:r>
            <a:r>
              <a:rPr lang="en-US" baseline="-25000" dirty="0" smtClean="0">
                <a:latin typeface="Cambria Math" pitchFamily="18" charset="0"/>
                <a:ea typeface="Cambria Math" pitchFamily="18" charset="0"/>
              </a:rPr>
              <a:t>3</a:t>
            </a:r>
            <a:r>
              <a:rPr lang="en-US" dirty="0" smtClean="0"/>
              <a:t> </a:t>
            </a:r>
            <a:r>
              <a:rPr lang="en-US" dirty="0"/>
              <a:t>has </a:t>
            </a:r>
            <a:r>
              <a:rPr lang="en-US" dirty="0" smtClean="0"/>
              <a:t>six vertices of odd degree. Hence, it does not have an Euler path.</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3497" y="2364867"/>
            <a:ext cx="4107180" cy="1061466"/>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81</a:t>
            </a:fld>
            <a:endParaRPr lang="en-US"/>
          </a:p>
        </p:txBody>
      </p:sp>
    </p:spTree>
    <p:extLst>
      <p:ext uri="{BB962C8B-B14F-4D97-AF65-F5344CB8AC3E}">
        <p14:creationId xmlns:p14="http://schemas.microsoft.com/office/powerpoint/2010/main" val="40153798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Applications of Euler Paths and Circuits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Euler paths and circuits can be used to solve many practical problems such as finding a path or circuit that traverses each</a:t>
            </a:r>
          </a:p>
          <a:p>
            <a:pPr lvl="1"/>
            <a:r>
              <a:rPr lang="en-US" dirty="0" smtClean="0"/>
              <a:t>street in a neighborhood, </a:t>
            </a:r>
            <a:endParaRPr lang="en-US" dirty="0"/>
          </a:p>
          <a:p>
            <a:pPr lvl="1"/>
            <a:r>
              <a:rPr lang="en-US" dirty="0" smtClean="0"/>
              <a:t>road in a transportation network,</a:t>
            </a:r>
          </a:p>
          <a:p>
            <a:pPr lvl="1"/>
            <a:r>
              <a:rPr lang="en-US" dirty="0" smtClean="0"/>
              <a:t>connection in a utility grid, </a:t>
            </a:r>
            <a:endParaRPr lang="en-US" dirty="0"/>
          </a:p>
          <a:p>
            <a:pPr lvl="1"/>
            <a:r>
              <a:rPr lang="en-US" dirty="0" smtClean="0"/>
              <a:t>link in a communications network.</a:t>
            </a:r>
          </a:p>
          <a:p>
            <a:r>
              <a:rPr lang="en-US" dirty="0" smtClean="0"/>
              <a:t>Other applications are found in the </a:t>
            </a:r>
          </a:p>
          <a:p>
            <a:pPr lvl="1"/>
            <a:r>
              <a:rPr lang="en-US" dirty="0" smtClean="0"/>
              <a:t>layout of circuits, </a:t>
            </a:r>
          </a:p>
          <a:p>
            <a:pPr lvl="1"/>
            <a:r>
              <a:rPr lang="en-US" dirty="0" smtClean="0"/>
              <a:t>network multicasting,</a:t>
            </a:r>
          </a:p>
          <a:p>
            <a:pPr lvl="1"/>
            <a:r>
              <a:rPr lang="en-US" dirty="0" smtClean="0"/>
              <a:t>molecular biology, where Euler paths are used in the sequencing of DNA.</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82</a:t>
            </a:fld>
            <a:endParaRPr lang="en-US"/>
          </a:p>
        </p:txBody>
      </p:sp>
    </p:spTree>
    <p:extLst>
      <p:ext uri="{BB962C8B-B14F-4D97-AF65-F5344CB8AC3E}">
        <p14:creationId xmlns:p14="http://schemas.microsoft.com/office/powerpoint/2010/main" val="381097717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Hamilton Paths and Circuits</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20917" y="76200"/>
            <a:ext cx="884683" cy="1034034"/>
          </a:xfrm>
          <a:prstGeom prst="rect">
            <a:avLst/>
          </a:prstGeom>
        </p:spPr>
      </p:pic>
      <p:sp>
        <p:nvSpPr>
          <p:cNvPr id="3" name="Content Placeholder 2"/>
          <p:cNvSpPr>
            <a:spLocks noGrp="1"/>
          </p:cNvSpPr>
          <p:nvPr>
            <p:ph idx="1"/>
          </p:nvPr>
        </p:nvSpPr>
        <p:spPr/>
        <p:txBody>
          <a:bodyPr>
            <a:normAutofit fontScale="40000" lnSpcReduction="20000"/>
          </a:bodyPr>
          <a:lstStyle/>
          <a:p>
            <a:r>
              <a:rPr lang="en-US" sz="3400" dirty="0"/>
              <a:t>Euler paths and circuits </a:t>
            </a:r>
            <a:r>
              <a:rPr lang="en-US" sz="3400" dirty="0" smtClean="0"/>
              <a:t>contained </a:t>
            </a:r>
            <a:r>
              <a:rPr lang="en-US" sz="3400" dirty="0"/>
              <a:t>every edge only once. Now we look at paths and circuits that contain every vertex exactly once. </a:t>
            </a:r>
          </a:p>
          <a:p>
            <a:r>
              <a:rPr lang="en-US" sz="3400" dirty="0" smtClean="0"/>
              <a:t>William Hamilton invented the </a:t>
            </a:r>
            <a:r>
              <a:rPr lang="en-US" sz="3400" i="1" dirty="0" err="1" smtClean="0"/>
              <a:t>Icosian</a:t>
            </a:r>
            <a:r>
              <a:rPr lang="en-US" sz="3400" i="1" dirty="0" smtClean="0"/>
              <a:t> puzzle </a:t>
            </a:r>
            <a:r>
              <a:rPr lang="en-US" sz="3400" dirty="0" smtClean="0"/>
              <a:t>in </a:t>
            </a:r>
            <a:r>
              <a:rPr lang="en-US" sz="3400" dirty="0" smtClean="0">
                <a:latin typeface="Cambria Math" pitchFamily="18" charset="0"/>
                <a:ea typeface="Cambria Math" pitchFamily="18" charset="0"/>
              </a:rPr>
              <a:t>1857</a:t>
            </a:r>
            <a:r>
              <a:rPr lang="en-US" sz="3400" dirty="0" smtClean="0"/>
              <a:t>. It consisted of a wooden</a:t>
            </a:r>
            <a:r>
              <a:rPr lang="en-US" sz="3400" dirty="0"/>
              <a:t> </a:t>
            </a:r>
            <a:r>
              <a:rPr lang="en-US" sz="3400" dirty="0" smtClean="0"/>
              <a:t>dodecahedron (with </a:t>
            </a:r>
            <a:r>
              <a:rPr lang="en-US" sz="3400" dirty="0" smtClean="0">
                <a:latin typeface="Cambria Math" pitchFamily="18" charset="0"/>
                <a:ea typeface="Cambria Math" pitchFamily="18" charset="0"/>
              </a:rPr>
              <a:t>12</a:t>
            </a:r>
            <a:r>
              <a:rPr lang="en-US" sz="3400" dirty="0" smtClean="0"/>
              <a:t> regular pentagons as faces),  illustrated in (a), with a peg at each vertex, labeled with the names of different cities. String was used to used </a:t>
            </a:r>
            <a:r>
              <a:rPr lang="en-US" sz="3400" dirty="0"/>
              <a:t>to plot </a:t>
            </a:r>
            <a:r>
              <a:rPr lang="en-US" sz="3400" dirty="0" smtClean="0"/>
              <a:t>a circuit visiting </a:t>
            </a:r>
            <a:r>
              <a:rPr lang="en-US" sz="3400" dirty="0">
                <a:latin typeface="Cambria Math" pitchFamily="18" charset="0"/>
                <a:ea typeface="Cambria Math" pitchFamily="18" charset="0"/>
              </a:rPr>
              <a:t>20</a:t>
            </a:r>
            <a:r>
              <a:rPr lang="en-US" sz="3400" dirty="0"/>
              <a:t> cities exactly </a:t>
            </a:r>
            <a:r>
              <a:rPr lang="en-US" sz="3400" dirty="0" smtClean="0"/>
              <a:t>once</a:t>
            </a:r>
          </a:p>
          <a:p>
            <a:r>
              <a:rPr lang="en-US" sz="3400" dirty="0" smtClean="0"/>
              <a:t>The graph form of the puzzle is given in (b). </a:t>
            </a:r>
            <a:r>
              <a:rPr lang="en-US" sz="3400" dirty="0"/>
              <a:t> </a:t>
            </a:r>
          </a:p>
          <a:p>
            <a:endParaRPr lang="en-US" sz="3400" dirty="0" smtClean="0"/>
          </a:p>
          <a:p>
            <a:endParaRPr lang="en-US" sz="3400" dirty="0"/>
          </a:p>
          <a:p>
            <a:endParaRPr lang="en-US" sz="3400" dirty="0" smtClean="0"/>
          </a:p>
          <a:p>
            <a:endParaRPr lang="en-US" sz="3400" dirty="0"/>
          </a:p>
          <a:p>
            <a:endParaRPr lang="en-US" sz="3400" dirty="0" smtClean="0"/>
          </a:p>
          <a:p>
            <a:endParaRPr lang="en-US" sz="3400" dirty="0"/>
          </a:p>
          <a:p>
            <a:endParaRPr lang="en-US" sz="3400" dirty="0" smtClean="0"/>
          </a:p>
          <a:p>
            <a:r>
              <a:rPr lang="en-US" sz="3400" dirty="0" smtClean="0"/>
              <a:t>The solution  (a Hamilton circuit) is given  here.</a:t>
            </a:r>
            <a:endParaRPr lang="en-US" sz="3400" dirty="0"/>
          </a:p>
          <a:p>
            <a:pPr indent="0">
              <a:buNone/>
            </a:pPr>
            <a:endParaRPr lang="en-US" sz="3400" dirty="0" smtClean="0"/>
          </a:p>
          <a:p>
            <a:pPr marL="731520" indent="-457200"/>
            <a:endParaRPr lang="en-US" sz="3400" dirty="0"/>
          </a:p>
          <a:p>
            <a:pPr indent="0">
              <a:buNone/>
            </a:pPr>
            <a:r>
              <a:rPr lang="en-US" dirty="0"/>
              <a:t> </a:t>
            </a:r>
            <a:r>
              <a:rPr lang="en-US" dirty="0" smtClean="0"/>
              <a:t>  </a:t>
            </a:r>
          </a:p>
          <a:p>
            <a:pPr indent="0">
              <a:buNone/>
            </a:pPr>
            <a:endParaRPr lang="en-US" dirty="0"/>
          </a:p>
          <a:p>
            <a:pPr indent="0">
              <a:buNone/>
            </a:pPr>
            <a:r>
              <a:rPr lang="en-US" dirty="0" smtClean="0"/>
              <a:t>   </a:t>
            </a:r>
            <a:endParaRPr lang="en-US" dirty="0"/>
          </a:p>
        </p:txBody>
      </p:sp>
      <p:sp>
        <p:nvSpPr>
          <p:cNvPr id="7" name="TextBox 6"/>
          <p:cNvSpPr txBox="1"/>
          <p:nvPr/>
        </p:nvSpPr>
        <p:spPr>
          <a:xfrm>
            <a:off x="6934200" y="207224"/>
            <a:ext cx="1752600" cy="923330"/>
          </a:xfrm>
          <a:prstGeom prst="rect">
            <a:avLst/>
          </a:prstGeom>
          <a:noFill/>
        </p:spPr>
        <p:txBody>
          <a:bodyPr wrap="square" rtlCol="0">
            <a:spAutoFit/>
          </a:bodyPr>
          <a:lstStyle/>
          <a:p>
            <a:r>
              <a:rPr lang="en-US" dirty="0" smtClean="0"/>
              <a:t>William Rowan Hamilton (</a:t>
            </a:r>
            <a:r>
              <a:rPr lang="en-US" dirty="0" smtClean="0">
                <a:latin typeface="Cambria Math" pitchFamily="18" charset="0"/>
                <a:ea typeface="Cambria Math" pitchFamily="18" charset="0"/>
              </a:rPr>
              <a:t>1805- 1865</a:t>
            </a:r>
            <a:r>
              <a:rPr lang="en-US" dirty="0" smtClean="0"/>
              <a:t>)</a:t>
            </a:r>
            <a:endParaRPr lang="en-US" dirty="0"/>
          </a:p>
        </p:txBody>
      </p:sp>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338" y="3048000"/>
            <a:ext cx="2655916" cy="123859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0475" y="4876800"/>
            <a:ext cx="1152907" cy="1099566"/>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83</a:t>
            </a:fld>
            <a:endParaRPr lang="en-US"/>
          </a:p>
        </p:txBody>
      </p:sp>
    </p:spTree>
    <p:extLst>
      <p:ext uri="{BB962C8B-B14F-4D97-AF65-F5344CB8AC3E}">
        <p14:creationId xmlns:p14="http://schemas.microsoft.com/office/powerpoint/2010/main" val="12281294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Hamilton Paths and Circuits</a:t>
            </a:r>
            <a:endParaRPr lang="en-US" dirty="0"/>
          </a:p>
        </p:txBody>
      </p:sp>
      <p:sp>
        <p:nvSpPr>
          <p:cNvPr id="3" name="Content Placeholder 2"/>
          <p:cNvSpPr>
            <a:spLocks noGrp="1"/>
          </p:cNvSpPr>
          <p:nvPr>
            <p:ph idx="1"/>
          </p:nvPr>
        </p:nvSpPr>
        <p:spPr/>
        <p:txBody>
          <a:bodyPr>
            <a:normAutofit fontScale="85000" lnSpcReduction="20000"/>
          </a:bodyPr>
          <a:lstStyle/>
          <a:p>
            <a:pPr indent="0">
              <a:buNone/>
            </a:pPr>
            <a:r>
              <a:rPr lang="en-US" b="1" dirty="0" smtClean="0"/>
              <a:t>Definition</a:t>
            </a:r>
            <a:r>
              <a:rPr lang="en-US" dirty="0" smtClean="0"/>
              <a:t>: A simple path in a graph </a:t>
            </a:r>
            <a:r>
              <a:rPr lang="en-US" i="1" dirty="0" smtClean="0"/>
              <a:t>G</a:t>
            </a:r>
            <a:r>
              <a:rPr lang="en-US" dirty="0" smtClean="0"/>
              <a:t> that passes through every vertex exactly once is called a </a:t>
            </a:r>
            <a:r>
              <a:rPr lang="en-US" i="1" dirty="0" smtClean="0"/>
              <a:t>Hamilton path</a:t>
            </a:r>
            <a:r>
              <a:rPr lang="en-US" dirty="0" smtClean="0"/>
              <a:t>, and a simple circuit in a graph </a:t>
            </a:r>
            <a:r>
              <a:rPr lang="en-US" i="1" dirty="0" smtClean="0"/>
              <a:t>G </a:t>
            </a:r>
            <a:r>
              <a:rPr lang="en-US" dirty="0" smtClean="0"/>
              <a:t>that passes through every vertex exactly once is called a </a:t>
            </a:r>
            <a:r>
              <a:rPr lang="en-US" i="1" dirty="0" smtClean="0"/>
              <a:t>Hamilton circuit.  </a:t>
            </a:r>
          </a:p>
          <a:p>
            <a:pPr indent="0">
              <a:buNone/>
            </a:pPr>
            <a:endParaRPr lang="en-US" i="1" dirty="0" smtClean="0"/>
          </a:p>
          <a:p>
            <a:pPr indent="0">
              <a:buNone/>
            </a:pPr>
            <a:r>
              <a:rPr lang="en-US" dirty="0" smtClean="0"/>
              <a:t>That is, a simple path </a:t>
            </a:r>
            <a:r>
              <a:rPr lang="en-US" i="1" dirty="0" smtClean="0"/>
              <a:t>x</a:t>
            </a:r>
            <a:r>
              <a:rPr lang="en-US" baseline="-25000" dirty="0" smtClean="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a:t>
            </a:r>
            <a:r>
              <a:rPr lang="en-US" i="1" dirty="0" smtClean="0"/>
              <a:t>x</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a:t>
            </a:r>
            <a:r>
              <a:rPr lang="en-US" dirty="0">
                <a:latin typeface="Cambria Math" pitchFamily="18" charset="0"/>
                <a:ea typeface="Cambria Math" pitchFamily="18" charset="0"/>
              </a:rPr>
              <a:t>…, </a:t>
            </a:r>
            <a:r>
              <a:rPr lang="en-US" i="1" dirty="0" smtClean="0"/>
              <a:t>x</a:t>
            </a:r>
            <a:r>
              <a:rPr lang="en-US" i="1" baseline="-25000" dirty="0" smtClean="0">
                <a:ea typeface="Cambria Math" pitchFamily="18" charset="0"/>
              </a:rPr>
              <a:t>n</a:t>
            </a:r>
            <a:r>
              <a:rPr lang="en-US" baseline="-25000" dirty="0" smtClean="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smtClean="0"/>
              <a:t>x</a:t>
            </a:r>
            <a:r>
              <a:rPr lang="en-US" i="1" baseline="-25000" dirty="0" err="1" smtClean="0">
                <a:ea typeface="Cambria Math" pitchFamily="18" charset="0"/>
              </a:rPr>
              <a:t>n</a:t>
            </a:r>
            <a:r>
              <a:rPr lang="en-US" dirty="0" smtClean="0"/>
              <a:t> in the graph </a:t>
            </a:r>
            <a:r>
              <a:rPr lang="en-US" i="1" dirty="0" smtClean="0"/>
              <a:t>G</a:t>
            </a:r>
            <a:r>
              <a:rPr lang="en-US" dirty="0" smtClean="0"/>
              <a:t> = (</a:t>
            </a:r>
            <a:r>
              <a:rPr lang="en-US" i="1" dirty="0" smtClean="0"/>
              <a:t>V</a:t>
            </a:r>
            <a:r>
              <a:rPr lang="en-US" dirty="0" smtClean="0"/>
              <a:t>, </a:t>
            </a:r>
            <a:r>
              <a:rPr lang="en-US" i="1" dirty="0" smtClean="0"/>
              <a:t>E</a:t>
            </a:r>
            <a:r>
              <a:rPr lang="en-US" dirty="0" smtClean="0"/>
              <a:t>) is called a Hamilton path if </a:t>
            </a:r>
            <a:r>
              <a:rPr lang="en-US" i="1" dirty="0" smtClean="0"/>
              <a:t>V</a:t>
            </a:r>
            <a:r>
              <a:rPr lang="en-US" dirty="0" smtClean="0"/>
              <a:t> =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i="1" dirty="0"/>
              <a:t> </a:t>
            </a:r>
            <a:r>
              <a:rPr lang="en-US" i="1" dirty="0" err="1"/>
              <a:t>x</a:t>
            </a:r>
            <a:r>
              <a:rPr lang="en-US" i="1" baseline="-25000" dirty="0" err="1">
                <a:ea typeface="Cambria Math" pitchFamily="18" charset="0"/>
              </a:rPr>
              <a:t>n</a:t>
            </a:r>
            <a:r>
              <a:rPr lang="en-US" dirty="0"/>
              <a:t> </a:t>
            </a:r>
            <a:r>
              <a:rPr lang="en-US" dirty="0" smtClean="0"/>
              <a:t>} and </a:t>
            </a:r>
            <a:r>
              <a:rPr lang="en-US" i="1" dirty="0" smtClean="0"/>
              <a:t>x</a:t>
            </a:r>
            <a:r>
              <a:rPr lang="en-US" i="1" baseline="-25000" dirty="0" smtClean="0"/>
              <a:t>i</a:t>
            </a:r>
            <a:r>
              <a:rPr lang="en-US" i="1" dirty="0" smtClean="0"/>
              <a:t> ≠</a:t>
            </a:r>
            <a:r>
              <a:rPr lang="en-US" dirty="0" smtClean="0"/>
              <a:t> </a:t>
            </a:r>
            <a:r>
              <a:rPr lang="en-US" i="1" dirty="0" err="1" smtClean="0"/>
              <a:t>x</a:t>
            </a:r>
            <a:r>
              <a:rPr lang="en-US" i="1" baseline="-25000" dirty="0" err="1" smtClean="0"/>
              <a:t>j</a:t>
            </a:r>
            <a:r>
              <a:rPr lang="en-US" dirty="0" smtClean="0"/>
              <a:t> for  </a:t>
            </a:r>
            <a:r>
              <a:rPr lang="en-US" dirty="0" smtClean="0">
                <a:latin typeface="Cambria Math" pitchFamily="18" charset="0"/>
                <a:ea typeface="Cambria Math" pitchFamily="18" charset="0"/>
              </a:rPr>
              <a:t>0≤</a:t>
            </a:r>
            <a:r>
              <a:rPr lang="en-US" dirty="0" smtClean="0"/>
              <a:t> </a:t>
            </a:r>
            <a:r>
              <a:rPr lang="en-US" i="1" dirty="0" err="1" smtClean="0"/>
              <a:t>i</a:t>
            </a:r>
            <a:r>
              <a:rPr lang="en-US" dirty="0" smtClean="0"/>
              <a:t> &lt; </a:t>
            </a:r>
            <a:r>
              <a:rPr lang="en-US" i="1" dirty="0" smtClean="0"/>
              <a:t>j</a:t>
            </a:r>
            <a:r>
              <a:rPr lang="en-US" dirty="0" smtClean="0"/>
              <a:t> </a:t>
            </a:r>
            <a:r>
              <a:rPr lang="en-US" dirty="0">
                <a:latin typeface="Cambria Math" pitchFamily="18" charset="0"/>
                <a:ea typeface="Cambria Math" pitchFamily="18" charset="0"/>
              </a:rPr>
              <a:t>≤ </a:t>
            </a:r>
            <a:r>
              <a:rPr lang="en-US" i="1" dirty="0" smtClean="0"/>
              <a:t>n</a:t>
            </a:r>
            <a:r>
              <a:rPr lang="en-US" dirty="0" smtClean="0"/>
              <a:t>, and the simple circuit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smtClean="0"/>
              <a:t>x</a:t>
            </a:r>
            <a:r>
              <a:rPr lang="en-US" i="1" baseline="-25000" dirty="0" err="1" smtClean="0">
                <a:ea typeface="Cambria Math" pitchFamily="18" charset="0"/>
              </a:rPr>
              <a:t>n</a:t>
            </a:r>
            <a:r>
              <a:rPr lang="en-US" smtClean="0"/>
              <a:t>,</a:t>
            </a:r>
            <a:r>
              <a:rPr lang="en-US" i="1" smtClean="0"/>
              <a:t> x</a:t>
            </a:r>
            <a:r>
              <a:rPr lang="en-US" baseline="-25000" smtClean="0">
                <a:latin typeface="Cambria Math" pitchFamily="18" charset="0"/>
                <a:ea typeface="Cambria Math" pitchFamily="18" charset="0"/>
              </a:rPr>
              <a:t>0  </a:t>
            </a:r>
            <a:r>
              <a:rPr lang="en-US" dirty="0" smtClean="0"/>
              <a:t>(with </a:t>
            </a:r>
            <a:r>
              <a:rPr lang="en-US" i="1" dirty="0" smtClean="0"/>
              <a:t>n</a:t>
            </a:r>
            <a:r>
              <a:rPr lang="en-US" dirty="0" smtClean="0"/>
              <a:t> &gt; </a:t>
            </a:r>
            <a:r>
              <a:rPr lang="en-US" dirty="0" smtClean="0">
                <a:latin typeface="Cambria Math" pitchFamily="18" charset="0"/>
                <a:ea typeface="Cambria Math" pitchFamily="18" charset="0"/>
              </a:rPr>
              <a:t>0</a:t>
            </a:r>
            <a:r>
              <a:rPr lang="en-US" dirty="0" smtClean="0"/>
              <a:t>) is a Hamilton circuit if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smtClean="0"/>
              <a:t> is a Hamilton path.</a:t>
            </a:r>
          </a:p>
          <a:p>
            <a:pPr indent="0">
              <a:buNone/>
            </a:pPr>
            <a:endParaRPr lang="en-US" dirty="0" smtClean="0"/>
          </a:p>
          <a:p>
            <a:pPr marL="731520" indent="-457200"/>
            <a:endParaRPr lang="en-US" dirty="0"/>
          </a:p>
          <a:p>
            <a:pPr indent="0">
              <a:buNone/>
            </a:pPr>
            <a:r>
              <a:rPr lang="en-US" dirty="0"/>
              <a:t> </a:t>
            </a:r>
            <a:r>
              <a:rPr lang="en-US" dirty="0" smtClean="0"/>
              <a:t>  </a:t>
            </a:r>
          </a:p>
          <a:p>
            <a:pPr indent="0">
              <a:buNone/>
            </a:pPr>
            <a:endParaRPr lang="en-US" dirty="0"/>
          </a:p>
          <a:p>
            <a:pPr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84</a:t>
            </a:fld>
            <a:endParaRPr lang="en-US"/>
          </a:p>
        </p:txBody>
      </p:sp>
    </p:spTree>
    <p:extLst>
      <p:ext uri="{BB962C8B-B14F-4D97-AF65-F5344CB8AC3E}">
        <p14:creationId xmlns:p14="http://schemas.microsoft.com/office/powerpoint/2010/main" val="29121613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Hamilton Paths and Circuits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35480"/>
            <a:ext cx="8229600" cy="4922520"/>
          </a:xfrm>
        </p:spPr>
        <p:txBody>
          <a:bodyPr>
            <a:normAutofit lnSpcReduction="10000"/>
          </a:bodyPr>
          <a:lstStyle/>
          <a:p>
            <a:pPr indent="0">
              <a:buNone/>
            </a:pPr>
            <a:r>
              <a:rPr lang="en-US" b="1" dirty="0" smtClean="0"/>
              <a:t>Example</a:t>
            </a:r>
            <a:r>
              <a:rPr lang="en-US" dirty="0" smtClean="0"/>
              <a:t>: Which of these simple graphs has a Hamilton circuit or, if not, a Hamilton path?</a:t>
            </a:r>
          </a:p>
          <a:p>
            <a:pPr indent="0">
              <a:buNone/>
            </a:pPr>
            <a:endParaRPr lang="en-US" dirty="0"/>
          </a:p>
          <a:p>
            <a:pPr indent="0">
              <a:buNone/>
            </a:pPr>
            <a:endParaRPr lang="en-US" dirty="0" smtClean="0"/>
          </a:p>
          <a:p>
            <a:pPr indent="0">
              <a:buNone/>
            </a:pPr>
            <a:endParaRPr lang="en-US" b="1" dirty="0" smtClean="0"/>
          </a:p>
          <a:p>
            <a:pPr indent="0">
              <a:buNone/>
            </a:pPr>
            <a:endParaRPr lang="en-US" b="1" dirty="0" smtClean="0"/>
          </a:p>
          <a:p>
            <a:pPr indent="0">
              <a:buNone/>
            </a:pPr>
            <a:r>
              <a:rPr lang="en-US" b="1" dirty="0" smtClean="0"/>
              <a:t>Solution</a:t>
            </a:r>
            <a:r>
              <a:rPr lang="en-US" dirty="0" smtClean="0"/>
              <a:t>: </a:t>
            </a:r>
            <a:r>
              <a:rPr lang="en-US" i="1" dirty="0" smtClean="0"/>
              <a:t>G</a:t>
            </a:r>
            <a:r>
              <a:rPr lang="en-US" baseline="-25000" dirty="0" smtClean="0">
                <a:latin typeface="Cambria Math" pitchFamily="18" charset="0"/>
                <a:ea typeface="Cambria Math" pitchFamily="18" charset="0"/>
              </a:rPr>
              <a:t>1  </a:t>
            </a:r>
            <a:r>
              <a:rPr lang="en-US" dirty="0" smtClean="0">
                <a:latin typeface="Cambria Math" pitchFamily="18" charset="0"/>
                <a:ea typeface="Cambria Math" pitchFamily="18" charset="0"/>
              </a:rPr>
              <a:t>has a </a:t>
            </a:r>
            <a:r>
              <a:rPr lang="en-US" dirty="0">
                <a:latin typeface="Cambria Math" pitchFamily="18" charset="0"/>
                <a:ea typeface="Cambria Math" pitchFamily="18" charset="0"/>
              </a:rPr>
              <a:t>H</a:t>
            </a:r>
            <a:r>
              <a:rPr lang="en-US" dirty="0" smtClean="0">
                <a:latin typeface="Cambria Math" pitchFamily="18" charset="0"/>
                <a:ea typeface="Cambria Math" pitchFamily="18" charset="0"/>
              </a:rPr>
              <a:t>amilton circuit: </a:t>
            </a:r>
            <a:r>
              <a:rPr lang="en-US" i="1" dirty="0" smtClean="0">
                <a:ea typeface="Cambria Math" pitchFamily="18" charset="0"/>
              </a:rPr>
              <a:t>a</a:t>
            </a:r>
            <a:r>
              <a:rPr lang="en-US" dirty="0" smtClean="0">
                <a:ea typeface="Cambria Math" pitchFamily="18" charset="0"/>
              </a:rPr>
              <a:t>, </a:t>
            </a:r>
            <a:r>
              <a:rPr lang="en-US" i="1" dirty="0" smtClean="0">
                <a:ea typeface="Cambria Math" pitchFamily="18" charset="0"/>
              </a:rPr>
              <a:t>b</a:t>
            </a:r>
            <a:r>
              <a:rPr lang="en-US" dirty="0" smtClean="0">
                <a:ea typeface="Cambria Math" pitchFamily="18" charset="0"/>
              </a:rPr>
              <a:t>, </a:t>
            </a:r>
            <a:r>
              <a:rPr lang="en-US" i="1" dirty="0" smtClean="0">
                <a:ea typeface="Cambria Math" pitchFamily="18" charset="0"/>
              </a:rPr>
              <a:t>c</a:t>
            </a:r>
            <a:r>
              <a:rPr lang="en-US" dirty="0" smtClean="0">
                <a:ea typeface="Cambria Math" pitchFamily="18" charset="0"/>
              </a:rPr>
              <a:t>, </a:t>
            </a:r>
            <a:r>
              <a:rPr lang="en-US" i="1" dirty="0" smtClean="0">
                <a:ea typeface="Cambria Math" pitchFamily="18" charset="0"/>
              </a:rPr>
              <a:t>d</a:t>
            </a:r>
            <a:r>
              <a:rPr lang="en-US" dirty="0" smtClean="0">
                <a:ea typeface="Cambria Math" pitchFamily="18" charset="0"/>
              </a:rPr>
              <a:t>, </a:t>
            </a:r>
            <a:r>
              <a:rPr lang="en-US" i="1" dirty="0" smtClean="0">
                <a:ea typeface="Cambria Math" pitchFamily="18" charset="0"/>
              </a:rPr>
              <a:t>e</a:t>
            </a:r>
            <a:r>
              <a:rPr lang="en-US" dirty="0" smtClean="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p>
          <a:p>
            <a:pPr indent="0">
              <a:buNone/>
            </a:pPr>
            <a:r>
              <a:rPr lang="en-US" i="1" dirty="0" smtClean="0"/>
              <a:t>G</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does not have a Hamilton circuit (Why?), but does have a Hamilton path : </a:t>
            </a:r>
            <a:r>
              <a:rPr lang="en-US" i="1" dirty="0">
                <a:ea typeface="Cambria Math" pitchFamily="18" charset="0"/>
              </a:rPr>
              <a:t>a</a:t>
            </a:r>
            <a:r>
              <a:rPr lang="en-US" dirty="0">
                <a:ea typeface="Cambria Math" pitchFamily="18" charset="0"/>
              </a:rPr>
              <a:t>, </a:t>
            </a:r>
            <a:r>
              <a:rPr lang="en-US" i="1" dirty="0">
                <a:ea typeface="Cambria Math" pitchFamily="18" charset="0"/>
              </a:rPr>
              <a:t>b</a:t>
            </a:r>
            <a:r>
              <a:rPr lang="en-US" dirty="0">
                <a:ea typeface="Cambria Math" pitchFamily="18" charset="0"/>
              </a:rPr>
              <a:t>, </a:t>
            </a:r>
            <a:r>
              <a:rPr lang="en-US" i="1" dirty="0">
                <a:ea typeface="Cambria Math" pitchFamily="18" charset="0"/>
              </a:rPr>
              <a:t>c</a:t>
            </a:r>
            <a:r>
              <a:rPr lang="en-US" dirty="0">
                <a:ea typeface="Cambria Math" pitchFamily="18" charset="0"/>
              </a:rPr>
              <a:t>, </a:t>
            </a:r>
            <a:r>
              <a:rPr lang="en-US" i="1" dirty="0" smtClean="0">
                <a:ea typeface="Cambria Math" pitchFamily="18" charset="0"/>
              </a:rPr>
              <a:t>d</a:t>
            </a:r>
            <a:r>
              <a:rPr lang="en-US" dirty="0" smtClean="0">
                <a:latin typeface="Cambria Math" pitchFamily="18" charset="0"/>
                <a:ea typeface="Cambria Math" pitchFamily="18" charset="0"/>
              </a:rPr>
              <a:t>.</a:t>
            </a:r>
          </a:p>
          <a:p>
            <a:pPr indent="0">
              <a:buNone/>
            </a:pPr>
            <a:r>
              <a:rPr lang="en-US" i="1" dirty="0" smtClean="0"/>
              <a:t>G</a:t>
            </a:r>
            <a:r>
              <a:rPr lang="en-US" baseline="-25000" dirty="0" smtClean="0">
                <a:latin typeface="Cambria Math" pitchFamily="18" charset="0"/>
                <a:ea typeface="Cambria Math" pitchFamily="18" charset="0"/>
              </a:rPr>
              <a:t>3  </a:t>
            </a:r>
            <a:r>
              <a:rPr lang="en-US" dirty="0">
                <a:latin typeface="Cambria Math" pitchFamily="18" charset="0"/>
                <a:ea typeface="Cambria Math" pitchFamily="18" charset="0"/>
              </a:rPr>
              <a:t>does not have a Hamilton circuit, </a:t>
            </a:r>
            <a:r>
              <a:rPr lang="en-US" dirty="0" smtClean="0">
                <a:latin typeface="Cambria Math" pitchFamily="18" charset="0"/>
                <a:ea typeface="Cambria Math" pitchFamily="18" charset="0"/>
              </a:rPr>
              <a:t> or a </a:t>
            </a:r>
            <a:r>
              <a:rPr lang="en-US" dirty="0">
                <a:latin typeface="Cambria Math" pitchFamily="18" charset="0"/>
                <a:ea typeface="Cambria Math" pitchFamily="18" charset="0"/>
              </a:rPr>
              <a:t>Hamilton </a:t>
            </a:r>
            <a:r>
              <a:rPr lang="en-US" dirty="0" smtClean="0">
                <a:latin typeface="Cambria Math" pitchFamily="18" charset="0"/>
                <a:ea typeface="Cambria Math" pitchFamily="18" charset="0"/>
              </a:rPr>
              <a:t>path. Why?</a:t>
            </a:r>
            <a:endParaRPr lang="en-US" baseline="-25000" dirty="0">
              <a:latin typeface="Cambria Math" pitchFamily="18" charset="0"/>
              <a:ea typeface="Cambria Math" pitchFamily="18" charset="0"/>
            </a:endParaRPr>
          </a:p>
        </p:txBody>
      </p:sp>
      <p:pic>
        <p:nvPicPr>
          <p:cNvPr id="5" name="Picture 2" descr="ch10figures_Part63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19400"/>
            <a:ext cx="4211637"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8CD41AC4-40F7-4FE0-8905-74C6698904F3}" type="slidenum">
              <a:rPr lang="en-US" smtClean="0"/>
              <a:pPr/>
              <a:t>85</a:t>
            </a:fld>
            <a:endParaRPr lang="en-US"/>
          </a:p>
        </p:txBody>
      </p:sp>
    </p:spTree>
    <p:extLst>
      <p:ext uri="{BB962C8B-B14F-4D97-AF65-F5344CB8AC3E}">
        <p14:creationId xmlns:p14="http://schemas.microsoft.com/office/powerpoint/2010/main" val="35415709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Necessary </a:t>
            </a:r>
            <a:r>
              <a:rPr lang="en-US" smtClean="0"/>
              <a:t>Conditions for</a:t>
            </a:r>
            <a:br>
              <a:rPr lang="en-US" smtClean="0"/>
            </a:br>
            <a:r>
              <a:rPr lang="en-US" smtClean="0"/>
              <a:t>Hamilton Circuits</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889" y="271271"/>
            <a:ext cx="906019" cy="117652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4601" y="5148149"/>
            <a:ext cx="906019" cy="1170432"/>
          </a:xfrm>
          <a:prstGeom prst="rect">
            <a:avLst/>
          </a:prstGeom>
        </p:spPr>
      </p:pic>
      <p:sp>
        <p:nvSpPr>
          <p:cNvPr id="18" name="Content Placeholder 2"/>
          <p:cNvSpPr>
            <a:spLocks noGrp="1"/>
          </p:cNvSpPr>
          <p:nvPr>
            <p:ph idx="1"/>
          </p:nvPr>
        </p:nvSpPr>
        <p:spPr>
          <a:xfrm>
            <a:off x="457200" y="1935480"/>
            <a:ext cx="8229600" cy="4389120"/>
          </a:xfrm>
        </p:spPr>
        <p:txBody>
          <a:bodyPr>
            <a:normAutofit fontScale="85000" lnSpcReduction="20000"/>
          </a:bodyPr>
          <a:lstStyle/>
          <a:p>
            <a:r>
              <a:rPr lang="en-US" dirty="0"/>
              <a:t>Unlike for </a:t>
            </a:r>
            <a:r>
              <a:rPr lang="en-US" dirty="0" smtClean="0"/>
              <a:t>an Euler circuit, </a:t>
            </a:r>
            <a:r>
              <a:rPr lang="en-US" dirty="0"/>
              <a:t>no simple necessary and sufficient conditions are known for the existence of a </a:t>
            </a:r>
            <a:r>
              <a:rPr lang="en-US" dirty="0" err="1"/>
              <a:t>Hamiton</a:t>
            </a:r>
            <a:r>
              <a:rPr lang="en-US" dirty="0"/>
              <a:t> circuit</a:t>
            </a:r>
            <a:r>
              <a:rPr lang="en-US" dirty="0" smtClean="0"/>
              <a:t>.</a:t>
            </a:r>
            <a:endParaRPr lang="en-US" dirty="0"/>
          </a:p>
          <a:p>
            <a:r>
              <a:rPr lang="en-US" dirty="0" smtClean="0"/>
              <a:t>However</a:t>
            </a:r>
            <a:r>
              <a:rPr lang="en-US" dirty="0"/>
              <a:t>, there are some useful necessary conditions.  We describe two of these now</a:t>
            </a:r>
            <a:r>
              <a:rPr lang="en-US" dirty="0" smtClean="0"/>
              <a:t>.</a:t>
            </a:r>
          </a:p>
          <a:p>
            <a:pPr indent="0">
              <a:buNone/>
            </a:pPr>
            <a:r>
              <a:rPr lang="en-US" b="1" dirty="0" smtClean="0"/>
              <a:t>Dirac’s Theorem</a:t>
            </a:r>
            <a:r>
              <a:rPr lang="en-US" dirty="0" smtClean="0"/>
              <a:t>: If </a:t>
            </a:r>
            <a:r>
              <a:rPr lang="en-US" i="1" dirty="0" smtClean="0"/>
              <a:t>G</a:t>
            </a:r>
            <a:r>
              <a:rPr lang="en-US" dirty="0" smtClean="0"/>
              <a:t> is a simple graph with </a:t>
            </a:r>
            <a:r>
              <a:rPr lang="en-US" i="1" dirty="0" smtClean="0"/>
              <a:t>n ≥ </a:t>
            </a:r>
            <a:r>
              <a:rPr lang="en-US" dirty="0">
                <a:latin typeface="Cambria Math" pitchFamily="18" charset="0"/>
                <a:ea typeface="Cambria Math" pitchFamily="18" charset="0"/>
              </a:rPr>
              <a:t>3</a:t>
            </a:r>
            <a:r>
              <a:rPr lang="en-US" dirty="0" smtClean="0"/>
              <a:t> vertices such that the degree of every vertex in </a:t>
            </a:r>
            <a:r>
              <a:rPr lang="en-US" i="1" dirty="0" smtClean="0"/>
              <a:t>G</a:t>
            </a:r>
            <a:r>
              <a:rPr lang="en-US" dirty="0" smtClean="0"/>
              <a:t> is ≥ </a:t>
            </a:r>
            <a:r>
              <a:rPr lang="en-US" i="1" dirty="0" smtClean="0"/>
              <a:t>n</a:t>
            </a:r>
            <a:r>
              <a:rPr lang="en-US" dirty="0" smtClean="0"/>
              <a:t>/</a:t>
            </a:r>
            <a:r>
              <a:rPr lang="en-US" dirty="0" smtClean="0">
                <a:latin typeface="Cambria Math" pitchFamily="18" charset="0"/>
                <a:ea typeface="Cambria Math" pitchFamily="18" charset="0"/>
              </a:rPr>
              <a:t>2</a:t>
            </a:r>
            <a:r>
              <a:rPr lang="en-US" dirty="0" smtClean="0"/>
              <a:t>, then </a:t>
            </a:r>
            <a:r>
              <a:rPr lang="en-US" i="1" dirty="0" smtClean="0"/>
              <a:t>G</a:t>
            </a:r>
            <a:r>
              <a:rPr lang="en-US" dirty="0" smtClean="0"/>
              <a:t> has a Hamilton circuit. </a:t>
            </a:r>
          </a:p>
          <a:p>
            <a:pPr marL="0" indent="0">
              <a:buNone/>
            </a:pPr>
            <a:endParaRPr lang="en-US" dirty="0"/>
          </a:p>
          <a:p>
            <a:pPr indent="0">
              <a:buNone/>
            </a:pPr>
            <a:r>
              <a:rPr lang="en-US" b="1" dirty="0" smtClean="0"/>
              <a:t>Ore’s Theorem</a:t>
            </a:r>
            <a:r>
              <a:rPr lang="en-US" dirty="0" smtClean="0"/>
              <a:t>: </a:t>
            </a:r>
            <a:r>
              <a:rPr lang="en-US" dirty="0"/>
              <a:t>If </a:t>
            </a:r>
            <a:r>
              <a:rPr lang="en-US" i="1" dirty="0"/>
              <a:t>G</a:t>
            </a:r>
            <a:r>
              <a:rPr lang="en-US" dirty="0"/>
              <a:t> is a simple graph with </a:t>
            </a:r>
            <a:r>
              <a:rPr lang="en-US" i="1" dirty="0" smtClean="0"/>
              <a:t>n</a:t>
            </a:r>
            <a:r>
              <a:rPr lang="en-US" dirty="0" smtClean="0"/>
              <a:t> </a:t>
            </a:r>
            <a:r>
              <a:rPr lang="en-US" dirty="0"/>
              <a:t>≥ </a:t>
            </a:r>
            <a:r>
              <a:rPr lang="en-US" dirty="0">
                <a:latin typeface="Cambria Math" pitchFamily="18" charset="0"/>
                <a:ea typeface="Cambria Math" pitchFamily="18" charset="0"/>
              </a:rPr>
              <a:t>3</a:t>
            </a:r>
            <a:r>
              <a:rPr lang="en-US" dirty="0"/>
              <a:t> </a:t>
            </a:r>
            <a:r>
              <a:rPr lang="en-US" dirty="0" smtClean="0"/>
              <a:t> vertices such </a:t>
            </a:r>
            <a:r>
              <a:rPr lang="en-US" dirty="0"/>
              <a:t>that </a:t>
            </a:r>
            <a:r>
              <a:rPr lang="en-US" dirty="0" err="1" smtClean="0"/>
              <a:t>deg</a:t>
            </a:r>
            <a:r>
              <a:rPr lang="en-US" dirty="0" smtClean="0"/>
              <a:t>(</a:t>
            </a:r>
            <a:r>
              <a:rPr lang="en-US" i="1" dirty="0" smtClean="0"/>
              <a:t>u</a:t>
            </a:r>
            <a:r>
              <a:rPr lang="en-US" dirty="0" smtClean="0"/>
              <a:t>) + </a:t>
            </a:r>
            <a:r>
              <a:rPr lang="en-US" dirty="0" err="1" smtClean="0"/>
              <a:t>deg</a:t>
            </a:r>
            <a:r>
              <a:rPr lang="en-US" dirty="0" smtClean="0"/>
              <a:t>(</a:t>
            </a:r>
            <a:r>
              <a:rPr lang="en-US" i="1" dirty="0" smtClean="0"/>
              <a:t>v</a:t>
            </a:r>
            <a:r>
              <a:rPr lang="en-US" dirty="0" smtClean="0"/>
              <a:t>) ≥ </a:t>
            </a:r>
            <a:r>
              <a:rPr lang="en-US" i="1" dirty="0" smtClean="0"/>
              <a:t>n</a:t>
            </a:r>
            <a:r>
              <a:rPr lang="en-US" dirty="0" smtClean="0"/>
              <a:t>  for </a:t>
            </a:r>
            <a:r>
              <a:rPr lang="en-US" dirty="0"/>
              <a:t>every </a:t>
            </a:r>
            <a:r>
              <a:rPr lang="en-US" dirty="0" smtClean="0"/>
              <a:t>pair of nonadjacent vertices, then </a:t>
            </a:r>
            <a:r>
              <a:rPr lang="en-US" i="1" dirty="0"/>
              <a:t>G</a:t>
            </a:r>
            <a:r>
              <a:rPr lang="en-US" dirty="0"/>
              <a:t> has a Hamilton circuit. </a:t>
            </a:r>
            <a:endParaRPr lang="en-US" dirty="0" smtClean="0"/>
          </a:p>
          <a:p>
            <a:pPr indent="0">
              <a:buNone/>
            </a:pPr>
            <a:endParaRPr lang="en-US" dirty="0"/>
          </a:p>
          <a:p>
            <a:pPr indent="0">
              <a:buNone/>
            </a:pPr>
            <a:r>
              <a:rPr lang="en-US" dirty="0" smtClean="0"/>
              <a:t> </a:t>
            </a:r>
            <a:endParaRPr lang="en-US" dirty="0"/>
          </a:p>
          <a:p>
            <a:pPr indent="0">
              <a:buNone/>
            </a:pPr>
            <a:endParaRPr lang="en-US" dirty="0"/>
          </a:p>
        </p:txBody>
      </p:sp>
      <p:sp>
        <p:nvSpPr>
          <p:cNvPr id="19" name="TextBox 18"/>
          <p:cNvSpPr txBox="1"/>
          <p:nvPr/>
        </p:nvSpPr>
        <p:spPr>
          <a:xfrm>
            <a:off x="6435599" y="1295401"/>
            <a:ext cx="2514600" cy="646331"/>
          </a:xfrm>
          <a:prstGeom prst="rect">
            <a:avLst/>
          </a:prstGeom>
          <a:noFill/>
        </p:spPr>
        <p:txBody>
          <a:bodyPr wrap="square" rtlCol="0">
            <a:spAutoFit/>
          </a:bodyPr>
          <a:lstStyle/>
          <a:p>
            <a:r>
              <a:rPr lang="en-US" dirty="0" smtClean="0"/>
              <a:t>Gabriel Andrew Dirac</a:t>
            </a:r>
          </a:p>
          <a:p>
            <a:r>
              <a:rPr lang="en-US" dirty="0" smtClean="0"/>
              <a:t>(</a:t>
            </a:r>
            <a:r>
              <a:rPr lang="en-US" dirty="0" smtClean="0">
                <a:latin typeface="Cambria Math" pitchFamily="18" charset="0"/>
                <a:ea typeface="Cambria Math" pitchFamily="18" charset="0"/>
              </a:rPr>
              <a:t>1925-1984</a:t>
            </a:r>
            <a:r>
              <a:rPr lang="en-US" dirty="0" smtClean="0"/>
              <a:t>)</a:t>
            </a:r>
            <a:endParaRPr lang="en-US" dirty="0"/>
          </a:p>
        </p:txBody>
      </p:sp>
      <p:sp>
        <p:nvSpPr>
          <p:cNvPr id="20" name="TextBox 19"/>
          <p:cNvSpPr txBox="1"/>
          <p:nvPr/>
        </p:nvSpPr>
        <p:spPr>
          <a:xfrm>
            <a:off x="5410200" y="5423451"/>
            <a:ext cx="1524000" cy="646331"/>
          </a:xfrm>
          <a:prstGeom prst="rect">
            <a:avLst/>
          </a:prstGeom>
          <a:noFill/>
        </p:spPr>
        <p:txBody>
          <a:bodyPr wrap="square" rtlCol="0">
            <a:spAutoFit/>
          </a:bodyPr>
          <a:lstStyle/>
          <a:p>
            <a:r>
              <a:rPr lang="en-US" dirty="0" err="1" smtClean="0"/>
              <a:t>Øysten</a:t>
            </a:r>
            <a:r>
              <a:rPr lang="en-US" dirty="0" smtClean="0"/>
              <a:t> Ore</a:t>
            </a:r>
          </a:p>
          <a:p>
            <a:r>
              <a:rPr lang="en-US" dirty="0" smtClean="0"/>
              <a:t>(</a:t>
            </a:r>
            <a:r>
              <a:rPr lang="en-US" dirty="0" smtClean="0">
                <a:latin typeface="Cambria Math" pitchFamily="18" charset="0"/>
                <a:ea typeface="Cambria Math" pitchFamily="18" charset="0"/>
              </a:rPr>
              <a:t>1899-1968</a:t>
            </a:r>
            <a:r>
              <a:rPr lang="en-US" dirty="0" smtClean="0"/>
              <a:t>)</a:t>
            </a:r>
            <a:endParaRPr lang="en-US" dirty="0"/>
          </a:p>
        </p:txBody>
      </p:sp>
      <p:sp>
        <p:nvSpPr>
          <p:cNvPr id="3" name="Slide Number Placeholder 2"/>
          <p:cNvSpPr>
            <a:spLocks noGrp="1"/>
          </p:cNvSpPr>
          <p:nvPr>
            <p:ph type="sldNum" sz="quarter" idx="12"/>
          </p:nvPr>
        </p:nvSpPr>
        <p:spPr/>
        <p:txBody>
          <a:bodyPr/>
          <a:lstStyle/>
          <a:p>
            <a:fld id="{8CD41AC4-40F7-4FE0-8905-74C6698904F3}" type="slidenum">
              <a:rPr lang="en-US" smtClean="0"/>
              <a:pPr/>
              <a:t>86</a:t>
            </a:fld>
            <a:endParaRPr lang="en-US"/>
          </a:p>
        </p:txBody>
      </p:sp>
    </p:spTree>
    <p:extLst>
      <p:ext uri="{BB962C8B-B14F-4D97-AF65-F5344CB8AC3E}">
        <p14:creationId xmlns:p14="http://schemas.microsoft.com/office/powerpoint/2010/main" val="35378583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Applications of Hamilton Paths and Circuits</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pplications that ask for a path or a circuit that visits each intersection of a city, each place pipelines intersect in a utility grid, or each node in a communications network exactly once, can be solved by finding a Hamilton path in the appropriate graph.</a:t>
            </a:r>
          </a:p>
          <a:p>
            <a:r>
              <a:rPr lang="en-US" dirty="0" smtClean="0"/>
              <a:t>The famous </a:t>
            </a:r>
            <a:r>
              <a:rPr lang="en-US" i="1" dirty="0" smtClean="0"/>
              <a:t>traveling salesperson problem </a:t>
            </a:r>
            <a:r>
              <a:rPr lang="en-US" dirty="0" smtClean="0"/>
              <a:t>(</a:t>
            </a:r>
            <a:r>
              <a:rPr lang="en-US" i="1" dirty="0" smtClean="0"/>
              <a:t>TSP</a:t>
            </a:r>
            <a:r>
              <a:rPr lang="en-US" dirty="0" smtClean="0"/>
              <a:t>) asks for the shortest route a traveling salesperson should take to visit a set of cities</a:t>
            </a:r>
            <a:r>
              <a:rPr lang="en-US" dirty="0"/>
              <a:t>. This problem reduces to finding </a:t>
            </a:r>
            <a:r>
              <a:rPr lang="en-US" dirty="0" smtClean="0"/>
              <a:t>a </a:t>
            </a:r>
            <a:r>
              <a:rPr lang="en-US" dirty="0"/>
              <a:t>Hamilton circuit such that the total sum of the weights of its edges is as small as possible.</a:t>
            </a:r>
            <a:endParaRPr lang="en-US" dirty="0" smtClean="0"/>
          </a:p>
          <a:p>
            <a:r>
              <a:rPr lang="en-US" dirty="0"/>
              <a:t>A family of binary codes, known as </a:t>
            </a:r>
            <a:r>
              <a:rPr lang="en-US" i="1" dirty="0" smtClean="0"/>
              <a:t>Gray codes</a:t>
            </a:r>
            <a:r>
              <a:rPr lang="en-US" dirty="0" smtClean="0"/>
              <a:t>, </a:t>
            </a:r>
            <a:r>
              <a:rPr lang="en-US" dirty="0"/>
              <a:t>which minimize the effect of transmission errors, correspond to Hamilton circuits in the </a:t>
            </a:r>
            <a:r>
              <a:rPr lang="en-US" i="1" dirty="0" smtClean="0"/>
              <a:t>n</a:t>
            </a:r>
            <a:r>
              <a:rPr lang="en-US" dirty="0" smtClean="0"/>
              <a:t>-cube </a:t>
            </a:r>
            <a:r>
              <a:rPr lang="en-US" i="1" dirty="0" smtClean="0"/>
              <a:t>Q</a:t>
            </a:r>
            <a:r>
              <a:rPr lang="en-US" i="1" baseline="-25000" dirty="0" smtClean="0"/>
              <a:t>n</a:t>
            </a:r>
            <a:r>
              <a:rPr lang="en-US" dirty="0" smtClean="0"/>
              <a:t>.  </a:t>
            </a:r>
            <a:r>
              <a:rPr lang="en-US" dirty="0"/>
              <a:t>(</a:t>
            </a:r>
            <a:r>
              <a:rPr lang="en-US" i="1" dirty="0"/>
              <a:t>See the text for details</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87</a:t>
            </a:fld>
            <a:endParaRPr lang="en-US"/>
          </a:p>
        </p:txBody>
      </p:sp>
    </p:spTree>
    <p:extLst>
      <p:ext uri="{BB962C8B-B14F-4D97-AF65-F5344CB8AC3E}">
        <p14:creationId xmlns:p14="http://schemas.microsoft.com/office/powerpoint/2010/main" val="39916485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Shortest-Path Problems</a:t>
            </a:r>
          </a:p>
        </p:txBody>
      </p:sp>
      <p:sp>
        <p:nvSpPr>
          <p:cNvPr id="3" name="Content Placeholder 2"/>
          <p:cNvSpPr>
            <a:spLocks noGrp="1"/>
          </p:cNvSpPr>
          <p:nvPr>
            <p:ph idx="1"/>
          </p:nvPr>
        </p:nvSpPr>
        <p:spPr/>
        <p:txBody>
          <a:bodyPr>
            <a:normAutofit/>
          </a:bodyPr>
          <a:lstStyle/>
          <a:p>
            <a:r>
              <a:rPr lang="en-US" dirty="0"/>
              <a:t>Many problems can be modeled using graphs with weights assigned to their </a:t>
            </a:r>
            <a:r>
              <a:rPr lang="en-US" dirty="0" smtClean="0"/>
              <a:t>edges.</a:t>
            </a:r>
          </a:p>
          <a:p>
            <a:r>
              <a:rPr lang="en-US" dirty="0"/>
              <a:t>Graphs that have a number assigned to each edge are called </a:t>
            </a:r>
            <a:r>
              <a:rPr lang="en-US" b="1" dirty="0"/>
              <a:t>weighted </a:t>
            </a:r>
            <a:r>
              <a:rPr lang="en-US" b="1" dirty="0" smtClean="0"/>
              <a:t>graphs</a:t>
            </a:r>
            <a:r>
              <a:rPr lang="en-US" dirty="0" smtClean="0"/>
              <a:t>.</a:t>
            </a:r>
          </a:p>
          <a:p>
            <a:pPr lvl="1"/>
            <a:r>
              <a:rPr lang="en-US" dirty="0" smtClean="0"/>
              <a:t>The weight between </a:t>
            </a:r>
            <a:r>
              <a:rPr lang="en-US" i="1" dirty="0" smtClean="0"/>
              <a:t>u</a:t>
            </a:r>
            <a:r>
              <a:rPr lang="en-US" dirty="0" smtClean="0"/>
              <a:t> and </a:t>
            </a:r>
            <a:r>
              <a:rPr lang="en-US" i="1" dirty="0" smtClean="0"/>
              <a:t>v</a:t>
            </a:r>
            <a:r>
              <a:rPr lang="en-US" dirty="0" smtClean="0"/>
              <a:t> is denoted as </a:t>
            </a:r>
            <a:r>
              <a:rPr lang="pl-PL" i="1" dirty="0">
                <a:latin typeface="Times"/>
                <a:cs typeface="Times"/>
              </a:rPr>
              <a:t>w</a:t>
            </a:r>
            <a:r>
              <a:rPr lang="pl-PL" dirty="0">
                <a:latin typeface="Times"/>
                <a:cs typeface="Times"/>
              </a:rPr>
              <a:t>(</a:t>
            </a:r>
            <a:r>
              <a:rPr lang="pl-PL" i="1" dirty="0">
                <a:latin typeface="Times"/>
                <a:cs typeface="Times"/>
              </a:rPr>
              <a:t>u, v</a:t>
            </a:r>
            <a:r>
              <a:rPr lang="pl-PL" dirty="0" smtClean="0">
                <a:latin typeface="Times"/>
                <a:cs typeface="Times"/>
              </a:rPr>
              <a:t>)</a:t>
            </a:r>
          </a:p>
          <a:p>
            <a:pPr lvl="1"/>
            <a:r>
              <a:rPr lang="pl-PL" dirty="0" err="1" smtClean="0">
                <a:latin typeface="Times"/>
                <a:cs typeface="Times"/>
              </a:rPr>
              <a:t>Weights</a:t>
            </a:r>
            <a:r>
              <a:rPr lang="pl-PL" dirty="0" smtClean="0">
                <a:latin typeface="Times"/>
                <a:cs typeface="Times"/>
              </a:rPr>
              <a:t> </a:t>
            </a:r>
            <a:r>
              <a:rPr lang="pl-PL" dirty="0" err="1" smtClean="0">
                <a:latin typeface="Times"/>
                <a:cs typeface="Times"/>
              </a:rPr>
              <a:t>have</a:t>
            </a:r>
            <a:r>
              <a:rPr lang="pl-PL" dirty="0" smtClean="0">
                <a:latin typeface="Times"/>
                <a:cs typeface="Times"/>
              </a:rPr>
              <a:t> to be </a:t>
            </a:r>
            <a:r>
              <a:rPr lang="pl-PL" b="1" dirty="0" smtClean="0">
                <a:latin typeface="Times"/>
                <a:cs typeface="Times"/>
              </a:rPr>
              <a:t>non-</a:t>
            </a:r>
            <a:r>
              <a:rPr lang="pl-PL" b="1" dirty="0" err="1" smtClean="0">
                <a:latin typeface="Times"/>
                <a:cs typeface="Times"/>
              </a:rPr>
              <a:t>negative</a:t>
            </a:r>
            <a:r>
              <a:rPr lang="pl-PL" dirty="0" smtClean="0">
                <a:latin typeface="Times"/>
                <a:cs typeface="Times"/>
              </a:rPr>
              <a:t>, </a:t>
            </a:r>
            <a:r>
              <a:rPr lang="pl-PL" i="1" dirty="0">
                <a:latin typeface="Times"/>
                <a:cs typeface="Times"/>
              </a:rPr>
              <a:t>w</a:t>
            </a:r>
            <a:r>
              <a:rPr lang="pl-PL" dirty="0">
                <a:latin typeface="Times"/>
                <a:cs typeface="Times"/>
              </a:rPr>
              <a:t>(</a:t>
            </a:r>
            <a:r>
              <a:rPr lang="pl-PL" i="1" dirty="0">
                <a:latin typeface="Times"/>
                <a:cs typeface="Times"/>
              </a:rPr>
              <a:t>u, v</a:t>
            </a:r>
            <a:r>
              <a:rPr lang="pl-PL" dirty="0" smtClean="0">
                <a:latin typeface="Times"/>
                <a:cs typeface="Times"/>
              </a:rPr>
              <a:t>) ≥ 0</a:t>
            </a:r>
            <a:endParaRPr lang="en-US" dirty="0" smtClean="0"/>
          </a:p>
          <a:p>
            <a:r>
              <a:rPr lang="en-US" dirty="0"/>
              <a:t>As an illustration, consider how an airline system can be </a:t>
            </a:r>
            <a:r>
              <a:rPr lang="en-US" dirty="0" smtClean="0"/>
              <a:t>modeled.</a:t>
            </a:r>
          </a:p>
        </p:txBody>
      </p:sp>
      <p:sp>
        <p:nvSpPr>
          <p:cNvPr id="4" name="Slide Number Placeholder 3"/>
          <p:cNvSpPr>
            <a:spLocks noGrp="1"/>
          </p:cNvSpPr>
          <p:nvPr>
            <p:ph type="sldNum" sz="quarter" idx="12"/>
          </p:nvPr>
        </p:nvSpPr>
        <p:spPr/>
        <p:txBody>
          <a:bodyPr/>
          <a:lstStyle/>
          <a:p>
            <a:fld id="{8CD41AC4-40F7-4FE0-8905-74C6698904F3}" type="slidenum">
              <a:rPr lang="en-US" smtClean="0"/>
              <a:pPr/>
              <a:t>88</a:t>
            </a:fld>
            <a:endParaRPr lang="en-US"/>
          </a:p>
        </p:txBody>
      </p:sp>
    </p:spTree>
    <p:extLst>
      <p:ext uri="{BB962C8B-B14F-4D97-AF65-F5344CB8AC3E}">
        <p14:creationId xmlns:p14="http://schemas.microsoft.com/office/powerpoint/2010/main" val="157488754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Shortest-Path Problems</a:t>
            </a:r>
          </a:p>
        </p:txBody>
      </p:sp>
      <p:pic>
        <p:nvPicPr>
          <p:cNvPr id="5" name="Picture 2" descr="ch10figures_Part7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400" y="1649412"/>
            <a:ext cx="3572600" cy="513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8CD41AC4-40F7-4FE0-8905-74C6698904F3}" type="slidenum">
              <a:rPr lang="en-US" smtClean="0"/>
              <a:pPr/>
              <a:t>89</a:t>
            </a:fld>
            <a:endParaRPr lang="en-US"/>
          </a:p>
        </p:txBody>
      </p:sp>
    </p:spTree>
    <p:extLst>
      <p:ext uri="{BB962C8B-B14F-4D97-AF65-F5344CB8AC3E}">
        <p14:creationId xmlns:p14="http://schemas.microsoft.com/office/powerpoint/2010/main" val="17101991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 Models: </a:t>
            </a:r>
            <a:br>
              <a:rPr lang="en-US" dirty="0" smtClean="0"/>
            </a:br>
            <a:r>
              <a:rPr lang="en-US" dirty="0" smtClean="0"/>
              <a:t>Computer Networks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When we build a graph model, we use the appropriate type of graph to capture the important features of the application. </a:t>
            </a:r>
          </a:p>
          <a:p>
            <a:r>
              <a:rPr lang="en-US" dirty="0"/>
              <a:t>We illustrate this process using graph models of different types of computer </a:t>
            </a:r>
            <a:r>
              <a:rPr lang="en-US" dirty="0" smtClean="0"/>
              <a:t>networks. In all these graph models, the vertices represent data centers and the edges represent communication links.</a:t>
            </a:r>
          </a:p>
          <a:p>
            <a:r>
              <a:rPr lang="en-US" dirty="0" smtClean="0"/>
              <a:t> To model a computer network where we are only concerned whether two data centers are connected by a communications link, we use a simple graph. This is the appropriate type of graph when we only care whether two data centers are directly linked (and not how many links there may be) and all communications links work in both directions.</a:t>
            </a:r>
          </a:p>
          <a:p>
            <a:endParaRPr lang="en-US" dirty="0"/>
          </a:p>
          <a:p>
            <a:pPr marL="0" indent="0">
              <a:buNone/>
            </a:pPr>
            <a:r>
              <a:rPr lang="en-US" dirty="0" smtClean="0"/>
              <a:t> </a:t>
            </a:r>
          </a:p>
          <a:p>
            <a:pPr marL="0" indent="0">
              <a:buNone/>
            </a:pPr>
            <a:r>
              <a:rPr lang="en-US" dirty="0"/>
              <a:t> </a:t>
            </a:r>
            <a:r>
              <a:rPr lang="en-US" dirty="0" smtClean="0"/>
              <a:t> </a:t>
            </a:r>
          </a:p>
          <a:p>
            <a:endParaRPr lang="en-US" dirty="0" smtClean="0"/>
          </a:p>
          <a:p>
            <a:endParaRPr lang="en-US" dirty="0" smtClean="0"/>
          </a:p>
          <a:p>
            <a:endParaRPr lang="en-US" dirty="0"/>
          </a:p>
          <a:p>
            <a:endParaRPr lang="en-US" dirty="0"/>
          </a:p>
        </p:txBody>
      </p:sp>
      <p:pic>
        <p:nvPicPr>
          <p:cNvPr id="5" name="Content Placeholder 3" descr="09001.jpg"/>
          <p:cNvPicPr>
            <a:picLocks noChangeAspect="1"/>
          </p:cNvPicPr>
          <p:nvPr/>
        </p:nvPicPr>
        <p:blipFill>
          <a:blip r:embed="rId2" cstate="print"/>
          <a:stretch>
            <a:fillRect/>
          </a:stretch>
        </p:blipFill>
        <p:spPr>
          <a:xfrm>
            <a:off x="3124200" y="5029200"/>
            <a:ext cx="3444240" cy="903732"/>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9</a:t>
            </a:fld>
            <a:endParaRPr lang="en-US"/>
          </a:p>
        </p:txBody>
      </p:sp>
    </p:spTree>
    <p:extLst>
      <p:ext uri="{BB962C8B-B14F-4D97-AF65-F5344CB8AC3E}">
        <p14:creationId xmlns:p14="http://schemas.microsoft.com/office/powerpoint/2010/main" val="26764225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Shortest-Path Problems</a:t>
            </a:r>
          </a:p>
        </p:txBody>
      </p:sp>
      <p:sp>
        <p:nvSpPr>
          <p:cNvPr id="3" name="Content Placeholder 2"/>
          <p:cNvSpPr>
            <a:spLocks noGrp="1"/>
          </p:cNvSpPr>
          <p:nvPr>
            <p:ph idx="1"/>
          </p:nvPr>
        </p:nvSpPr>
        <p:spPr/>
        <p:txBody>
          <a:bodyPr>
            <a:normAutofit/>
          </a:bodyPr>
          <a:lstStyle/>
          <a:p>
            <a:r>
              <a:rPr lang="en-US" dirty="0"/>
              <a:t>Determining a path of least length between two vertices in a network is </a:t>
            </a:r>
            <a:r>
              <a:rPr lang="en-US" dirty="0" smtClean="0"/>
              <a:t>an important problem</a:t>
            </a:r>
            <a:r>
              <a:rPr lang="en-US" dirty="0"/>
              <a:t> </a:t>
            </a:r>
            <a:r>
              <a:rPr lang="en-US" dirty="0" smtClean="0"/>
              <a:t>!</a:t>
            </a:r>
          </a:p>
          <a:p>
            <a:pPr lvl="1"/>
            <a:r>
              <a:rPr lang="en-US" dirty="0"/>
              <a:t>let the </a:t>
            </a:r>
            <a:r>
              <a:rPr lang="en-US" i="1" dirty="0"/>
              <a:t>length</a:t>
            </a:r>
            <a:r>
              <a:rPr lang="en-US" b="1" dirty="0"/>
              <a:t> </a:t>
            </a:r>
            <a:r>
              <a:rPr lang="en-US" dirty="0"/>
              <a:t>of a path in a weighted graph be the sum of the weights of the edges of this </a:t>
            </a:r>
            <a:r>
              <a:rPr lang="en-US" dirty="0" smtClean="0"/>
              <a:t>path.</a:t>
            </a:r>
          </a:p>
          <a:p>
            <a:r>
              <a:rPr lang="en-US" dirty="0" smtClean="0"/>
              <a:t>We will study </a:t>
            </a:r>
            <a:r>
              <a:rPr lang="en-US" i="1" dirty="0" err="1"/>
              <a:t>Dijkstra’s</a:t>
            </a:r>
            <a:r>
              <a:rPr lang="en-US" i="1" dirty="0"/>
              <a:t> </a:t>
            </a:r>
            <a:r>
              <a:rPr lang="en-US" i="1" dirty="0" smtClean="0"/>
              <a:t>algorithm</a:t>
            </a:r>
            <a:r>
              <a:rPr lang="en-US" dirty="0" smtClean="0"/>
              <a:t> for finding such a shortest path.</a:t>
            </a:r>
          </a:p>
          <a:p>
            <a:r>
              <a:rPr lang="en-US" b="1" dirty="0" smtClean="0"/>
              <a:t>Theorem</a:t>
            </a:r>
            <a:r>
              <a:rPr lang="en-US" dirty="0" smtClean="0"/>
              <a:t>: </a:t>
            </a:r>
            <a:r>
              <a:rPr lang="en-US" dirty="0" err="1"/>
              <a:t>Dijkstra’s</a:t>
            </a:r>
            <a:r>
              <a:rPr lang="en-US" dirty="0"/>
              <a:t> algorithm finds the length of a shortest path between two vertices in a connected simple undirected weighted graph</a:t>
            </a:r>
            <a:r>
              <a:rPr lang="en-US" dirty="0" smtClean="0"/>
              <a:t>.</a:t>
            </a:r>
            <a:endParaRPr lang="en-US" dirty="0"/>
          </a:p>
        </p:txBody>
      </p:sp>
      <p:pic>
        <p:nvPicPr>
          <p:cNvPr id="4" name="Picture 2" descr="ch10figures_Part74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1" y="762001"/>
            <a:ext cx="2308225" cy="1211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8CD41AC4-40F7-4FE0-8905-74C6698904F3}" type="slidenum">
              <a:rPr lang="en-US" smtClean="0"/>
              <a:pPr/>
              <a:t>90</a:t>
            </a:fld>
            <a:endParaRPr lang="en-US"/>
          </a:p>
        </p:txBody>
      </p:sp>
    </p:spTree>
    <p:extLst>
      <p:ext uri="{BB962C8B-B14F-4D97-AF65-F5344CB8AC3E}">
        <p14:creationId xmlns:p14="http://schemas.microsoft.com/office/powerpoint/2010/main" val="171019912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algorithm </a:t>
            </a:r>
          </a:p>
        </p:txBody>
      </p:sp>
      <p:sp>
        <p:nvSpPr>
          <p:cNvPr id="3" name="Content Placeholder 2"/>
          <p:cNvSpPr>
            <a:spLocks noGrp="1"/>
          </p:cNvSpPr>
          <p:nvPr>
            <p:ph idx="1"/>
          </p:nvPr>
        </p:nvSpPr>
        <p:spPr>
          <a:xfrm>
            <a:off x="457200" y="1935480"/>
            <a:ext cx="8229600" cy="4770120"/>
          </a:xfrm>
        </p:spPr>
        <p:txBody>
          <a:bodyPr>
            <a:normAutofit/>
          </a:bodyPr>
          <a:lstStyle/>
          <a:p>
            <a:r>
              <a:rPr lang="en-US" dirty="0" smtClean="0"/>
              <a:t>Assume we want to find the shortest path from </a:t>
            </a:r>
            <a:r>
              <a:rPr lang="en-US" i="1" dirty="0" smtClean="0">
                <a:latin typeface="Times"/>
                <a:cs typeface="Times"/>
              </a:rPr>
              <a:t>a</a:t>
            </a:r>
            <a:r>
              <a:rPr lang="en-US" dirty="0" smtClean="0"/>
              <a:t> to </a:t>
            </a:r>
            <a:r>
              <a:rPr lang="en-US" i="1" dirty="0" smtClean="0">
                <a:latin typeface="Times"/>
                <a:cs typeface="Times"/>
              </a:rPr>
              <a:t>z</a:t>
            </a:r>
            <a:r>
              <a:rPr lang="en-US" dirty="0" smtClean="0"/>
              <a:t>.</a:t>
            </a:r>
          </a:p>
          <a:p>
            <a:r>
              <a:rPr lang="en-US" dirty="0" smtClean="0"/>
              <a:t>It </a:t>
            </a:r>
            <a:r>
              <a:rPr lang="en-US" dirty="0"/>
              <a:t>begins by labeling </a:t>
            </a:r>
            <a:r>
              <a:rPr lang="en-US" dirty="0" smtClean="0"/>
              <a:t>the starting vertex </a:t>
            </a:r>
            <a:r>
              <a:rPr lang="en-US" i="1" dirty="0" smtClean="0">
                <a:latin typeface="Times"/>
                <a:cs typeface="Times"/>
              </a:rPr>
              <a:t>a</a:t>
            </a:r>
            <a:r>
              <a:rPr lang="en-US" dirty="0" smtClean="0"/>
              <a:t> with </a:t>
            </a:r>
            <a:r>
              <a:rPr lang="en-US" dirty="0">
                <a:latin typeface="Times"/>
                <a:cs typeface="Times"/>
              </a:rPr>
              <a:t>0</a:t>
            </a:r>
            <a:r>
              <a:rPr lang="en-US" dirty="0" smtClean="0"/>
              <a:t> </a:t>
            </a:r>
            <a:r>
              <a:rPr lang="en-US" dirty="0"/>
              <a:t>and the other vertices with ∞. We use the notation </a:t>
            </a:r>
            <a:r>
              <a:rPr lang="en-US" i="1" dirty="0">
                <a:latin typeface="Times"/>
                <a:cs typeface="Times"/>
              </a:rPr>
              <a:t>L</a:t>
            </a:r>
            <a:r>
              <a:rPr lang="en-US" baseline="-25000" dirty="0">
                <a:latin typeface="Times"/>
                <a:cs typeface="Times"/>
              </a:rPr>
              <a:t>0</a:t>
            </a:r>
            <a:r>
              <a:rPr lang="en-US" dirty="0">
                <a:latin typeface="Times"/>
                <a:cs typeface="Times"/>
              </a:rPr>
              <a:t>(</a:t>
            </a:r>
            <a:r>
              <a:rPr lang="en-US" i="1" dirty="0">
                <a:latin typeface="Times"/>
                <a:cs typeface="Times"/>
              </a:rPr>
              <a:t>a</a:t>
            </a:r>
            <a:r>
              <a:rPr lang="en-US" dirty="0">
                <a:latin typeface="Times"/>
                <a:cs typeface="Times"/>
              </a:rPr>
              <a:t>) = 0 </a:t>
            </a:r>
            <a:r>
              <a:rPr lang="en-US" dirty="0"/>
              <a:t>and </a:t>
            </a:r>
            <a:r>
              <a:rPr lang="en-US" i="1" dirty="0">
                <a:latin typeface="Times"/>
                <a:cs typeface="Times"/>
              </a:rPr>
              <a:t>L</a:t>
            </a:r>
            <a:r>
              <a:rPr lang="en-US" baseline="-25000" dirty="0">
                <a:latin typeface="Times"/>
                <a:cs typeface="Times"/>
              </a:rPr>
              <a:t>0</a:t>
            </a:r>
            <a:r>
              <a:rPr lang="en-US" dirty="0" smtClean="0">
                <a:latin typeface="Times"/>
                <a:cs typeface="Times"/>
              </a:rPr>
              <a:t>(</a:t>
            </a:r>
            <a:r>
              <a:rPr lang="en-US" i="1" dirty="0" smtClean="0">
                <a:latin typeface="Times"/>
                <a:cs typeface="Times"/>
              </a:rPr>
              <a:t>v</a:t>
            </a:r>
            <a:r>
              <a:rPr lang="en-US" dirty="0" smtClean="0">
                <a:latin typeface="Times"/>
                <a:cs typeface="Times"/>
              </a:rPr>
              <a:t>) </a:t>
            </a:r>
            <a:r>
              <a:rPr lang="en-US" dirty="0">
                <a:latin typeface="Times"/>
                <a:cs typeface="Times"/>
              </a:rPr>
              <a:t>= </a:t>
            </a:r>
            <a:r>
              <a:rPr lang="en-US" dirty="0" smtClean="0"/>
              <a:t>∞ </a:t>
            </a:r>
            <a:r>
              <a:rPr lang="en-US" dirty="0"/>
              <a:t>for </a:t>
            </a:r>
            <a:r>
              <a:rPr lang="en-US" dirty="0" smtClean="0"/>
              <a:t>these initial labels.</a:t>
            </a:r>
          </a:p>
          <a:p>
            <a:pPr lvl="1"/>
            <a:r>
              <a:rPr lang="en-US" dirty="0" smtClean="0"/>
              <a:t>Before </a:t>
            </a:r>
            <a:r>
              <a:rPr lang="en-US" dirty="0"/>
              <a:t>any iterations have taken place (the subscript </a:t>
            </a:r>
            <a:r>
              <a:rPr lang="en-US" dirty="0">
                <a:latin typeface="Times"/>
                <a:cs typeface="Times"/>
              </a:rPr>
              <a:t>0</a:t>
            </a:r>
            <a:r>
              <a:rPr lang="en-US" dirty="0" smtClean="0"/>
              <a:t> </a:t>
            </a:r>
            <a:r>
              <a:rPr lang="en-US" dirty="0"/>
              <a:t>stands for the </a:t>
            </a:r>
            <a:r>
              <a:rPr lang="en-US" dirty="0" smtClean="0"/>
              <a:t>“</a:t>
            </a:r>
            <a:r>
              <a:rPr lang="en-US" dirty="0">
                <a:latin typeface="Times"/>
                <a:cs typeface="Times"/>
              </a:rPr>
              <a:t>0</a:t>
            </a:r>
            <a:r>
              <a:rPr lang="en-US" dirty="0" smtClean="0"/>
              <a:t>th</a:t>
            </a:r>
            <a:r>
              <a:rPr lang="en-US" dirty="0"/>
              <a:t>” iteration</a:t>
            </a:r>
            <a:r>
              <a:rPr lang="en-US" dirty="0" smtClean="0"/>
              <a:t>).</a:t>
            </a:r>
            <a:endParaRPr lang="en-US" dirty="0"/>
          </a:p>
          <a:p>
            <a:r>
              <a:rPr lang="en-US" dirty="0" err="1"/>
              <a:t>Dijkstra’s</a:t>
            </a:r>
            <a:r>
              <a:rPr lang="en-US" dirty="0"/>
              <a:t> algorithm proceeds by forming a distinguished set of vertices. Let </a:t>
            </a:r>
            <a:r>
              <a:rPr lang="en-US" i="1" dirty="0" err="1">
                <a:latin typeface="Times"/>
                <a:cs typeface="Times"/>
              </a:rPr>
              <a:t>S</a:t>
            </a:r>
            <a:r>
              <a:rPr lang="en-US" sz="2200" i="1" baseline="-25000" dirty="0" err="1">
                <a:latin typeface="Times"/>
                <a:cs typeface="Times"/>
              </a:rPr>
              <a:t>k</a:t>
            </a:r>
            <a:r>
              <a:rPr lang="en-US" dirty="0"/>
              <a:t> denote this set after </a:t>
            </a:r>
            <a:r>
              <a:rPr lang="en-US" i="1" dirty="0">
                <a:latin typeface="Times"/>
                <a:cs typeface="Times"/>
              </a:rPr>
              <a:t>k</a:t>
            </a:r>
            <a:r>
              <a:rPr lang="en-US" dirty="0"/>
              <a:t> iterations of the labeling </a:t>
            </a:r>
            <a:r>
              <a:rPr lang="en-US" dirty="0" smtClean="0"/>
              <a:t>procedure.</a:t>
            </a:r>
          </a:p>
          <a:p>
            <a:r>
              <a:rPr lang="en-US" dirty="0" smtClean="0"/>
              <a:t>We </a:t>
            </a:r>
            <a:r>
              <a:rPr lang="en-US" dirty="0"/>
              <a:t>begin with </a:t>
            </a:r>
            <a:r>
              <a:rPr lang="en-US" i="1" dirty="0" smtClean="0">
                <a:latin typeface="Times"/>
                <a:cs typeface="Times"/>
              </a:rPr>
              <a:t>S</a:t>
            </a:r>
            <a:r>
              <a:rPr lang="en-US" sz="2200" baseline="-25000" dirty="0" smtClean="0">
                <a:latin typeface="Times"/>
                <a:cs typeface="Times"/>
              </a:rPr>
              <a:t>0</a:t>
            </a:r>
            <a:r>
              <a:rPr lang="en-US" dirty="0" smtClean="0"/>
              <a:t> </a:t>
            </a:r>
            <a:r>
              <a:rPr lang="en-US" dirty="0"/>
              <a:t>= ∅. The set </a:t>
            </a:r>
            <a:r>
              <a:rPr lang="en-US" i="1" dirty="0" err="1">
                <a:latin typeface="Times"/>
                <a:cs typeface="Times"/>
              </a:rPr>
              <a:t>S</a:t>
            </a:r>
            <a:r>
              <a:rPr lang="en-US" i="1" baseline="-25000" dirty="0" err="1">
                <a:latin typeface="Times"/>
                <a:cs typeface="Times"/>
              </a:rPr>
              <a:t>k</a:t>
            </a:r>
            <a:r>
              <a:rPr lang="en-US" dirty="0"/>
              <a:t> is formed from </a:t>
            </a:r>
            <a:r>
              <a:rPr lang="en-US" i="1" dirty="0" err="1" smtClean="0">
                <a:latin typeface="Times"/>
                <a:cs typeface="Times"/>
              </a:rPr>
              <a:t>S</a:t>
            </a:r>
            <a:r>
              <a:rPr lang="en-US" i="1" baseline="-25000" dirty="0" err="1" smtClean="0">
                <a:latin typeface="Times"/>
                <a:cs typeface="Times"/>
              </a:rPr>
              <a:t>k</a:t>
            </a:r>
            <a:r>
              <a:rPr lang="en-US" baseline="-25000" dirty="0" smtClean="0">
                <a:latin typeface="Times"/>
                <a:cs typeface="Times"/>
              </a:rPr>
              <a:t>–1</a:t>
            </a:r>
            <a:r>
              <a:rPr lang="en-US" dirty="0" smtClean="0"/>
              <a:t> </a:t>
            </a:r>
            <a:r>
              <a:rPr lang="en-US" dirty="0"/>
              <a:t>by adding a vertex </a:t>
            </a:r>
            <a:r>
              <a:rPr lang="en-US" i="1" dirty="0">
                <a:latin typeface="Times"/>
                <a:cs typeface="Times"/>
              </a:rPr>
              <a:t>u</a:t>
            </a:r>
            <a:r>
              <a:rPr lang="en-US" dirty="0"/>
              <a:t> not in </a:t>
            </a:r>
            <a:r>
              <a:rPr lang="en-US" i="1" dirty="0" err="1">
                <a:latin typeface="Times"/>
                <a:cs typeface="Times"/>
              </a:rPr>
              <a:t>S</a:t>
            </a:r>
            <a:r>
              <a:rPr lang="en-US" i="1" baseline="-25000" dirty="0" err="1">
                <a:latin typeface="Times"/>
                <a:cs typeface="Times"/>
              </a:rPr>
              <a:t>k</a:t>
            </a:r>
            <a:r>
              <a:rPr lang="en-US" baseline="-25000" dirty="0">
                <a:latin typeface="Times"/>
                <a:cs typeface="Times"/>
              </a:rPr>
              <a:t>–1</a:t>
            </a:r>
            <a:r>
              <a:rPr lang="en-US" dirty="0" smtClean="0"/>
              <a:t> </a:t>
            </a:r>
            <a:r>
              <a:rPr lang="en-US" dirty="0"/>
              <a:t>with the </a:t>
            </a:r>
            <a:r>
              <a:rPr lang="en-US" i="1" dirty="0"/>
              <a:t>smallest label</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91</a:t>
            </a:fld>
            <a:endParaRPr lang="en-US"/>
          </a:p>
        </p:txBody>
      </p:sp>
    </p:spTree>
    <p:extLst>
      <p:ext uri="{BB962C8B-B14F-4D97-AF65-F5344CB8AC3E}">
        <p14:creationId xmlns:p14="http://schemas.microsoft.com/office/powerpoint/2010/main" val="410363779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sp>
        <p:nvSpPr>
          <p:cNvPr id="3" name="Content Placeholder 2"/>
          <p:cNvSpPr>
            <a:spLocks noGrp="1"/>
          </p:cNvSpPr>
          <p:nvPr>
            <p:ph idx="1"/>
          </p:nvPr>
        </p:nvSpPr>
        <p:spPr/>
        <p:txBody>
          <a:bodyPr>
            <a:normAutofit fontScale="92500" lnSpcReduction="10000"/>
          </a:bodyPr>
          <a:lstStyle/>
          <a:p>
            <a:r>
              <a:rPr lang="en-US" dirty="0"/>
              <a:t>Let </a:t>
            </a:r>
            <a:r>
              <a:rPr lang="en-US" i="1" dirty="0">
                <a:latin typeface="Times"/>
                <a:cs typeface="Times"/>
              </a:rPr>
              <a:t>v</a:t>
            </a:r>
            <a:r>
              <a:rPr lang="en-US" i="1" dirty="0"/>
              <a:t> </a:t>
            </a:r>
            <a:r>
              <a:rPr lang="en-US" dirty="0"/>
              <a:t>be a vertex not in </a:t>
            </a:r>
            <a:r>
              <a:rPr lang="en-US" i="1" dirty="0" smtClean="0">
                <a:latin typeface="Times"/>
                <a:cs typeface="Times"/>
              </a:rPr>
              <a:t>S</a:t>
            </a:r>
            <a:r>
              <a:rPr lang="en-US" i="1" baseline="-25000" dirty="0" smtClean="0">
                <a:latin typeface="Times"/>
                <a:cs typeface="Times"/>
              </a:rPr>
              <a:t>k</a:t>
            </a:r>
            <a:r>
              <a:rPr lang="en-US" dirty="0" smtClean="0"/>
              <a:t>. </a:t>
            </a:r>
            <a:r>
              <a:rPr lang="en-US" dirty="0"/>
              <a:t>To update the label of </a:t>
            </a:r>
            <a:r>
              <a:rPr lang="en-US" i="1" dirty="0">
                <a:latin typeface="Times"/>
                <a:cs typeface="Times"/>
              </a:rPr>
              <a:t>v</a:t>
            </a:r>
            <a:r>
              <a:rPr lang="en-US" dirty="0"/>
              <a:t>, note that </a:t>
            </a:r>
            <a:r>
              <a:rPr lang="en-US" i="1" dirty="0" smtClean="0">
                <a:latin typeface="Times"/>
                <a:cs typeface="Times"/>
              </a:rPr>
              <a:t>L</a:t>
            </a:r>
            <a:r>
              <a:rPr lang="en-US" i="1" baseline="-25000" dirty="0" smtClean="0">
                <a:latin typeface="Times"/>
                <a:cs typeface="Times"/>
              </a:rPr>
              <a:t>k</a:t>
            </a:r>
            <a:r>
              <a:rPr lang="en-US" dirty="0" smtClean="0">
                <a:latin typeface="Times"/>
                <a:cs typeface="Times"/>
              </a:rPr>
              <a:t>(</a:t>
            </a:r>
            <a:r>
              <a:rPr lang="en-US" i="1" dirty="0">
                <a:latin typeface="Times"/>
                <a:cs typeface="Times"/>
              </a:rPr>
              <a:t>v</a:t>
            </a:r>
            <a:r>
              <a:rPr lang="en-US" dirty="0">
                <a:latin typeface="Times"/>
                <a:cs typeface="Times"/>
              </a:rPr>
              <a:t>)</a:t>
            </a:r>
            <a:r>
              <a:rPr lang="en-US" dirty="0" smtClean="0"/>
              <a:t> </a:t>
            </a:r>
            <a:r>
              <a:rPr lang="en-US" dirty="0"/>
              <a:t>is the length of a shortest path from </a:t>
            </a:r>
            <a:r>
              <a:rPr lang="en-US" i="1" dirty="0">
                <a:latin typeface="Times"/>
                <a:cs typeface="Times"/>
              </a:rPr>
              <a:t>a</a:t>
            </a:r>
            <a:r>
              <a:rPr lang="en-US" dirty="0"/>
              <a:t> to </a:t>
            </a:r>
            <a:r>
              <a:rPr lang="en-US" i="1" dirty="0">
                <a:latin typeface="Times"/>
                <a:cs typeface="Times"/>
              </a:rPr>
              <a:t>v</a:t>
            </a:r>
            <a:r>
              <a:rPr lang="en-US" i="1" dirty="0"/>
              <a:t> containing only vertices in </a:t>
            </a:r>
            <a:r>
              <a:rPr lang="en-US" i="1" dirty="0" err="1" smtClean="0">
                <a:latin typeface="Times"/>
                <a:cs typeface="Times"/>
              </a:rPr>
              <a:t>S</a:t>
            </a:r>
            <a:r>
              <a:rPr lang="en-US" i="1" baseline="-25000" dirty="0" err="1" smtClean="0">
                <a:latin typeface="Times"/>
                <a:cs typeface="Times"/>
              </a:rPr>
              <a:t>k</a:t>
            </a:r>
            <a:r>
              <a:rPr lang="en-US" dirty="0" smtClean="0"/>
              <a:t> as intermediate nodes (to be proved later). </a:t>
            </a:r>
            <a:endParaRPr lang="en-US" dirty="0"/>
          </a:p>
          <a:p>
            <a:r>
              <a:rPr lang="en-US" dirty="0"/>
              <a:t>A shortest path from </a:t>
            </a:r>
            <a:r>
              <a:rPr lang="en-US" i="1" dirty="0">
                <a:latin typeface="Times"/>
                <a:cs typeface="Times"/>
              </a:rPr>
              <a:t>a</a:t>
            </a:r>
            <a:r>
              <a:rPr lang="en-US" dirty="0"/>
              <a:t> to </a:t>
            </a:r>
            <a:r>
              <a:rPr lang="en-US" i="1" dirty="0">
                <a:latin typeface="Times"/>
                <a:cs typeface="Times"/>
              </a:rPr>
              <a:t>v</a:t>
            </a:r>
            <a:r>
              <a:rPr lang="en-US" i="1" dirty="0"/>
              <a:t> </a:t>
            </a:r>
            <a:r>
              <a:rPr lang="en-US" dirty="0"/>
              <a:t>containing only elements of </a:t>
            </a:r>
            <a:r>
              <a:rPr lang="en-US" i="1" dirty="0" err="1" smtClean="0">
                <a:latin typeface="Times"/>
                <a:cs typeface="Times"/>
              </a:rPr>
              <a:t>S</a:t>
            </a:r>
            <a:r>
              <a:rPr lang="en-US" i="1" baseline="-25000" dirty="0" err="1" smtClean="0">
                <a:latin typeface="Times"/>
                <a:cs typeface="Times"/>
              </a:rPr>
              <a:t>k</a:t>
            </a:r>
            <a:r>
              <a:rPr lang="en-US" dirty="0" smtClean="0"/>
              <a:t> when </a:t>
            </a:r>
            <a:r>
              <a:rPr lang="en-US" i="1" dirty="0">
                <a:latin typeface="Times"/>
                <a:cs typeface="Times"/>
              </a:rPr>
              <a:t>u</a:t>
            </a:r>
            <a:r>
              <a:rPr lang="en-US" dirty="0" smtClean="0"/>
              <a:t> is added to </a:t>
            </a:r>
            <a:r>
              <a:rPr lang="en-US" i="1" dirty="0" err="1" smtClean="0">
                <a:latin typeface="Times"/>
                <a:cs typeface="Times"/>
              </a:rPr>
              <a:t>S</a:t>
            </a:r>
            <a:r>
              <a:rPr lang="en-US" i="1" baseline="-25000" dirty="0" err="1" smtClean="0">
                <a:latin typeface="Times"/>
                <a:cs typeface="Times"/>
              </a:rPr>
              <a:t>k</a:t>
            </a:r>
            <a:r>
              <a:rPr lang="en-US" baseline="-25000" dirty="0" smtClean="0">
                <a:latin typeface="Times"/>
                <a:cs typeface="Times"/>
              </a:rPr>
              <a:t>–1</a:t>
            </a:r>
            <a:r>
              <a:rPr lang="en-US" dirty="0" smtClean="0"/>
              <a:t> is either</a:t>
            </a:r>
          </a:p>
          <a:p>
            <a:pPr lvl="1"/>
            <a:r>
              <a:rPr lang="en-US" dirty="0" smtClean="0"/>
              <a:t>a </a:t>
            </a:r>
            <a:r>
              <a:rPr lang="en-US" dirty="0"/>
              <a:t>shortest path from </a:t>
            </a:r>
            <a:r>
              <a:rPr lang="en-US" i="1" dirty="0">
                <a:latin typeface="Times"/>
                <a:cs typeface="Times"/>
              </a:rPr>
              <a:t>a</a:t>
            </a:r>
            <a:r>
              <a:rPr lang="en-US" dirty="0"/>
              <a:t> to </a:t>
            </a:r>
            <a:r>
              <a:rPr lang="en-US" i="1" dirty="0">
                <a:latin typeface="Times"/>
                <a:cs typeface="Times"/>
              </a:rPr>
              <a:t>v</a:t>
            </a:r>
            <a:r>
              <a:rPr lang="en-US" i="1" dirty="0"/>
              <a:t> </a:t>
            </a:r>
            <a:r>
              <a:rPr lang="en-US" dirty="0"/>
              <a:t>that contains only elements of </a:t>
            </a:r>
            <a:r>
              <a:rPr lang="en-US" i="1" dirty="0" err="1">
                <a:latin typeface="Times"/>
                <a:cs typeface="Times"/>
              </a:rPr>
              <a:t>S</a:t>
            </a:r>
            <a:r>
              <a:rPr lang="en-US" i="1" baseline="-25000" dirty="0" err="1">
                <a:latin typeface="Times"/>
                <a:cs typeface="Times"/>
              </a:rPr>
              <a:t>k</a:t>
            </a:r>
            <a:r>
              <a:rPr lang="en-US" baseline="-25000" dirty="0">
                <a:latin typeface="Times"/>
                <a:cs typeface="Times"/>
              </a:rPr>
              <a:t>–1</a:t>
            </a:r>
            <a:r>
              <a:rPr lang="en-US" dirty="0" smtClean="0"/>
              <a:t> </a:t>
            </a:r>
            <a:r>
              <a:rPr lang="en-US" dirty="0"/>
              <a:t>(that is, the distinguished vertices not including </a:t>
            </a:r>
            <a:r>
              <a:rPr lang="en-US" i="1" dirty="0">
                <a:latin typeface="Times"/>
                <a:cs typeface="Times"/>
              </a:rPr>
              <a:t>u</a:t>
            </a:r>
            <a:r>
              <a:rPr lang="en-US" dirty="0"/>
              <a:t>), </a:t>
            </a:r>
            <a:endParaRPr lang="en-US" dirty="0" smtClean="0"/>
          </a:p>
          <a:p>
            <a:pPr lvl="1"/>
            <a:r>
              <a:rPr lang="en-US" dirty="0" smtClean="0"/>
              <a:t>or </a:t>
            </a:r>
            <a:r>
              <a:rPr lang="en-US" dirty="0"/>
              <a:t>it is a shortest path from </a:t>
            </a:r>
            <a:r>
              <a:rPr lang="en-US" i="1" dirty="0">
                <a:latin typeface="Times"/>
                <a:cs typeface="Times"/>
              </a:rPr>
              <a:t>a</a:t>
            </a:r>
            <a:r>
              <a:rPr lang="en-US" dirty="0"/>
              <a:t> to </a:t>
            </a:r>
            <a:r>
              <a:rPr lang="en-US" i="1" dirty="0">
                <a:latin typeface="Times"/>
                <a:cs typeface="Times"/>
              </a:rPr>
              <a:t>u</a:t>
            </a:r>
            <a:r>
              <a:rPr lang="en-US" dirty="0"/>
              <a:t> at the </a:t>
            </a:r>
            <a:r>
              <a:rPr lang="en-US" dirty="0">
                <a:latin typeface="Times"/>
                <a:cs typeface="Times"/>
              </a:rPr>
              <a:t>(</a:t>
            </a:r>
            <a:r>
              <a:rPr lang="en-US" i="1" dirty="0">
                <a:latin typeface="Times"/>
                <a:cs typeface="Times"/>
              </a:rPr>
              <a:t>k</a:t>
            </a:r>
            <a:r>
              <a:rPr lang="en-US" dirty="0">
                <a:latin typeface="Times"/>
                <a:cs typeface="Times"/>
              </a:rPr>
              <a:t> − 1)</a:t>
            </a:r>
            <a:r>
              <a:rPr lang="en-US" dirty="0"/>
              <a:t>st stage with the edge </a:t>
            </a:r>
            <a:r>
              <a:rPr lang="en-US" dirty="0">
                <a:latin typeface="Times"/>
                <a:cs typeface="Times"/>
              </a:rPr>
              <a:t>{</a:t>
            </a:r>
            <a:r>
              <a:rPr lang="en-US" i="1" dirty="0">
                <a:latin typeface="Times"/>
                <a:cs typeface="Times"/>
              </a:rPr>
              <a:t>u</a:t>
            </a:r>
            <a:r>
              <a:rPr lang="en-US" dirty="0">
                <a:latin typeface="Times"/>
                <a:cs typeface="Times"/>
              </a:rPr>
              <a:t>, </a:t>
            </a:r>
            <a:r>
              <a:rPr lang="en-US" i="1" dirty="0">
                <a:latin typeface="Times"/>
                <a:cs typeface="Times"/>
              </a:rPr>
              <a:t>v</a:t>
            </a:r>
            <a:r>
              <a:rPr lang="en-US" dirty="0">
                <a:latin typeface="Times"/>
                <a:cs typeface="Times"/>
              </a:rPr>
              <a:t>}</a:t>
            </a:r>
            <a:r>
              <a:rPr lang="en-US" dirty="0"/>
              <a:t> </a:t>
            </a:r>
            <a:r>
              <a:rPr lang="en-US" dirty="0" smtClean="0"/>
              <a:t>added.</a:t>
            </a:r>
          </a:p>
          <a:p>
            <a:pPr lvl="1"/>
            <a:r>
              <a:rPr lang="en-US" dirty="0" smtClean="0"/>
              <a:t>In this case,</a:t>
            </a:r>
            <a:endParaRPr lang="en-US" dirty="0"/>
          </a:p>
          <a:p>
            <a:pPr marL="0" indent="0">
              <a:buNone/>
            </a:pPr>
            <a:r>
              <a:rPr lang="pl-PL" i="1" dirty="0" smtClean="0">
                <a:latin typeface="Times"/>
                <a:cs typeface="Times"/>
              </a:rPr>
              <a:t>	</a:t>
            </a:r>
            <a:r>
              <a:rPr lang="pl-PL" i="1" dirty="0" err="1" smtClean="0">
                <a:latin typeface="Times"/>
                <a:cs typeface="Times"/>
              </a:rPr>
              <a:t>L</a:t>
            </a:r>
            <a:r>
              <a:rPr lang="pl-PL" i="1" baseline="-25000" dirty="0" err="1" smtClean="0">
                <a:latin typeface="Times"/>
                <a:cs typeface="Times"/>
              </a:rPr>
              <a:t>k</a:t>
            </a:r>
            <a:r>
              <a:rPr lang="pl-PL" dirty="0" smtClean="0">
                <a:latin typeface="Times"/>
                <a:cs typeface="Times"/>
              </a:rPr>
              <a:t>(</a:t>
            </a:r>
            <a:r>
              <a:rPr lang="pl-PL" i="1" dirty="0" smtClean="0">
                <a:latin typeface="Times"/>
                <a:cs typeface="Times"/>
              </a:rPr>
              <a:t>v</a:t>
            </a:r>
            <a:r>
              <a:rPr lang="pl-PL" dirty="0">
                <a:latin typeface="Times"/>
                <a:cs typeface="Times"/>
              </a:rPr>
              <a:t>)</a:t>
            </a:r>
            <a:r>
              <a:rPr lang="pl-PL" i="1" dirty="0">
                <a:latin typeface="Times"/>
                <a:cs typeface="Times"/>
              </a:rPr>
              <a:t> </a:t>
            </a:r>
            <a:r>
              <a:rPr lang="pl-PL" dirty="0">
                <a:latin typeface="Times"/>
                <a:cs typeface="Times"/>
              </a:rPr>
              <a:t>=</a:t>
            </a:r>
            <a:r>
              <a:rPr lang="pl-PL" i="1" dirty="0">
                <a:latin typeface="Times"/>
                <a:cs typeface="Times"/>
              </a:rPr>
              <a:t> </a:t>
            </a:r>
            <a:r>
              <a:rPr lang="pl-PL" dirty="0">
                <a:latin typeface="Times"/>
                <a:cs typeface="Times"/>
              </a:rPr>
              <a:t>min{</a:t>
            </a:r>
            <a:r>
              <a:rPr lang="pl-PL" i="1" dirty="0">
                <a:latin typeface="Times"/>
                <a:cs typeface="Times"/>
              </a:rPr>
              <a:t>L</a:t>
            </a:r>
            <a:r>
              <a:rPr lang="pl-PL" i="1" baseline="-25000" dirty="0">
                <a:latin typeface="Times"/>
                <a:cs typeface="Times"/>
              </a:rPr>
              <a:t>k</a:t>
            </a:r>
            <a:r>
              <a:rPr lang="pl-PL" baseline="-25000" dirty="0">
                <a:latin typeface="Times"/>
                <a:cs typeface="Times"/>
              </a:rPr>
              <a:t>−1</a:t>
            </a:r>
            <a:r>
              <a:rPr lang="pl-PL" dirty="0" smtClean="0">
                <a:latin typeface="Times"/>
                <a:cs typeface="Times"/>
              </a:rPr>
              <a:t>(</a:t>
            </a:r>
            <a:r>
              <a:rPr lang="pl-PL" i="1" dirty="0" smtClean="0">
                <a:latin typeface="Times"/>
                <a:cs typeface="Times"/>
              </a:rPr>
              <a:t>v</a:t>
            </a:r>
            <a:r>
              <a:rPr lang="pl-PL" dirty="0">
                <a:latin typeface="Times"/>
                <a:cs typeface="Times"/>
              </a:rPr>
              <a:t>)</a:t>
            </a:r>
            <a:r>
              <a:rPr lang="pl-PL" i="1" dirty="0">
                <a:latin typeface="Times"/>
                <a:cs typeface="Times"/>
              </a:rPr>
              <a:t>, L</a:t>
            </a:r>
            <a:r>
              <a:rPr lang="pl-PL" i="1" baseline="-25000" dirty="0">
                <a:latin typeface="Times"/>
                <a:cs typeface="Times"/>
              </a:rPr>
              <a:t>k</a:t>
            </a:r>
            <a:r>
              <a:rPr lang="pl-PL" baseline="-25000" dirty="0">
                <a:latin typeface="Times"/>
                <a:cs typeface="Times"/>
              </a:rPr>
              <a:t>−1</a:t>
            </a:r>
            <a:r>
              <a:rPr lang="pl-PL" dirty="0" smtClean="0">
                <a:latin typeface="Times"/>
                <a:cs typeface="Times"/>
              </a:rPr>
              <a:t>(</a:t>
            </a:r>
            <a:r>
              <a:rPr lang="pl-PL" i="1" dirty="0" smtClean="0">
                <a:latin typeface="Times"/>
                <a:cs typeface="Times"/>
              </a:rPr>
              <a:t>u</a:t>
            </a:r>
            <a:r>
              <a:rPr lang="pl-PL" dirty="0">
                <a:latin typeface="Times"/>
                <a:cs typeface="Times"/>
              </a:rPr>
              <a:t>)</a:t>
            </a:r>
            <a:r>
              <a:rPr lang="pl-PL" i="1" dirty="0">
                <a:latin typeface="Times"/>
                <a:cs typeface="Times"/>
              </a:rPr>
              <a:t> + w</a:t>
            </a:r>
            <a:r>
              <a:rPr lang="pl-PL" dirty="0">
                <a:latin typeface="Times"/>
                <a:cs typeface="Times"/>
              </a:rPr>
              <a:t>(</a:t>
            </a:r>
            <a:r>
              <a:rPr lang="pl-PL" i="1" dirty="0">
                <a:latin typeface="Times"/>
                <a:cs typeface="Times"/>
              </a:rPr>
              <a:t>u, v</a:t>
            </a:r>
            <a:r>
              <a:rPr lang="pl-PL" dirty="0">
                <a:latin typeface="Times"/>
                <a:cs typeface="Times"/>
              </a:rPr>
              <a:t>)</a:t>
            </a:r>
            <a:r>
              <a:rPr lang="pl-PL" dirty="0" smtClean="0">
                <a:latin typeface="Times"/>
                <a:cs typeface="Times"/>
              </a:rPr>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92</a:t>
            </a:fld>
            <a:endParaRPr lang="en-US"/>
          </a:p>
        </p:txBody>
      </p:sp>
    </p:spTree>
    <p:extLst>
      <p:ext uri="{BB962C8B-B14F-4D97-AF65-F5344CB8AC3E}">
        <p14:creationId xmlns:p14="http://schemas.microsoft.com/office/powerpoint/2010/main" val="238660686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sp>
        <p:nvSpPr>
          <p:cNvPr id="3" name="Content Placeholder 2"/>
          <p:cNvSpPr>
            <a:spLocks noGrp="1"/>
          </p:cNvSpPr>
          <p:nvPr>
            <p:ph idx="1"/>
          </p:nvPr>
        </p:nvSpPr>
        <p:spPr/>
        <p:txBody>
          <a:bodyPr>
            <a:normAutofit/>
          </a:bodyPr>
          <a:lstStyle/>
          <a:p>
            <a:r>
              <a:rPr lang="en-US" dirty="0"/>
              <a:t>This procedure is iterated by successively adding vertices to the distinguished </a:t>
            </a:r>
            <a:r>
              <a:rPr lang="en-US" dirty="0" smtClean="0"/>
              <a:t>set </a:t>
            </a:r>
            <a:r>
              <a:rPr lang="en-US" i="1" dirty="0" smtClean="0">
                <a:latin typeface="Times"/>
                <a:cs typeface="Times"/>
              </a:rPr>
              <a:t>S</a:t>
            </a:r>
            <a:r>
              <a:rPr lang="en-US" dirty="0" smtClean="0"/>
              <a:t> </a:t>
            </a:r>
            <a:r>
              <a:rPr lang="en-US" dirty="0"/>
              <a:t>until </a:t>
            </a:r>
            <a:r>
              <a:rPr lang="en-US" i="1" dirty="0" smtClean="0">
                <a:latin typeface="Times"/>
                <a:cs typeface="Times"/>
              </a:rPr>
              <a:t>z</a:t>
            </a:r>
            <a:r>
              <a:rPr lang="en-US" dirty="0" smtClean="0"/>
              <a:t> </a:t>
            </a:r>
            <a:r>
              <a:rPr lang="en-US" dirty="0"/>
              <a:t>is added. </a:t>
            </a:r>
            <a:endParaRPr lang="en-US" dirty="0" smtClean="0"/>
          </a:p>
          <a:p>
            <a:r>
              <a:rPr lang="en-US" dirty="0" smtClean="0"/>
              <a:t>When </a:t>
            </a:r>
            <a:r>
              <a:rPr lang="en-US" i="1" dirty="0">
                <a:latin typeface="Times"/>
                <a:cs typeface="Times"/>
              </a:rPr>
              <a:t>z</a:t>
            </a:r>
            <a:r>
              <a:rPr lang="en-US" dirty="0"/>
              <a:t> is added to the distinguished set, its label is the length of a shortest path from </a:t>
            </a:r>
            <a:r>
              <a:rPr lang="en-US" i="1" dirty="0">
                <a:latin typeface="Times"/>
                <a:cs typeface="Times"/>
              </a:rPr>
              <a:t>a</a:t>
            </a:r>
            <a:r>
              <a:rPr lang="en-US" dirty="0"/>
              <a:t> to </a:t>
            </a:r>
            <a:r>
              <a:rPr lang="en-US" i="1" dirty="0" smtClean="0">
                <a:latin typeface="Times"/>
                <a:cs typeface="Times"/>
              </a:rPr>
              <a:t>z</a:t>
            </a:r>
            <a:r>
              <a:rPr lang="en-US" dirty="0" smtClean="0"/>
              <a:t>. </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93</a:t>
            </a:fld>
            <a:endParaRPr lang="en-US"/>
          </a:p>
        </p:txBody>
      </p:sp>
    </p:spTree>
    <p:extLst>
      <p:ext uri="{BB962C8B-B14F-4D97-AF65-F5344CB8AC3E}">
        <p14:creationId xmlns:p14="http://schemas.microsoft.com/office/powerpoint/2010/main" val="54678009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pic>
        <p:nvPicPr>
          <p:cNvPr id="5" name="Picture 4" descr="screenshot_1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1" y="1549401"/>
            <a:ext cx="7810500" cy="5156200"/>
          </a:xfrm>
          <a:prstGeom prst="rect">
            <a:avLst/>
          </a:prstGeom>
        </p:spPr>
      </p:pic>
      <p:sp>
        <p:nvSpPr>
          <p:cNvPr id="3" name="Slide Number Placeholder 2"/>
          <p:cNvSpPr>
            <a:spLocks noGrp="1"/>
          </p:cNvSpPr>
          <p:nvPr>
            <p:ph type="sldNum" sz="quarter" idx="12"/>
          </p:nvPr>
        </p:nvSpPr>
        <p:spPr/>
        <p:txBody>
          <a:bodyPr/>
          <a:lstStyle/>
          <a:p>
            <a:fld id="{8CD41AC4-40F7-4FE0-8905-74C6698904F3}" type="slidenum">
              <a:rPr lang="en-US" smtClean="0"/>
              <a:pPr/>
              <a:t>94</a:t>
            </a:fld>
            <a:endParaRPr lang="en-US"/>
          </a:p>
        </p:txBody>
      </p:sp>
    </p:spTree>
    <p:extLst>
      <p:ext uri="{BB962C8B-B14F-4D97-AF65-F5344CB8AC3E}">
        <p14:creationId xmlns:p14="http://schemas.microsoft.com/office/powerpoint/2010/main" val="247469401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Theorem</a:t>
            </a:r>
            <a:r>
              <a:rPr lang="en-US" dirty="0" smtClean="0"/>
              <a:t>: Any sub-path of a shortest path has to be itself a shortest path.</a:t>
            </a:r>
          </a:p>
          <a:p>
            <a:endParaRPr lang="en-US" u="sng" dirty="0" smtClean="0"/>
          </a:p>
          <a:p>
            <a:r>
              <a:rPr lang="en-US" dirty="0" smtClean="0"/>
              <a:t>This can be proved by contradiction.</a:t>
            </a:r>
          </a:p>
          <a:p>
            <a:pPr lvl="1"/>
            <a:r>
              <a:rPr lang="en-US" dirty="0" smtClean="0"/>
              <a:t>Assume the full path is a shortest path.</a:t>
            </a:r>
          </a:p>
          <a:p>
            <a:pPr lvl="1"/>
            <a:r>
              <a:rPr lang="en-US" dirty="0" smtClean="0"/>
              <a:t>Indeed, if a sub-path is not a shortest path, the length of the full path could be decreased by replacing this sub-path by a shorter sub-path.</a:t>
            </a:r>
          </a:p>
          <a:p>
            <a:pPr lvl="1"/>
            <a:r>
              <a:rPr lang="en-US" dirty="0" smtClean="0"/>
              <a:t>Which contradicts the fact that the full path is a shortest path.</a:t>
            </a:r>
          </a:p>
          <a:p>
            <a:r>
              <a:rPr lang="en-US" dirty="0" smtClean="0"/>
              <a:t>Thus</a:t>
            </a:r>
            <a:r>
              <a:rPr lang="en-US" dirty="0"/>
              <a:t>, </a:t>
            </a:r>
            <a:r>
              <a:rPr lang="en-US" dirty="0" smtClean="0"/>
              <a:t>any </a:t>
            </a:r>
            <a:r>
              <a:rPr lang="en-US" dirty="0"/>
              <a:t>sub-path of a shortest path has to be itself a shortest </a:t>
            </a:r>
            <a:r>
              <a:rPr lang="en-US" dirty="0" smtClean="0"/>
              <a:t>path.</a:t>
            </a:r>
          </a:p>
        </p:txBody>
      </p:sp>
      <p:sp>
        <p:nvSpPr>
          <p:cNvPr id="4" name="Slide Number Placeholder 3"/>
          <p:cNvSpPr>
            <a:spLocks noGrp="1"/>
          </p:cNvSpPr>
          <p:nvPr>
            <p:ph type="sldNum" sz="quarter" idx="12"/>
          </p:nvPr>
        </p:nvSpPr>
        <p:spPr/>
        <p:txBody>
          <a:bodyPr/>
          <a:lstStyle/>
          <a:p>
            <a:fld id="{8CD41AC4-40F7-4FE0-8905-74C6698904F3}" type="slidenum">
              <a:rPr lang="en-US" smtClean="0"/>
              <a:pPr/>
              <a:t>95</a:t>
            </a:fld>
            <a:endParaRPr lang="en-US"/>
          </a:p>
        </p:txBody>
      </p:sp>
    </p:spTree>
    <p:extLst>
      <p:ext uri="{BB962C8B-B14F-4D97-AF65-F5344CB8AC3E}">
        <p14:creationId xmlns:p14="http://schemas.microsoft.com/office/powerpoint/2010/main" val="33471305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sp>
        <p:nvSpPr>
          <p:cNvPr id="3" name="Content Placeholder 2"/>
          <p:cNvSpPr>
            <a:spLocks noGrp="1"/>
          </p:cNvSpPr>
          <p:nvPr>
            <p:ph idx="1"/>
          </p:nvPr>
        </p:nvSpPr>
        <p:spPr/>
        <p:txBody>
          <a:bodyPr>
            <a:normAutofit/>
          </a:bodyPr>
          <a:lstStyle/>
          <a:p>
            <a:r>
              <a:rPr lang="en-US" dirty="0" smtClean="0"/>
              <a:t>Moreover, a node cannot appear more than once in a shortest path.</a:t>
            </a:r>
          </a:p>
          <a:p>
            <a:endParaRPr lang="en-US" dirty="0"/>
          </a:p>
          <a:p>
            <a:r>
              <a:rPr lang="en-US" dirty="0"/>
              <a:t>This can </a:t>
            </a:r>
            <a:r>
              <a:rPr lang="en-US" dirty="0" smtClean="0"/>
              <a:t>also be </a:t>
            </a:r>
            <a:r>
              <a:rPr lang="en-US" dirty="0"/>
              <a:t>proved by contradiction.</a:t>
            </a:r>
          </a:p>
          <a:p>
            <a:endParaRPr lang="en-US" dirty="0" smtClean="0"/>
          </a:p>
          <a:p>
            <a:endParaRPr lang="en-US" u="sng" dirty="0" smtClean="0"/>
          </a:p>
        </p:txBody>
      </p:sp>
      <p:sp>
        <p:nvSpPr>
          <p:cNvPr id="4" name="Slide Number Placeholder 3"/>
          <p:cNvSpPr>
            <a:spLocks noGrp="1"/>
          </p:cNvSpPr>
          <p:nvPr>
            <p:ph type="sldNum" sz="quarter" idx="12"/>
          </p:nvPr>
        </p:nvSpPr>
        <p:spPr/>
        <p:txBody>
          <a:bodyPr/>
          <a:lstStyle/>
          <a:p>
            <a:fld id="{8CD41AC4-40F7-4FE0-8905-74C6698904F3}" type="slidenum">
              <a:rPr lang="en-US" smtClean="0"/>
              <a:pPr/>
              <a:t>96</a:t>
            </a:fld>
            <a:endParaRPr lang="en-US"/>
          </a:p>
        </p:txBody>
      </p:sp>
    </p:spTree>
    <p:extLst>
      <p:ext uri="{BB962C8B-B14F-4D97-AF65-F5344CB8AC3E}">
        <p14:creationId xmlns:p14="http://schemas.microsoft.com/office/powerpoint/2010/main" val="334713054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a:t>Dijkstra’s</a:t>
            </a:r>
            <a:r>
              <a:rPr lang="en-US" dirty="0"/>
              <a:t> </a:t>
            </a:r>
            <a:r>
              <a:rPr lang="en-US" dirty="0" smtClean="0"/>
              <a:t>algorithm: </a:t>
            </a:r>
            <a:r>
              <a:rPr lang="en-US" u="sng" dirty="0" smtClean="0"/>
              <a:t>proof by induction</a:t>
            </a:r>
          </a:p>
          <a:p>
            <a:r>
              <a:rPr lang="en-US" dirty="0" smtClean="0"/>
              <a:t>Theorem: At the end of any iteration </a:t>
            </a:r>
            <a:r>
              <a:rPr lang="en-US" i="1" dirty="0">
                <a:latin typeface="Times"/>
                <a:cs typeface="Times"/>
              </a:rPr>
              <a:t>k</a:t>
            </a:r>
            <a:r>
              <a:rPr lang="en-US" dirty="0" smtClean="0"/>
              <a:t>, </a:t>
            </a:r>
          </a:p>
          <a:p>
            <a:pPr marL="850392" lvl="1" indent="-457200">
              <a:buFont typeface="+mj-lt"/>
              <a:buAutoNum type="arabicPeriod"/>
            </a:pPr>
            <a:r>
              <a:rPr lang="en-US" dirty="0"/>
              <a:t>for any </a:t>
            </a:r>
            <a:r>
              <a:rPr lang="en-US" i="1" dirty="0">
                <a:latin typeface="Times"/>
                <a:cs typeface="Times"/>
              </a:rPr>
              <a:t>u</a:t>
            </a:r>
            <a:r>
              <a:rPr lang="en-US" dirty="0"/>
              <a:t> </a:t>
            </a:r>
            <a:r>
              <a:rPr lang="en-US" dirty="0" smtClean="0"/>
              <a:t>in </a:t>
            </a:r>
            <a:r>
              <a:rPr lang="en-US" i="1" dirty="0" err="1">
                <a:latin typeface="Times"/>
                <a:cs typeface="Times"/>
              </a:rPr>
              <a:t>S</a:t>
            </a:r>
            <a:r>
              <a:rPr lang="en-US" i="1" baseline="-25000" dirty="0" err="1">
                <a:latin typeface="Times"/>
                <a:cs typeface="Times"/>
              </a:rPr>
              <a:t>k</a:t>
            </a:r>
            <a:r>
              <a:rPr lang="en-US" dirty="0"/>
              <a:t>, </a:t>
            </a:r>
            <a:r>
              <a:rPr lang="pl-PL" i="1" dirty="0" err="1">
                <a:latin typeface="Times"/>
                <a:cs typeface="Times"/>
              </a:rPr>
              <a:t>L</a:t>
            </a:r>
            <a:r>
              <a:rPr lang="pl-PL" i="1" baseline="-25000" dirty="0" err="1">
                <a:latin typeface="Times"/>
                <a:cs typeface="Times"/>
              </a:rPr>
              <a:t>k</a:t>
            </a:r>
            <a:r>
              <a:rPr lang="pl-PL" dirty="0" smtClean="0">
                <a:latin typeface="Times"/>
                <a:cs typeface="Times"/>
              </a:rPr>
              <a:t>(</a:t>
            </a:r>
            <a:r>
              <a:rPr lang="pl-PL" i="1" dirty="0" smtClean="0">
                <a:latin typeface="Times"/>
                <a:cs typeface="Times"/>
              </a:rPr>
              <a:t>u</a:t>
            </a:r>
            <a:r>
              <a:rPr lang="pl-PL" dirty="0">
                <a:latin typeface="Times"/>
                <a:cs typeface="Times"/>
              </a:rPr>
              <a:t>)</a:t>
            </a:r>
            <a:r>
              <a:rPr lang="en-US" dirty="0"/>
              <a:t> contains the length of the shortest path from </a:t>
            </a:r>
            <a:r>
              <a:rPr lang="en-US" i="1" dirty="0">
                <a:latin typeface="Times"/>
                <a:cs typeface="Times"/>
              </a:rPr>
              <a:t>a</a:t>
            </a:r>
            <a:r>
              <a:rPr lang="en-US" dirty="0"/>
              <a:t> to </a:t>
            </a:r>
            <a:r>
              <a:rPr lang="en-US" i="1" dirty="0" smtClean="0">
                <a:latin typeface="Times"/>
                <a:cs typeface="Times"/>
              </a:rPr>
              <a:t>u</a:t>
            </a:r>
            <a:r>
              <a:rPr lang="en-US" dirty="0" smtClean="0"/>
              <a:t>, </a:t>
            </a:r>
            <a:r>
              <a:rPr lang="pl-PL" i="1" dirty="0" smtClean="0">
                <a:latin typeface="Times"/>
                <a:cs typeface="Times"/>
              </a:rPr>
              <a:t>L</a:t>
            </a:r>
            <a:r>
              <a:rPr lang="pl-PL" i="1" baseline="30000" dirty="0" smtClean="0">
                <a:latin typeface="Times"/>
                <a:cs typeface="Times"/>
              </a:rPr>
              <a:t>*</a:t>
            </a:r>
            <a:r>
              <a:rPr lang="pl-PL" dirty="0" smtClean="0">
                <a:latin typeface="Times"/>
                <a:cs typeface="Times"/>
              </a:rPr>
              <a:t>(</a:t>
            </a:r>
            <a:r>
              <a:rPr lang="pl-PL" i="1" dirty="0" smtClean="0">
                <a:latin typeface="Times"/>
                <a:cs typeface="Times"/>
              </a:rPr>
              <a:t>u</a:t>
            </a:r>
            <a:r>
              <a:rPr lang="pl-PL" dirty="0" smtClean="0">
                <a:latin typeface="Times"/>
                <a:cs typeface="Times"/>
              </a:rPr>
              <a:t>)</a:t>
            </a:r>
            <a:r>
              <a:rPr lang="en-US" dirty="0" smtClean="0"/>
              <a:t>.</a:t>
            </a:r>
          </a:p>
          <a:p>
            <a:pPr marL="850392" lvl="1" indent="-457200">
              <a:buFont typeface="+mj-lt"/>
              <a:buAutoNum type="arabicPeriod"/>
            </a:pPr>
            <a:r>
              <a:rPr lang="en-US" dirty="0" smtClean="0"/>
              <a:t>for any </a:t>
            </a:r>
            <a:r>
              <a:rPr lang="en-US" i="1" dirty="0">
                <a:latin typeface="Times"/>
                <a:cs typeface="Times"/>
              </a:rPr>
              <a:t>u</a:t>
            </a:r>
            <a:r>
              <a:rPr lang="en-US" dirty="0" smtClean="0"/>
              <a:t> not in </a:t>
            </a:r>
            <a:r>
              <a:rPr lang="en-US" i="1" dirty="0" err="1">
                <a:latin typeface="Times"/>
                <a:cs typeface="Times"/>
              </a:rPr>
              <a:t>S</a:t>
            </a:r>
            <a:r>
              <a:rPr lang="en-US" i="1" baseline="-25000" dirty="0" err="1">
                <a:latin typeface="Times"/>
                <a:cs typeface="Times"/>
              </a:rPr>
              <a:t>k</a:t>
            </a:r>
            <a:r>
              <a:rPr lang="en-US" dirty="0" smtClean="0"/>
              <a:t>, </a:t>
            </a:r>
            <a:r>
              <a:rPr lang="pl-PL" i="1" dirty="0" err="1">
                <a:latin typeface="Times"/>
                <a:cs typeface="Times"/>
              </a:rPr>
              <a:t>L</a:t>
            </a:r>
            <a:r>
              <a:rPr lang="pl-PL" i="1" baseline="-25000" dirty="0" err="1">
                <a:latin typeface="Times"/>
                <a:cs typeface="Times"/>
              </a:rPr>
              <a:t>k</a:t>
            </a:r>
            <a:r>
              <a:rPr lang="pl-PL" dirty="0" smtClean="0">
                <a:latin typeface="Times"/>
                <a:cs typeface="Times"/>
              </a:rPr>
              <a:t>(</a:t>
            </a:r>
            <a:r>
              <a:rPr lang="pl-PL" i="1" dirty="0" smtClean="0">
                <a:latin typeface="Times"/>
                <a:cs typeface="Times"/>
              </a:rPr>
              <a:t>u</a:t>
            </a:r>
            <a:r>
              <a:rPr lang="pl-PL" dirty="0" smtClean="0">
                <a:latin typeface="Times"/>
                <a:cs typeface="Times"/>
              </a:rPr>
              <a:t>)</a:t>
            </a:r>
            <a:r>
              <a:rPr lang="en-US" dirty="0" smtClean="0"/>
              <a:t> holds the length of the shortest path from </a:t>
            </a:r>
            <a:r>
              <a:rPr lang="en-US" i="1" dirty="0">
                <a:latin typeface="Times"/>
                <a:cs typeface="Times"/>
              </a:rPr>
              <a:t>a</a:t>
            </a:r>
            <a:r>
              <a:rPr lang="en-US" dirty="0" smtClean="0"/>
              <a:t> to </a:t>
            </a:r>
            <a:r>
              <a:rPr lang="en-US" i="1" dirty="0">
                <a:latin typeface="Times"/>
                <a:cs typeface="Times"/>
              </a:rPr>
              <a:t>u</a:t>
            </a:r>
            <a:r>
              <a:rPr lang="en-US" dirty="0" smtClean="0"/>
              <a:t> containing only intermediate nodes in </a:t>
            </a:r>
            <a:r>
              <a:rPr lang="en-US" i="1" dirty="0" err="1" smtClean="0">
                <a:latin typeface="Times"/>
                <a:cs typeface="Times"/>
              </a:rPr>
              <a:t>S</a:t>
            </a:r>
            <a:r>
              <a:rPr lang="en-US" i="1" baseline="-25000" dirty="0" err="1" smtClean="0">
                <a:latin typeface="Times"/>
                <a:cs typeface="Times"/>
              </a:rPr>
              <a:t>k</a:t>
            </a:r>
            <a:r>
              <a:rPr lang="en-US" dirty="0" smtClean="0"/>
              <a:t> (except the ending node </a:t>
            </a:r>
            <a:r>
              <a:rPr lang="en-US" i="1" dirty="0">
                <a:latin typeface="Times"/>
                <a:cs typeface="Times"/>
              </a:rPr>
              <a:t>u</a:t>
            </a:r>
            <a:r>
              <a:rPr lang="en-US" dirty="0" smtClean="0"/>
              <a:t> itself).</a:t>
            </a:r>
          </a:p>
          <a:p>
            <a:pPr lvl="1"/>
            <a:r>
              <a:rPr lang="en-US" sz="1900" dirty="0" smtClean="0"/>
              <a:t>Sources: Rosen’s book + Kevin Wayne’s presentation on </a:t>
            </a:r>
            <a:r>
              <a:rPr lang="en-US" sz="1900" dirty="0" err="1"/>
              <a:t>Dijkstra’s</a:t>
            </a:r>
            <a:r>
              <a:rPr lang="en-US" sz="1900" dirty="0"/>
              <a:t> </a:t>
            </a:r>
            <a:r>
              <a:rPr lang="en-US" sz="1900" dirty="0" smtClean="0"/>
              <a:t>algorithm and Bellman-Ford algorithm (Princeton University, </a:t>
            </a:r>
            <a:r>
              <a:rPr lang="en-US" sz="1900" dirty="0" err="1" smtClean="0"/>
              <a:t>www.princeton</a:t>
            </a:r>
            <a:r>
              <a:rPr lang="en-US" sz="1900" dirty="0" smtClean="0"/>
              <a:t> .edu/~cos226).</a:t>
            </a:r>
          </a:p>
          <a:p>
            <a:pPr marL="393192" lvl="1" indent="0">
              <a:buNone/>
            </a:pPr>
            <a:endParaRPr lang="en-US" sz="1900" dirty="0" smtClean="0"/>
          </a:p>
          <a:p>
            <a:r>
              <a:rPr lang="en-US" b="1" dirty="0" smtClean="0"/>
              <a:t>Initialization</a:t>
            </a:r>
            <a:r>
              <a:rPr lang="en-US" dirty="0" smtClean="0"/>
              <a:t>: At </a:t>
            </a:r>
            <a:r>
              <a:rPr lang="en-US" i="1" dirty="0" smtClean="0">
                <a:latin typeface="Times"/>
                <a:cs typeface="Times"/>
              </a:rPr>
              <a:t>k</a:t>
            </a:r>
            <a:r>
              <a:rPr lang="en-US" dirty="0" smtClean="0">
                <a:latin typeface="Times"/>
                <a:cs typeface="Times"/>
              </a:rPr>
              <a:t> = 0, </a:t>
            </a:r>
            <a:r>
              <a:rPr lang="en-US" i="1" dirty="0">
                <a:latin typeface="Times"/>
                <a:cs typeface="Times"/>
              </a:rPr>
              <a:t>S</a:t>
            </a:r>
            <a:r>
              <a:rPr lang="en-US" sz="2200" baseline="-25000" dirty="0">
                <a:latin typeface="Times"/>
                <a:cs typeface="Times"/>
              </a:rPr>
              <a:t>0</a:t>
            </a:r>
            <a:r>
              <a:rPr lang="en-US" dirty="0"/>
              <a:t> = </a:t>
            </a:r>
            <a:r>
              <a:rPr lang="en-US" dirty="0" smtClean="0"/>
              <a:t>∅ with </a:t>
            </a:r>
            <a:r>
              <a:rPr lang="en-US" i="1" dirty="0">
                <a:latin typeface="Times"/>
                <a:cs typeface="Times"/>
              </a:rPr>
              <a:t>L</a:t>
            </a:r>
            <a:r>
              <a:rPr lang="en-US" baseline="-25000" dirty="0">
                <a:latin typeface="Times"/>
                <a:cs typeface="Times"/>
              </a:rPr>
              <a:t>0</a:t>
            </a:r>
            <a:r>
              <a:rPr lang="en-US" dirty="0">
                <a:latin typeface="Times"/>
                <a:cs typeface="Times"/>
              </a:rPr>
              <a:t>(</a:t>
            </a:r>
            <a:r>
              <a:rPr lang="en-US" i="1" dirty="0">
                <a:latin typeface="Times"/>
                <a:cs typeface="Times"/>
              </a:rPr>
              <a:t>a</a:t>
            </a:r>
            <a:r>
              <a:rPr lang="en-US" dirty="0">
                <a:latin typeface="Times"/>
                <a:cs typeface="Times"/>
              </a:rPr>
              <a:t>) = 0 </a:t>
            </a:r>
            <a:r>
              <a:rPr lang="en-US" dirty="0"/>
              <a:t>and </a:t>
            </a:r>
            <a:r>
              <a:rPr lang="en-US" i="1" dirty="0">
                <a:latin typeface="Times"/>
                <a:cs typeface="Times"/>
              </a:rPr>
              <a:t>L</a:t>
            </a:r>
            <a:r>
              <a:rPr lang="en-US" baseline="-25000" dirty="0">
                <a:latin typeface="Times"/>
                <a:cs typeface="Times"/>
              </a:rPr>
              <a:t>0</a:t>
            </a:r>
            <a:r>
              <a:rPr lang="en-US" dirty="0">
                <a:latin typeface="Times"/>
                <a:cs typeface="Times"/>
              </a:rPr>
              <a:t>(</a:t>
            </a:r>
            <a:r>
              <a:rPr lang="en-US" i="1" dirty="0">
                <a:latin typeface="Times"/>
                <a:cs typeface="Times"/>
              </a:rPr>
              <a:t>v</a:t>
            </a:r>
            <a:r>
              <a:rPr lang="en-US" dirty="0">
                <a:latin typeface="Times"/>
                <a:cs typeface="Times"/>
              </a:rPr>
              <a:t>) = </a:t>
            </a:r>
            <a:r>
              <a:rPr lang="en-US" dirty="0"/>
              <a:t>∞</a:t>
            </a:r>
            <a:r>
              <a:rPr lang="en-US" dirty="0" smtClean="0">
                <a:latin typeface="Times"/>
                <a:cs typeface="Times"/>
              </a:rPr>
              <a:t> </a:t>
            </a:r>
            <a:r>
              <a:rPr lang="en-US" dirty="0"/>
              <a:t>for </a:t>
            </a:r>
            <a:r>
              <a:rPr lang="en-US" dirty="0" smtClean="0"/>
              <a:t>the other labels </a:t>
            </a:r>
            <a:r>
              <a:rPr lang="en-US" i="1" dirty="0" smtClean="0"/>
              <a:t>v</a:t>
            </a:r>
            <a:r>
              <a:rPr lang="en-US" dirty="0" smtClean="0"/>
              <a:t>.</a:t>
            </a:r>
          </a:p>
          <a:p>
            <a:pPr lvl="1"/>
            <a:r>
              <a:rPr lang="en-US" dirty="0" smtClean="0"/>
              <a:t>It therefore holds the </a:t>
            </a:r>
            <a:r>
              <a:rPr lang="en-US" dirty="0"/>
              <a:t>length of a shortest </a:t>
            </a:r>
            <a:r>
              <a:rPr lang="en-US" dirty="0" smtClean="0"/>
              <a:t>path from </a:t>
            </a:r>
            <a:r>
              <a:rPr lang="en-US" i="1" dirty="0" smtClean="0"/>
              <a:t>a</a:t>
            </a:r>
            <a:r>
              <a:rPr lang="en-US" dirty="0" smtClean="0"/>
              <a:t> </a:t>
            </a:r>
            <a:r>
              <a:rPr lang="en-US" i="1" dirty="0"/>
              <a:t>containing only</a:t>
            </a:r>
            <a:r>
              <a:rPr lang="en-US" i="1" dirty="0" smtClean="0"/>
              <a:t> intermediate vertices </a:t>
            </a:r>
            <a:r>
              <a:rPr lang="en-US" i="1" dirty="0"/>
              <a:t>in </a:t>
            </a:r>
            <a:r>
              <a:rPr lang="en-US" i="1" dirty="0" smtClean="0">
                <a:latin typeface="Times"/>
                <a:cs typeface="Times"/>
              </a:rPr>
              <a:t>S</a:t>
            </a:r>
            <a:r>
              <a:rPr lang="en-US" baseline="-25000" dirty="0" smtClean="0">
                <a:latin typeface="Times"/>
                <a:cs typeface="Times"/>
              </a:rPr>
              <a:t>0 </a:t>
            </a:r>
            <a:r>
              <a:rPr lang="en-US" dirty="0" smtClean="0">
                <a:latin typeface="Times"/>
                <a:cs typeface="Times"/>
              </a:rPr>
              <a:t>= </a:t>
            </a:r>
            <a:r>
              <a:rPr lang="en-US" dirty="0"/>
              <a:t>∅.</a:t>
            </a:r>
            <a:endParaRPr lang="en-US" dirty="0" smtClean="0"/>
          </a:p>
          <a:p>
            <a:pPr lvl="1"/>
            <a:r>
              <a:rPr lang="en-US" dirty="0" smtClean="0"/>
              <a:t>The property 2 is therefore true for </a:t>
            </a:r>
            <a:r>
              <a:rPr lang="en-US" i="1" dirty="0">
                <a:latin typeface="Times"/>
                <a:cs typeface="Times"/>
              </a:rPr>
              <a:t>k</a:t>
            </a:r>
            <a:r>
              <a:rPr lang="en-US" dirty="0">
                <a:latin typeface="Times"/>
                <a:cs typeface="Times"/>
              </a:rPr>
              <a:t> = </a:t>
            </a:r>
            <a:r>
              <a:rPr lang="en-US" dirty="0" smtClean="0">
                <a:latin typeface="Times"/>
                <a:cs typeface="Times"/>
              </a:rPr>
              <a:t>0</a:t>
            </a:r>
            <a:r>
              <a:rPr lang="en-US" dirty="0" smtClean="0"/>
              <a:t>, the basis case.</a:t>
            </a:r>
          </a:p>
          <a:p>
            <a:pPr lvl="1"/>
            <a:r>
              <a:rPr lang="en-US" dirty="0" smtClean="0"/>
              <a:t>Moreover, initially, </a:t>
            </a:r>
            <a:r>
              <a:rPr lang="en-US" i="1" dirty="0">
                <a:latin typeface="Times"/>
                <a:cs typeface="Times"/>
              </a:rPr>
              <a:t>a</a:t>
            </a:r>
            <a:r>
              <a:rPr lang="en-US" dirty="0" smtClean="0"/>
              <a:t> is chosen to be included in </a:t>
            </a:r>
            <a:r>
              <a:rPr lang="en-US" i="1" dirty="0">
                <a:latin typeface="Times"/>
                <a:cs typeface="Times"/>
              </a:rPr>
              <a:t>S</a:t>
            </a:r>
            <a:r>
              <a:rPr lang="en-US" dirty="0" smtClean="0"/>
              <a:t> and </a:t>
            </a:r>
            <a:r>
              <a:rPr lang="en-US" dirty="0" smtClean="0">
                <a:latin typeface="Times"/>
                <a:cs typeface="Times"/>
              </a:rPr>
              <a:t>0</a:t>
            </a:r>
            <a:r>
              <a:rPr lang="en-US" dirty="0" smtClean="0"/>
              <a:t> is indeed the length of the shortest path from </a:t>
            </a:r>
            <a:r>
              <a:rPr lang="en-US" i="1" dirty="0">
                <a:latin typeface="Times"/>
                <a:cs typeface="Times"/>
              </a:rPr>
              <a:t>a</a:t>
            </a:r>
            <a:r>
              <a:rPr lang="en-US" dirty="0" smtClean="0"/>
              <a:t> to </a:t>
            </a:r>
            <a:r>
              <a:rPr lang="en-US" i="1" dirty="0">
                <a:latin typeface="Times"/>
                <a:cs typeface="Times"/>
              </a:rPr>
              <a:t>a</a:t>
            </a:r>
            <a:r>
              <a:rPr lang="en-US" dirty="0" smtClean="0"/>
              <a:t>. The property 1 is therefore true at </a:t>
            </a:r>
            <a:r>
              <a:rPr lang="en-US" i="1" dirty="0">
                <a:latin typeface="Times"/>
                <a:cs typeface="Times"/>
              </a:rPr>
              <a:t>k</a:t>
            </a:r>
            <a:r>
              <a:rPr lang="en-US" dirty="0">
                <a:latin typeface="Times"/>
                <a:cs typeface="Times"/>
              </a:rPr>
              <a:t> = </a:t>
            </a:r>
            <a:r>
              <a:rPr lang="en-US" dirty="0" smtClean="0">
                <a:latin typeface="Times"/>
                <a:cs typeface="Times"/>
              </a:rPr>
              <a:t>1</a:t>
            </a:r>
            <a:r>
              <a:rPr lang="en-US" dirty="0" smtClean="0"/>
              <a:t>.</a:t>
            </a:r>
          </a:p>
        </p:txBody>
      </p:sp>
      <p:sp>
        <p:nvSpPr>
          <p:cNvPr id="4" name="Slide Number Placeholder 3"/>
          <p:cNvSpPr>
            <a:spLocks noGrp="1"/>
          </p:cNvSpPr>
          <p:nvPr>
            <p:ph type="sldNum" sz="quarter" idx="12"/>
          </p:nvPr>
        </p:nvSpPr>
        <p:spPr/>
        <p:txBody>
          <a:bodyPr/>
          <a:lstStyle/>
          <a:p>
            <a:fld id="{8CD41AC4-40F7-4FE0-8905-74C6698904F3}" type="slidenum">
              <a:rPr lang="en-US" smtClean="0"/>
              <a:pPr/>
              <a:t>97</a:t>
            </a:fld>
            <a:endParaRPr lang="en-US"/>
          </a:p>
        </p:txBody>
      </p:sp>
    </p:spTree>
    <p:extLst>
      <p:ext uri="{BB962C8B-B14F-4D97-AF65-F5344CB8AC3E}">
        <p14:creationId xmlns:p14="http://schemas.microsoft.com/office/powerpoint/2010/main" val="302629457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sp>
        <p:nvSpPr>
          <p:cNvPr id="3" name="Content Placeholder 2"/>
          <p:cNvSpPr>
            <a:spLocks noGrp="1"/>
          </p:cNvSpPr>
          <p:nvPr>
            <p:ph idx="1"/>
          </p:nvPr>
        </p:nvSpPr>
        <p:spPr>
          <a:xfrm>
            <a:off x="457200" y="1935480"/>
            <a:ext cx="8229600" cy="4693920"/>
          </a:xfrm>
        </p:spPr>
        <p:txBody>
          <a:bodyPr>
            <a:normAutofit/>
          </a:bodyPr>
          <a:lstStyle/>
          <a:p>
            <a:pPr marL="0" indent="0">
              <a:buNone/>
            </a:pPr>
            <a:r>
              <a:rPr lang="en-US" b="1" dirty="0" smtClean="0"/>
              <a:t>Part 1 of the theorem</a:t>
            </a:r>
          </a:p>
          <a:p>
            <a:r>
              <a:rPr lang="en-US" dirty="0" smtClean="0"/>
              <a:t>Assume the hypothesis 1 and 2 are true </a:t>
            </a:r>
            <a:r>
              <a:rPr lang="en-US" dirty="0"/>
              <a:t>at </a:t>
            </a:r>
            <a:r>
              <a:rPr lang="en-US" dirty="0" smtClean="0"/>
              <a:t>the end of step </a:t>
            </a:r>
            <a:r>
              <a:rPr lang="en-US" i="1" dirty="0" smtClean="0">
                <a:latin typeface="Times"/>
                <a:cs typeface="Times"/>
              </a:rPr>
              <a:t>k</a:t>
            </a:r>
            <a:r>
              <a:rPr lang="en-US" dirty="0" smtClean="0"/>
              <a:t>.</a:t>
            </a:r>
          </a:p>
          <a:p>
            <a:r>
              <a:rPr lang="en-US" dirty="0" smtClean="0"/>
              <a:t>Let </a:t>
            </a:r>
            <a:r>
              <a:rPr lang="en-US" i="1" dirty="0" smtClean="0">
                <a:latin typeface="Times"/>
                <a:cs typeface="Times"/>
              </a:rPr>
              <a:t>v</a:t>
            </a:r>
            <a:r>
              <a:rPr lang="en-US" i="1" dirty="0" smtClean="0"/>
              <a:t> </a:t>
            </a:r>
            <a:r>
              <a:rPr lang="en-US" dirty="0"/>
              <a:t>be </a:t>
            </a:r>
            <a:r>
              <a:rPr lang="en-US" dirty="0" smtClean="0"/>
              <a:t>a vertex not in </a:t>
            </a:r>
            <a:r>
              <a:rPr lang="en-US" i="1" dirty="0" smtClean="0">
                <a:latin typeface="Times"/>
                <a:cs typeface="Times"/>
              </a:rPr>
              <a:t>S</a:t>
            </a:r>
            <a:r>
              <a:rPr lang="en-US" i="1" baseline="-25000" dirty="0" smtClean="0">
                <a:latin typeface="Times"/>
                <a:cs typeface="Times"/>
              </a:rPr>
              <a:t>k</a:t>
            </a:r>
            <a:r>
              <a:rPr lang="en-US" dirty="0" smtClean="0"/>
              <a:t>. Note </a:t>
            </a:r>
            <a:r>
              <a:rPr lang="en-US" dirty="0"/>
              <a:t>that </a:t>
            </a:r>
            <a:r>
              <a:rPr lang="en-US" i="1" dirty="0" err="1" smtClean="0">
                <a:latin typeface="Times"/>
                <a:cs typeface="Times"/>
              </a:rPr>
              <a:t>L</a:t>
            </a:r>
            <a:r>
              <a:rPr lang="en-US" i="1" baseline="-25000" dirty="0" err="1" smtClean="0">
                <a:latin typeface="Times"/>
                <a:cs typeface="Times"/>
              </a:rPr>
              <a:t>k</a:t>
            </a:r>
            <a:r>
              <a:rPr lang="en-US" dirty="0" err="1" smtClean="0">
                <a:latin typeface="Times"/>
                <a:cs typeface="Times"/>
              </a:rPr>
              <a:t>(</a:t>
            </a:r>
            <a:r>
              <a:rPr lang="en-US" i="1" dirty="0" err="1" smtClean="0">
                <a:latin typeface="Times"/>
                <a:cs typeface="Times"/>
              </a:rPr>
              <a:t>v</a:t>
            </a:r>
            <a:r>
              <a:rPr lang="en-US" dirty="0" smtClean="0">
                <a:latin typeface="Times"/>
                <a:cs typeface="Times"/>
              </a:rPr>
              <a:t>)</a:t>
            </a:r>
            <a:r>
              <a:rPr lang="en-US" dirty="0" smtClean="0"/>
              <a:t> </a:t>
            </a:r>
            <a:r>
              <a:rPr lang="en-US" dirty="0"/>
              <a:t>is the length of a shortest path from </a:t>
            </a:r>
            <a:r>
              <a:rPr lang="en-US" i="1" dirty="0">
                <a:latin typeface="Times"/>
                <a:cs typeface="Times"/>
              </a:rPr>
              <a:t>a</a:t>
            </a:r>
            <a:r>
              <a:rPr lang="en-US" dirty="0"/>
              <a:t> to </a:t>
            </a:r>
            <a:r>
              <a:rPr lang="en-US" i="1" dirty="0" smtClean="0">
                <a:latin typeface="Times"/>
                <a:cs typeface="Times"/>
              </a:rPr>
              <a:t>v</a:t>
            </a:r>
            <a:r>
              <a:rPr lang="en-US" i="1" dirty="0" smtClean="0"/>
              <a:t> </a:t>
            </a:r>
            <a:r>
              <a:rPr lang="en-US" i="1" dirty="0"/>
              <a:t>containing only</a:t>
            </a:r>
            <a:r>
              <a:rPr lang="en-US" i="1" dirty="0" smtClean="0"/>
              <a:t> nodes in </a:t>
            </a:r>
            <a:r>
              <a:rPr lang="en-US" i="1" dirty="0" smtClean="0">
                <a:latin typeface="Times"/>
                <a:cs typeface="Times"/>
              </a:rPr>
              <a:t>S</a:t>
            </a:r>
            <a:r>
              <a:rPr lang="en-US" i="1" baseline="-25000" dirty="0" smtClean="0">
                <a:latin typeface="Times"/>
                <a:cs typeface="Times"/>
              </a:rPr>
              <a:t>k</a:t>
            </a:r>
            <a:r>
              <a:rPr lang="en-US" dirty="0" smtClean="0"/>
              <a:t>.</a:t>
            </a:r>
          </a:p>
          <a:p>
            <a:pPr lvl="1"/>
            <a:r>
              <a:rPr lang="en-US" dirty="0" smtClean="0"/>
              <a:t>Assume </a:t>
            </a:r>
            <a:r>
              <a:rPr lang="en-US" i="1" dirty="0">
                <a:latin typeface="Times"/>
                <a:cs typeface="Times"/>
              </a:rPr>
              <a:t>v</a:t>
            </a:r>
            <a:r>
              <a:rPr lang="en-US" dirty="0" smtClean="0"/>
              <a:t> is the node not </a:t>
            </a:r>
            <a:r>
              <a:rPr lang="en-US" dirty="0"/>
              <a:t>in </a:t>
            </a:r>
            <a:r>
              <a:rPr lang="en-US" i="1" dirty="0" err="1">
                <a:latin typeface="Times"/>
                <a:cs typeface="Times"/>
              </a:rPr>
              <a:t>S</a:t>
            </a:r>
            <a:r>
              <a:rPr lang="en-US" i="1" baseline="-25000" dirty="0" err="1">
                <a:latin typeface="Times"/>
                <a:cs typeface="Times"/>
              </a:rPr>
              <a:t>k</a:t>
            </a:r>
            <a:r>
              <a:rPr lang="en-US" dirty="0" smtClean="0"/>
              <a:t> with </a:t>
            </a:r>
            <a:r>
              <a:rPr lang="en-US" i="1" dirty="0" smtClean="0"/>
              <a:t>lowest</a:t>
            </a:r>
            <a:r>
              <a:rPr lang="en-US" dirty="0" smtClean="0"/>
              <a:t> </a:t>
            </a:r>
            <a:r>
              <a:rPr lang="en-US" i="1" dirty="0" err="1" smtClean="0">
                <a:latin typeface="Times"/>
                <a:cs typeface="Times"/>
              </a:rPr>
              <a:t>L</a:t>
            </a:r>
            <a:r>
              <a:rPr lang="en-US" i="1" baseline="-25000" dirty="0" err="1" smtClean="0">
                <a:latin typeface="Times"/>
                <a:cs typeface="Times"/>
              </a:rPr>
              <a:t>k</a:t>
            </a:r>
            <a:r>
              <a:rPr lang="en-US" dirty="0" smtClean="0"/>
              <a:t>.</a:t>
            </a:r>
          </a:p>
          <a:p>
            <a:pPr lvl="1"/>
            <a:r>
              <a:rPr lang="en-US" dirty="0" smtClean="0"/>
              <a:t>This node will be added to </a:t>
            </a:r>
            <a:r>
              <a:rPr lang="en-US" i="1" dirty="0" err="1">
                <a:latin typeface="Times"/>
                <a:cs typeface="Times"/>
              </a:rPr>
              <a:t>S</a:t>
            </a:r>
            <a:r>
              <a:rPr lang="en-US" i="1" baseline="-25000" dirty="0" err="1">
                <a:latin typeface="Times"/>
                <a:cs typeface="Times"/>
              </a:rPr>
              <a:t>k</a:t>
            </a:r>
            <a:r>
              <a:rPr lang="en-US" dirty="0" smtClean="0"/>
              <a:t> to form </a:t>
            </a:r>
            <a:r>
              <a:rPr lang="en-US" i="1" dirty="0" smtClean="0">
                <a:latin typeface="Times"/>
                <a:cs typeface="Times"/>
              </a:rPr>
              <a:t>S</a:t>
            </a:r>
            <a:r>
              <a:rPr lang="en-US" i="1" baseline="-25000" dirty="0" smtClean="0">
                <a:latin typeface="Times"/>
                <a:cs typeface="Times"/>
              </a:rPr>
              <a:t>k</a:t>
            </a:r>
            <a:r>
              <a:rPr lang="en-US" baseline="-25000" dirty="0" smtClean="0">
                <a:latin typeface="Times"/>
                <a:cs typeface="Times"/>
              </a:rPr>
              <a:t>+1</a:t>
            </a:r>
            <a:r>
              <a:rPr lang="en-US" dirty="0" smtClean="0"/>
              <a:t>.</a:t>
            </a:r>
          </a:p>
          <a:p>
            <a:pPr lvl="1"/>
            <a:r>
              <a:rPr lang="en-US" dirty="0" smtClean="0"/>
              <a:t>We have to prove that </a:t>
            </a:r>
            <a:r>
              <a:rPr lang="en-US" i="1" dirty="0" smtClean="0">
                <a:latin typeface="Times"/>
                <a:cs typeface="Times"/>
              </a:rPr>
              <a:t>L</a:t>
            </a:r>
            <a:r>
              <a:rPr lang="en-US" i="1" baseline="-25000" dirty="0" smtClean="0">
                <a:latin typeface="Times"/>
                <a:cs typeface="Times"/>
              </a:rPr>
              <a:t>k</a:t>
            </a:r>
            <a:r>
              <a:rPr lang="en-US" dirty="0" smtClean="0">
                <a:latin typeface="Times"/>
                <a:cs typeface="Times"/>
              </a:rPr>
              <a:t>(</a:t>
            </a:r>
            <a:r>
              <a:rPr lang="en-US" i="1" dirty="0" smtClean="0">
                <a:latin typeface="Times"/>
                <a:cs typeface="Times"/>
              </a:rPr>
              <a:t>v</a:t>
            </a:r>
            <a:r>
              <a:rPr lang="en-US" dirty="0" smtClean="0">
                <a:latin typeface="Times"/>
                <a:cs typeface="Times"/>
              </a:rPr>
              <a:t>)</a:t>
            </a:r>
            <a:r>
              <a:rPr lang="en-US" dirty="0" smtClean="0"/>
              <a:t> is also the length of the overall shortest path from </a:t>
            </a:r>
            <a:r>
              <a:rPr lang="en-US" i="1" dirty="0" smtClean="0">
                <a:latin typeface="Times"/>
                <a:cs typeface="Times"/>
              </a:rPr>
              <a:t>a</a:t>
            </a:r>
            <a:r>
              <a:rPr lang="en-US" dirty="0" smtClean="0"/>
              <a:t> to </a:t>
            </a:r>
            <a:r>
              <a:rPr lang="en-US" i="1" dirty="0" smtClean="0">
                <a:latin typeface="Times"/>
                <a:cs typeface="Times"/>
              </a:rPr>
              <a:t>v</a:t>
            </a:r>
            <a:r>
              <a:rPr lang="en-US" dirty="0" smtClean="0"/>
              <a:t>.</a:t>
            </a:r>
          </a:p>
        </p:txBody>
      </p:sp>
      <p:sp>
        <p:nvSpPr>
          <p:cNvPr id="4" name="Slide Number Placeholder 3"/>
          <p:cNvSpPr>
            <a:spLocks noGrp="1"/>
          </p:cNvSpPr>
          <p:nvPr>
            <p:ph type="sldNum" sz="quarter" idx="12"/>
          </p:nvPr>
        </p:nvSpPr>
        <p:spPr/>
        <p:txBody>
          <a:bodyPr/>
          <a:lstStyle/>
          <a:p>
            <a:fld id="{8CD41AC4-40F7-4FE0-8905-74C6698904F3}" type="slidenum">
              <a:rPr lang="en-US" smtClean="0"/>
              <a:pPr/>
              <a:t>98</a:t>
            </a:fld>
            <a:endParaRPr lang="en-US"/>
          </a:p>
        </p:txBody>
      </p:sp>
    </p:spTree>
    <p:extLst>
      <p:ext uri="{BB962C8B-B14F-4D97-AF65-F5344CB8AC3E}">
        <p14:creationId xmlns:p14="http://schemas.microsoft.com/office/powerpoint/2010/main" val="291241990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sp>
        <p:nvSpPr>
          <p:cNvPr id="3" name="Content Placeholder 2"/>
          <p:cNvSpPr>
            <a:spLocks noGrp="1"/>
          </p:cNvSpPr>
          <p:nvPr>
            <p:ph idx="1"/>
          </p:nvPr>
        </p:nvSpPr>
        <p:spPr>
          <a:xfrm>
            <a:off x="457200" y="1935480"/>
            <a:ext cx="8229600" cy="4693920"/>
          </a:xfrm>
        </p:spPr>
        <p:txBody>
          <a:bodyPr>
            <a:normAutofit/>
          </a:bodyPr>
          <a:lstStyle/>
          <a:p>
            <a:r>
              <a:rPr lang="en-US" dirty="0" smtClean="0"/>
              <a:t>By contradiction: assume there is a shorter path from </a:t>
            </a:r>
            <a:r>
              <a:rPr lang="en-US" i="1" dirty="0" smtClean="0">
                <a:latin typeface="Times"/>
                <a:cs typeface="Times"/>
              </a:rPr>
              <a:t>a</a:t>
            </a:r>
            <a:r>
              <a:rPr lang="en-US" dirty="0" smtClean="0"/>
              <a:t> to </a:t>
            </a:r>
            <a:r>
              <a:rPr lang="en-US" i="1" dirty="0" smtClean="0">
                <a:latin typeface="Times"/>
                <a:cs typeface="Times"/>
              </a:rPr>
              <a:t>v</a:t>
            </a:r>
            <a:r>
              <a:rPr lang="en-US" dirty="0" smtClean="0"/>
              <a:t>. It must contain nodes not in </a:t>
            </a:r>
            <a:r>
              <a:rPr lang="en-US" i="1" dirty="0" smtClean="0">
                <a:latin typeface="Times"/>
                <a:cs typeface="Times"/>
              </a:rPr>
              <a:t>S</a:t>
            </a:r>
            <a:r>
              <a:rPr lang="en-US" i="1" baseline="-25000" dirty="0" smtClean="0">
                <a:latin typeface="Times"/>
                <a:cs typeface="Times"/>
              </a:rPr>
              <a:t>k</a:t>
            </a:r>
            <a:r>
              <a:rPr lang="en-US" dirty="0" smtClean="0">
                <a:latin typeface="Times"/>
                <a:cs typeface="Times"/>
              </a:rPr>
              <a:t>.</a:t>
            </a:r>
            <a:endParaRPr lang="en-US" dirty="0" smtClean="0"/>
          </a:p>
          <a:p>
            <a:pPr lvl="1"/>
            <a:r>
              <a:rPr lang="en-US" dirty="0" smtClean="0"/>
              <a:t>Consider the node </a:t>
            </a:r>
            <a:r>
              <a:rPr lang="en-US" i="1" dirty="0" smtClean="0">
                <a:latin typeface="Times"/>
                <a:cs typeface="Times"/>
              </a:rPr>
              <a:t>y</a:t>
            </a:r>
            <a:r>
              <a:rPr lang="en-US" dirty="0" smtClean="0"/>
              <a:t> which is </a:t>
            </a:r>
            <a:r>
              <a:rPr lang="en-US" i="1" dirty="0" smtClean="0"/>
              <a:t>the first node not in </a:t>
            </a:r>
            <a:r>
              <a:rPr lang="en-US" i="1" dirty="0" err="1">
                <a:latin typeface="Times"/>
                <a:cs typeface="Times"/>
              </a:rPr>
              <a:t>S</a:t>
            </a:r>
            <a:r>
              <a:rPr lang="en-US" i="1" baseline="-25000" dirty="0" err="1">
                <a:latin typeface="Times"/>
                <a:cs typeface="Times"/>
              </a:rPr>
              <a:t>k</a:t>
            </a:r>
            <a:r>
              <a:rPr lang="en-US" dirty="0" smtClean="0"/>
              <a:t> on this shortest path from </a:t>
            </a:r>
            <a:r>
              <a:rPr lang="en-US" i="1" dirty="0" smtClean="0">
                <a:latin typeface="Times"/>
                <a:cs typeface="Times"/>
              </a:rPr>
              <a:t>a</a:t>
            </a:r>
            <a:r>
              <a:rPr lang="en-US" dirty="0" smtClean="0"/>
              <a:t> to </a:t>
            </a:r>
            <a:r>
              <a:rPr lang="en-US" i="1" dirty="0" smtClean="0">
                <a:latin typeface="Times"/>
                <a:cs typeface="Times"/>
              </a:rPr>
              <a:t>v</a:t>
            </a:r>
            <a:r>
              <a:rPr lang="en-US" dirty="0" smtClean="0"/>
              <a:t> (the first node leaving </a:t>
            </a:r>
            <a:r>
              <a:rPr lang="en-US" i="1" dirty="0" err="1">
                <a:latin typeface="Times"/>
                <a:cs typeface="Times"/>
              </a:rPr>
              <a:t>S</a:t>
            </a:r>
            <a:r>
              <a:rPr lang="en-US" i="1" baseline="-25000" dirty="0" err="1">
                <a:latin typeface="Times"/>
                <a:cs typeface="Times"/>
              </a:rPr>
              <a:t>k</a:t>
            </a:r>
            <a:r>
              <a:rPr lang="en-US" dirty="0" smtClean="0"/>
              <a:t>).</a:t>
            </a:r>
          </a:p>
          <a:p>
            <a:pPr lvl="1"/>
            <a:r>
              <a:rPr lang="en-US" dirty="0" smtClean="0"/>
              <a:t>Moreover, node </a:t>
            </a:r>
            <a:r>
              <a:rPr lang="en-US" i="1" dirty="0" smtClean="0">
                <a:latin typeface="Times"/>
                <a:cs typeface="Times"/>
              </a:rPr>
              <a:t>x</a:t>
            </a:r>
            <a:r>
              <a:rPr lang="en-US" dirty="0" smtClean="0"/>
              <a:t> is the node in </a:t>
            </a:r>
            <a:r>
              <a:rPr lang="en-US" i="1" dirty="0" err="1">
                <a:latin typeface="Times"/>
                <a:cs typeface="Times"/>
              </a:rPr>
              <a:t>S</a:t>
            </a:r>
            <a:r>
              <a:rPr lang="en-US" i="1" baseline="-25000" dirty="0" err="1">
                <a:latin typeface="Times"/>
                <a:cs typeface="Times"/>
              </a:rPr>
              <a:t>k</a:t>
            </a:r>
            <a:r>
              <a:rPr lang="en-US" dirty="0" smtClean="0"/>
              <a:t> </a:t>
            </a:r>
            <a:r>
              <a:rPr lang="en-US" i="1" dirty="0" smtClean="0"/>
              <a:t>immediately preceding </a:t>
            </a:r>
            <a:r>
              <a:rPr lang="en-US" i="1" dirty="0" smtClean="0">
                <a:latin typeface="Times"/>
                <a:cs typeface="Times"/>
              </a:rPr>
              <a:t>y</a:t>
            </a:r>
            <a:r>
              <a:rPr lang="en-US" dirty="0" smtClean="0"/>
              <a:t> on this shortest path.</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99</a:t>
            </a:fld>
            <a:endParaRPr lang="en-US"/>
          </a:p>
        </p:txBody>
      </p:sp>
    </p:spTree>
    <p:extLst>
      <p:ext uri="{BB962C8B-B14F-4D97-AF65-F5344CB8AC3E}">
        <p14:creationId xmlns:p14="http://schemas.microsoft.com/office/powerpoint/2010/main" val="291241990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 = \bigcup_{v \in A} N(v).$&#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10;1 &amp; 1 &amp; 0 &amp;0 &amp; 0 &amp;0\\&#10;0 &amp; 0 &amp; 1 &amp; 1 &amp; 0 &amp; 1\\&#10;0 &amp; 0 &amp; 0 &amp; 0&amp; 1 &amp; 1\\&#10;1 &amp; 0 &amp; 1 &amp; 0&amp; 0 &amp; 0 \\&#10;0 &amp; 1 &amp; 0&amp; 1&amp; 1&amp; 0\\ &#10;&#10;\end{array}&#10;\right]&#10;$$&#10;&#10;&#10;\end{document}"/>
  <p:tag name="IGUANATEXSIZE" val="15"/>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ll}&#10;1 &amp; 1 &amp; 1 &amp;0 &amp; 0 &amp;0&amp; 0 &amp; 0\\&#10;0 &amp; 1 &amp; 1 &amp; 1 &amp; 0 &amp; 1&amp; 1 &amp; 0\\&#10;0 &amp; 0 &amp; 0 &amp; 1&amp; 1 &amp; 0 &amp; 0 &amp; 0\\&#10;0 &amp; 0 &amp; 0 &amp; 0&amp; 0 &amp; 0 &amp; 1 &amp; 1\\&#10;0 &amp; 0 &amp; 0&amp; 0&amp; 1&amp; 1&amp; 0 &amp;0\\ &#10;&#10;\end{array}&#10;\right]&#10;$$&#10;&#10;&#10;\end{document}"/>
  <p:tag name="IGUANATEXSIZE" val="1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0\\&#10;1 &amp; 0 &amp; 0 &amp; 1\\&#10;1 &amp; 0 &amp; 0 &amp; 1\\&#10;0 &amp; 1 &amp; 1&amp; 0\\ &#10;&#10;\end{array}&#10;\right]&#10;$$&#10;&#10;&#10;\end{document}"/>
  <p:tag name="IGUANATEXSIZE" val="15"/>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8 &amp; 0 &amp;0 &amp;8\\&#10;0 &amp; 8 &amp; 8 &amp; 0\\&#10;0 &amp; 8 &amp; 8 &amp; 0\\&#10;8 &amp; 0 &amp; 0&amp; 8\\ &#10;&#10;\end{array}&#10;\right]&#10;$$&#10;&#10;&#10;\end{document}"/>
  <p:tag name="IGUANATEXSIZE" val="15"/>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2m = \sum_{v \in V} \mbox{deg}(v) = \sum_{v \in V_1} \mbox{deg}(v) + \sum_{v \in V_2} \mbox{deg}(v).&#10;$$&#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E| = \sum_{v \in V} deg^{-}(v) = \sum_{v \in V}deg^{+}(v).$$&#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1\\&#10;1 &amp; 0 &amp; 1 &amp; 0\\&#10;1 &amp; 1 &amp; 0 &amp; 0\\&#10;1 &amp; 0 &amp; 0&amp; 0\\ &#10;&#10;\end{array}&#10;\right]&#10;$$&#10;&#10;&#10;\end{document}"/>
  <p:tag name="IGUANATEXSIZE" val="15"/>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0\\&#10;1 &amp; 0 &amp; 0 &amp; 1\\&#10;1 &amp; 0 &amp; 0 &amp; 1\\&#10;0 &amp; 1 &amp; 1&amp; 0\\ &#10;&#10;\end{array}&#10;\right]&#10;$$&#10;&#10;&#10;\end{document}"/>
  <p:tag name="IGUANATEXSIZE" val="15"/>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3 &amp; 0 &amp;2\\&#10;3 &amp; 0 &amp; 1 &amp; 1\\&#10;0 &amp; 1 &amp; 1 &amp; 2\\&#10;2 &amp; 1 &amp; 2&amp; 0\\ &#10;&#10;\end{array}&#10;\right]&#10;$$&#10;&#10;&#10;\end{document}"/>
  <p:tag name="IGUANATEXSIZE" val="15"/>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_{ij} = \left\{\begin{array}{ll}&#10;1 &amp; \mbox{when edge } e_j\; \mbox{is incident with }\; v_i,\\&#10;0 &amp; \mbox{otherwise}.\\&#10;\end{array}&#10;\right.&#10;$$&#10;&#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Flow</Template>
  <TotalTime>17718</TotalTime>
  <Words>12177</Words>
  <Application>Microsoft Macintosh PowerPoint</Application>
  <PresentationFormat>On-screen Show (4:3)</PresentationFormat>
  <Paragraphs>1187</Paragraphs>
  <Slides>140</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140</vt:i4>
      </vt:variant>
    </vt:vector>
  </HeadingPairs>
  <TitlesOfParts>
    <vt:vector size="152" baseType="lpstr">
      <vt:lpstr>Arial</vt:lpstr>
      <vt:lpstr>Calibri</vt:lpstr>
      <vt:lpstr>Cambria</vt:lpstr>
      <vt:lpstr>Cambria Math</vt:lpstr>
      <vt:lpstr>Constantia</vt:lpstr>
      <vt:lpstr>ＭＳ Ｐゴシック</vt:lpstr>
      <vt:lpstr>Symbol</vt:lpstr>
      <vt:lpstr>Times</vt:lpstr>
      <vt:lpstr>Times New Roman</vt:lpstr>
      <vt:lpstr>Webdings</vt:lpstr>
      <vt:lpstr>Wingdings 2</vt:lpstr>
      <vt:lpstr>Flow</vt:lpstr>
      <vt:lpstr>Graphs</vt:lpstr>
      <vt:lpstr>Chapter Summary</vt:lpstr>
      <vt:lpstr>Graphs and Graph Models</vt:lpstr>
      <vt:lpstr>Section Summary</vt:lpstr>
      <vt:lpstr>Graphs</vt:lpstr>
      <vt:lpstr>Some Terminology</vt:lpstr>
      <vt:lpstr>Directed Graphs</vt:lpstr>
      <vt:lpstr>Some Terminology (continued)</vt:lpstr>
      <vt:lpstr>Graph Models:  Computer Networks</vt:lpstr>
      <vt:lpstr>Graph Models:  Computer Networks (continued)</vt:lpstr>
      <vt:lpstr>Graph Terminology: Summary</vt:lpstr>
      <vt:lpstr>Other Applications of Graphs</vt:lpstr>
      <vt:lpstr>Graph Models: Social Networks</vt:lpstr>
      <vt:lpstr>Graph Models: Social Networks (continued)</vt:lpstr>
      <vt:lpstr>Examples of  Collaboration Graphs</vt:lpstr>
      <vt:lpstr>Applications to Information Networks </vt:lpstr>
      <vt:lpstr>Transportation Graphs</vt:lpstr>
      <vt:lpstr>Software Design Applications</vt:lpstr>
      <vt:lpstr>Software Design Applications (continued)</vt:lpstr>
      <vt:lpstr>Biological Applications</vt:lpstr>
      <vt:lpstr>Biological Applications (continued)</vt:lpstr>
      <vt:lpstr>Graph Terminology and Special Types of Graphs</vt:lpstr>
      <vt:lpstr>Section Summary</vt:lpstr>
      <vt:lpstr>Basic Terminology</vt:lpstr>
      <vt:lpstr>Degrees and Neighborhoods of Vertices</vt:lpstr>
      <vt:lpstr>Degrees of Vertices</vt:lpstr>
      <vt:lpstr>Handshaking Theorem</vt:lpstr>
      <vt:lpstr>Degree of Vertices (continued)</vt:lpstr>
      <vt:lpstr>Directed Graphs</vt:lpstr>
      <vt:lpstr>Directed Graphs (continued)</vt:lpstr>
      <vt:lpstr>Directed Graphs (continued)</vt:lpstr>
      <vt:lpstr>Special Types of Simple Graphs: Complete Graphs</vt:lpstr>
      <vt:lpstr>Special Types of Simple Graphs: Cycles and Wheels</vt:lpstr>
      <vt:lpstr>Special Types of Simple Graphs:       n-Cubes</vt:lpstr>
      <vt:lpstr>Special Types of Graphs and Computer Network Architecture</vt:lpstr>
      <vt:lpstr>Bipartite Graphs</vt:lpstr>
      <vt:lpstr>Complete Bipartite Graphs</vt:lpstr>
      <vt:lpstr>New Graphs from Old </vt:lpstr>
      <vt:lpstr>Bipartite Graphs and Matchings</vt:lpstr>
      <vt:lpstr>New Graphs from Old (continued)</vt:lpstr>
      <vt:lpstr>Representing Graphs and Graph Isomorphism</vt:lpstr>
      <vt:lpstr>Section Summary</vt:lpstr>
      <vt:lpstr>Representing Graphs:  Adjacency Lists</vt:lpstr>
      <vt:lpstr>Representation of Graphs: Adjacency Matrices</vt:lpstr>
      <vt:lpstr>Adjacency Matrices (continued)</vt:lpstr>
      <vt:lpstr>Adjacency Matrices (continued)</vt:lpstr>
      <vt:lpstr>Adjacency Matrices (continued)</vt:lpstr>
      <vt:lpstr>Representation of Graphs: Incidence Matrices</vt:lpstr>
      <vt:lpstr>Incidence Matrices (continued)</vt:lpstr>
      <vt:lpstr>Isomorphism of Graphs</vt:lpstr>
      <vt:lpstr>Isomorphism of Graphs (cont.)</vt:lpstr>
      <vt:lpstr>Isomorphism of Graphs (cont.)</vt:lpstr>
      <vt:lpstr>Isomorphism of Graphs (cont.)</vt:lpstr>
      <vt:lpstr>Isomorphism of Graphs (cont.)</vt:lpstr>
      <vt:lpstr>Algorithms for Graph Isomorphism</vt:lpstr>
      <vt:lpstr>Applications of Graph Isomorphism </vt:lpstr>
      <vt:lpstr>Connectivity</vt:lpstr>
      <vt:lpstr>Section Summary</vt:lpstr>
      <vt:lpstr>Paths</vt:lpstr>
      <vt:lpstr>Paths</vt:lpstr>
      <vt:lpstr>Paths (continued)</vt:lpstr>
      <vt:lpstr>Degrees of Separation</vt:lpstr>
      <vt:lpstr>Erdős numbers</vt:lpstr>
      <vt:lpstr>Bacon Numbers</vt:lpstr>
      <vt:lpstr>Connectedness in Undirected Graphs</vt:lpstr>
      <vt:lpstr>Connected Components</vt:lpstr>
      <vt:lpstr>Connectedness in Directed Graphs</vt:lpstr>
      <vt:lpstr>Connectedness in Directed Graphs (continued)</vt:lpstr>
      <vt:lpstr>The Connected Components of the Web Graph</vt:lpstr>
      <vt:lpstr>Counting Paths between Vertices</vt:lpstr>
      <vt:lpstr>Counting Paths between Vertices (continued)</vt:lpstr>
      <vt:lpstr>Euler and Hamiltonian Graphs</vt:lpstr>
      <vt:lpstr>Section Summary</vt:lpstr>
      <vt:lpstr>Euler Paths and Circuits</vt:lpstr>
      <vt:lpstr>Euler Paths and Circuits (continued)</vt:lpstr>
      <vt:lpstr>Necessary and Sufficient Conditions for Euler Circuits and Paths</vt:lpstr>
      <vt:lpstr>Necessary Conditions for Euler Circuits and Paths</vt:lpstr>
      <vt:lpstr>Sufficient Conditions for Euler Circuits and Paths</vt:lpstr>
      <vt:lpstr>Sufficient Conditions for Euler Circuits and Paths (continued)</vt:lpstr>
      <vt:lpstr>Algorithm for Constructing an  Euler Circuits</vt:lpstr>
      <vt:lpstr>Euler Circuits and Paths </vt:lpstr>
      <vt:lpstr>Applications of Euler Paths and Circuits</vt:lpstr>
      <vt:lpstr>Hamilton Paths and Circuits</vt:lpstr>
      <vt:lpstr>Hamilton Paths and Circuits</vt:lpstr>
      <vt:lpstr>Hamilton Paths and Circuits (continued)</vt:lpstr>
      <vt:lpstr>Necessary Conditions for Hamilton Circuits</vt:lpstr>
      <vt:lpstr>Applications of Hamilton Paths and Circuits</vt:lpstr>
      <vt:lpstr>Shortest-Path Problems</vt:lpstr>
      <vt:lpstr>Shortest-Path Problems</vt:lpstr>
      <vt:lpstr>Shortest-Path Problems</vt:lpstr>
      <vt:lpstr>Dijkstra’s algorithm </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Planar graphs</vt:lpstr>
      <vt:lpstr>Planar graphs</vt:lpstr>
      <vt:lpstr>Graph coloring</vt:lpstr>
      <vt:lpstr>Graph coloring</vt:lpstr>
      <vt:lpstr>Graph coloring</vt:lpstr>
      <vt:lpstr>Graph coloring</vt:lpstr>
      <vt:lpstr>Graph coloring</vt:lpstr>
      <vt:lpstr>The PageRank algorithm</vt:lpstr>
      <vt:lpstr>The basic PageRank algorithm</vt:lpstr>
      <vt:lpstr>Web link analysis</vt:lpstr>
      <vt:lpstr>Web link analysis</vt:lpstr>
      <vt:lpstr>The basic PageRank algorithm</vt:lpstr>
      <vt:lpstr>The basic PageRank algorithm</vt:lpstr>
      <vt:lpstr>The basic PageRank algorithm</vt:lpstr>
      <vt:lpstr>The basic PageRank algorithm</vt:lpstr>
      <vt:lpstr>The basic PageRank algorithm</vt:lpstr>
      <vt:lpstr>The basic PageRank algorithm</vt:lpstr>
      <vt:lpstr>The basic PageRank algorithm</vt:lpstr>
      <vt:lpstr>The basic PageRank algorithm</vt:lpstr>
      <vt:lpstr>The basic PageRank algorithm</vt:lpstr>
      <vt:lpstr>The basic PageRank algorithm</vt:lpstr>
      <vt:lpstr>The basic PageRank algorithm</vt:lpstr>
      <vt:lpstr>The basic PageRank algorithm</vt:lpstr>
      <vt:lpstr>The basic PageRank algorithm</vt:lpstr>
      <vt:lpstr>Adjustments to the basic model</vt:lpstr>
      <vt:lpstr>Adjustments to the basic model</vt:lpstr>
      <vt:lpstr>Adjustments to the basic model</vt:lpstr>
      <vt:lpstr>Adjustments to the basic model</vt:lpstr>
      <vt:lpstr>Computing PageRank</vt:lpstr>
      <vt:lpstr>Computing PageRank</vt:lpstr>
      <vt:lpstr>Personalization in PageRank</vt:lpstr>
      <vt:lpstr>Personalization in PageRank</vt:lpstr>
      <vt:lpstr>The PageRank problem as a sparse linear system</vt:lpstr>
      <vt:lpstr>The PageRank problem as a sparse linear system</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Induction and recursion</dc:title>
  <dc:creator>Richard Scherl</dc:creator>
  <cp:lastModifiedBy>Microsoft Office User</cp:lastModifiedBy>
  <cp:revision>1171</cp:revision>
  <cp:lastPrinted>2016-11-16T07:56:39Z</cp:lastPrinted>
  <dcterms:created xsi:type="dcterms:W3CDTF">2016-03-10T07:21:48Z</dcterms:created>
  <dcterms:modified xsi:type="dcterms:W3CDTF">2016-12-13T14:05:10Z</dcterms:modified>
</cp:coreProperties>
</file>